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9" r:id="rId3"/>
    <p:sldId id="330" r:id="rId4"/>
    <p:sldId id="324" r:id="rId5"/>
    <p:sldId id="325" r:id="rId6"/>
    <p:sldId id="326" r:id="rId7"/>
    <p:sldId id="327" r:id="rId8"/>
    <p:sldId id="331" r:id="rId9"/>
    <p:sldId id="321" r:id="rId10"/>
    <p:sldId id="328" r:id="rId11"/>
    <p:sldId id="314" r:id="rId12"/>
  </p:sldIdLst>
  <p:sldSz cx="9144000" cy="6858000" type="screen4x3"/>
  <p:notesSz cx="6864350" cy="99964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C0"/>
    <a:srgbClr val="2333A9"/>
    <a:srgbClr val="D5F3FD"/>
    <a:srgbClr val="EBF8FF"/>
    <a:srgbClr val="71EEFB"/>
    <a:srgbClr val="1C7FA2"/>
    <a:srgbClr val="A3E8FD"/>
    <a:srgbClr val="71A7C9"/>
    <a:srgbClr val="F4910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 autoAdjust="0"/>
    <p:restoredTop sz="78583" autoAdjust="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8212" y="0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BE2B5C-7752-4D66-96CE-C62AA4361019}" type="datetimeFigureOut">
              <a:rPr lang="de-DE"/>
              <a:pPr>
                <a:defRPr/>
              </a:pPr>
              <a:t>17.04.2018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94929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8212" y="9494929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E414B0-A09D-413E-9122-E8BE68558E0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3611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8212" y="0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46B6FD-53CC-4741-BEE8-C7315C36A6AB}" type="datetimeFigureOut">
              <a:rPr lang="de-DE"/>
              <a:pPr>
                <a:defRPr/>
              </a:pPr>
              <a:t>17.04.2018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436" y="4748332"/>
            <a:ext cx="5491480" cy="4498420"/>
          </a:xfrm>
          <a:prstGeom prst="rect">
            <a:avLst/>
          </a:prstGeom>
        </p:spPr>
        <p:txBody>
          <a:bodyPr vert="horz" lIns="92172" tIns="46086" rIns="92172" bIns="46086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94929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8212" y="9494929"/>
            <a:ext cx="2974551" cy="49982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BA3E26-75A9-42D1-9EA3-93A554970B8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1038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D7503F-3F14-44EA-ADAD-A5D42890D2B8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3703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DC871-CAA3-46BA-802B-A667A6F47A85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425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B03C51-4AA1-45A5-9A91-F0F34BE9F2F4}" type="slidenum">
              <a:rPr lang="de-CH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77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rgbClr val="2333A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dirty="0" smtClean="0"/>
              <a:t>Formation continue 2017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404592"/>
            <a:ext cx="7854696" cy="1752600"/>
          </a:xfrm>
        </p:spPr>
        <p:txBody>
          <a:bodyPr lIns="0" rIns="18288"/>
          <a:lstStyle>
            <a:lvl1pPr marL="0" marR="45720" indent="0" algn="ctr">
              <a:buNone/>
              <a:defRPr sz="3200" b="1" baseline="0">
                <a:solidFill>
                  <a:srgbClr val="2333A9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Bon appétit</a:t>
            </a:r>
          </a:p>
          <a:p>
            <a:endParaRPr kumimoji="0" lang="en-US" dirty="0" smtClean="0"/>
          </a:p>
          <a:p>
            <a:r>
              <a:rPr kumimoji="0" lang="en-US" dirty="0" smtClean="0"/>
              <a:t>Reprise du </a:t>
            </a:r>
            <a:r>
              <a:rPr kumimoji="0" lang="en-US" dirty="0" err="1" smtClean="0"/>
              <a:t>cours</a:t>
            </a:r>
            <a:r>
              <a:rPr kumimoji="0" lang="en-US" dirty="0" smtClean="0"/>
              <a:t> à  13.15 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04. - 13. April 2017</a:t>
            </a:r>
            <a:endParaRPr lang="de-CH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SBV WEITERBILDUNGSKURSE 2017</a:t>
            </a:r>
            <a:endParaRPr lang="de-CH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0D36B-12A4-44F5-A06B-D4533AB69DE0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04. - 13. April 2017</a:t>
            </a:r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SBV WEITERBILDUNGSKURSE 2017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1AE8F-B91D-404F-B14B-05739880DB4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49192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2333A9">
                  <a:alpha val="66000"/>
                </a:srgb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04. - 13. April 2017</a:t>
            </a:r>
            <a:endParaRPr lang="de-CH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SBV WEITERBILDUNGSKURSE 2017</a:t>
            </a:r>
            <a:endParaRPr lang="de-CH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70FCDF-4071-4CD6-AB44-D15E2C952B8A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86750" cy="1071563"/>
          </a:xfrm>
        </p:spPr>
        <p:txBody>
          <a:bodyPr>
            <a:noAutofit/>
          </a:bodyPr>
          <a:lstStyle/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 Erinnerung…..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Inhaltsplatzhalter 3"/>
          <p:cNvSpPr>
            <a:spLocks noGrp="1"/>
          </p:cNvSpPr>
          <p:nvPr>
            <p:ph idx="1"/>
          </p:nvPr>
        </p:nvSpPr>
        <p:spPr>
          <a:xfrm>
            <a:off x="827584" y="2668289"/>
            <a:ext cx="7848872" cy="2272879"/>
          </a:xfrm>
        </p:spPr>
        <p:txBody>
          <a:bodyPr>
            <a:normAutofit/>
          </a:bodyPr>
          <a:lstStyle/>
          <a:p>
            <a:pPr marL="0" indent="87313">
              <a:buClr>
                <a:srgbClr val="005DC0"/>
              </a:buClr>
              <a:buFont typeface="Wingdings 2" pitchFamily="18" charset="2"/>
              <a:buNone/>
            </a:pPr>
            <a:endParaRPr lang="de-CH" sz="2800" b="1" dirty="0" smtClean="0">
              <a:solidFill>
                <a:srgbClr val="005DC0"/>
              </a:solidFill>
              <a:latin typeface="Century Gothic" panose="020B0502020202020204" pitchFamily="34" charset="0"/>
            </a:endParaRPr>
          </a:p>
          <a:p>
            <a:pPr marL="0" indent="87313">
              <a:buClr>
                <a:srgbClr val="005DC0"/>
              </a:buClr>
              <a:buFont typeface="Wingdings 2" pitchFamily="18" charset="2"/>
              <a:buNone/>
            </a:pPr>
            <a:r>
              <a:rPr lang="de-CH" sz="2800" b="1" dirty="0" smtClean="0">
                <a:solidFill>
                  <a:srgbClr val="005DC0"/>
                </a:solidFill>
                <a:latin typeface="Century Gothic" panose="020B0502020202020204" pitchFamily="34" charset="0"/>
              </a:rPr>
              <a:t>........ nach dem ersten Kurstag</a:t>
            </a:r>
          </a:p>
          <a:p>
            <a:pPr marL="0" indent="622300" algn="r">
              <a:buClr>
                <a:srgbClr val="005DC0"/>
              </a:buClr>
              <a:buFont typeface="Wingdings 2" pitchFamily="18" charset="2"/>
              <a:buNone/>
            </a:pPr>
            <a:endParaRPr lang="de-CH" sz="3600" dirty="0" smtClean="0">
              <a:solidFill>
                <a:srgbClr val="005D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998240" y="6304235"/>
            <a:ext cx="1341512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pic>
        <p:nvPicPr>
          <p:cNvPr id="7172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202" y="6004073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ußzeilenplatzhalter 3"/>
          <p:cNvSpPr txBox="1">
            <a:spLocks/>
          </p:cNvSpPr>
          <p:nvPr/>
        </p:nvSpPr>
        <p:spPr>
          <a:xfrm>
            <a:off x="6516216" y="6356350"/>
            <a:ext cx="2448272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  <p:sp>
        <p:nvSpPr>
          <p:cNvPr id="8" name="Wolke 7"/>
          <p:cNvSpPr/>
          <p:nvPr/>
        </p:nvSpPr>
        <p:spPr>
          <a:xfrm rot="638568">
            <a:off x="5985340" y="4187364"/>
            <a:ext cx="1944216" cy="1584176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5D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accent2">
                    <a:lumMod val="75000"/>
                  </a:schemeClr>
                </a:solidFill>
              </a:rPr>
              <a:t>Ausstellung 1. Kurstag geöffnet</a:t>
            </a:r>
          </a:p>
          <a:p>
            <a:pPr algn="ctr"/>
            <a:r>
              <a:rPr lang="de-CH" sz="1600" b="1" dirty="0" smtClean="0">
                <a:solidFill>
                  <a:schemeClr val="accent2">
                    <a:lumMod val="75000"/>
                  </a:schemeClr>
                </a:solidFill>
              </a:rPr>
              <a:t>17.00 -  19.00 h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202" y="6076081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683568" y="1700808"/>
            <a:ext cx="8136904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 schöne Abe und  </a:t>
            </a:r>
          </a:p>
          <a:p>
            <a:pPr fontAlgn="auto">
              <a:spcAft>
                <a:spcPts val="0"/>
              </a:spcAft>
              <a:defRPr/>
            </a:pPr>
            <a:r>
              <a:rPr lang="de-CH" sz="4800" b="1" dirty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gute Heimfahrt ….       	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6516216" y="6470550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99824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sp>
        <p:nvSpPr>
          <p:cNvPr id="9" name="Inhaltsplatzhalter 3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584176"/>
          </a:xfrm>
        </p:spPr>
        <p:txBody>
          <a:bodyPr>
            <a:noAutofit/>
          </a:bodyPr>
          <a:lstStyle/>
          <a:p>
            <a:pPr marL="0" indent="0" algn="r" fontAlgn="auto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 smtClean="0">
                <a:solidFill>
                  <a:srgbClr val="005DC0"/>
                </a:solidFill>
              </a:rPr>
              <a:t>Kursbeginn 2.Tag:   </a:t>
            </a:r>
          </a:p>
          <a:p>
            <a:pPr marL="0" indent="0" algn="r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3200" b="1" dirty="0" smtClean="0">
                <a:solidFill>
                  <a:srgbClr val="005DC0"/>
                </a:solidFill>
              </a:rPr>
              <a:t>08.00 Uhr  </a:t>
            </a:r>
            <a:r>
              <a:rPr lang="de-CH" sz="3200" b="1" dirty="0">
                <a:solidFill>
                  <a:srgbClr val="005DC0"/>
                </a:solidFill>
              </a:rPr>
              <a:t> </a:t>
            </a:r>
            <a:r>
              <a:rPr lang="de-CH" sz="3200" b="1" dirty="0" smtClean="0">
                <a:solidFill>
                  <a:srgbClr val="005DC0"/>
                </a:solidFill>
              </a:rPr>
              <a:t>          </a:t>
            </a:r>
            <a:r>
              <a:rPr lang="de-CH" sz="2800" b="1" dirty="0" smtClean="0">
                <a:solidFill>
                  <a:srgbClr val="005DC0"/>
                </a:solidFill>
              </a:rPr>
              <a:t>vor</a:t>
            </a:r>
            <a:r>
              <a:rPr lang="de-CH" sz="3200" b="1" dirty="0" smtClean="0">
                <a:solidFill>
                  <a:srgbClr val="005DC0"/>
                </a:solidFill>
              </a:rPr>
              <a:t>  </a:t>
            </a:r>
            <a:r>
              <a:rPr lang="de-CH" sz="2800" b="1" dirty="0" smtClean="0">
                <a:solidFill>
                  <a:srgbClr val="005DC0"/>
                </a:solidFill>
              </a:rPr>
              <a:t>Halle 23</a:t>
            </a:r>
          </a:p>
        </p:txBody>
      </p:sp>
    </p:spTree>
    <p:extLst>
      <p:ext uri="{BB962C8B-B14F-4D97-AF65-F5344CB8AC3E}">
        <p14:creationId xmlns:p14="http://schemas.microsoft.com/office/powerpoint/2010/main" val="40928968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CH" sz="4000" dirty="0">
              <a:latin typeface="Century Gothic" panose="020B0502020202020204" pitchFamily="34" charset="0"/>
            </a:endParaRPr>
          </a:p>
        </p:txBody>
      </p:sp>
      <p:sp>
        <p:nvSpPr>
          <p:cNvPr id="6" name="Datumsplatzhalt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25768"/>
          </a:xfrm>
        </p:spPr>
        <p:txBody>
          <a:bodyPr/>
          <a:lstStyle/>
          <a:p>
            <a:pPr marL="0" indent="0">
              <a:buNone/>
              <a:defRPr/>
            </a:pPr>
            <a:endParaRPr lang="de-CH" dirty="0">
              <a:latin typeface="Century Gothic" panose="020B0502020202020204" pitchFamily="34" charset="0"/>
            </a:endParaRPr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10"/>
          </p:nvPr>
        </p:nvSpPr>
        <p:spPr>
          <a:xfrm>
            <a:off x="638200" y="6093296"/>
            <a:ext cx="1341512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pic>
        <p:nvPicPr>
          <p:cNvPr id="8" name="Grafik 4" descr="Logo_SBV_cmyk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805264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555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Logo_SBV_cmyk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7670" y="6075749"/>
            <a:ext cx="1352082" cy="4495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Inhaltsplatzhalter 3"/>
          <p:cNvSpPr txBox="1">
            <a:spLocks/>
          </p:cNvSpPr>
          <p:nvPr/>
        </p:nvSpPr>
        <p:spPr>
          <a:xfrm>
            <a:off x="413285" y="3140968"/>
            <a:ext cx="8286808" cy="142876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buFont typeface="Wingdings 2"/>
              <a:buNone/>
              <a:tabLst/>
              <a:defRPr/>
            </a:pPr>
            <a:endParaRPr kumimoji="0" lang="de-CH" sz="3300" b="0" i="0" u="none" strike="noStrike" kern="1200" cap="none" spc="0" normalizeH="0" baseline="0" noProof="0" dirty="0" smtClean="0">
              <a:ln>
                <a:noFill/>
              </a:ln>
              <a:solidFill>
                <a:srgbClr val="005D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Inhaltsplatzhalter 3"/>
          <p:cNvSpPr txBox="1">
            <a:spLocks/>
          </p:cNvSpPr>
          <p:nvPr/>
        </p:nvSpPr>
        <p:spPr>
          <a:xfrm>
            <a:off x="827584" y="1844824"/>
            <a:ext cx="7776864" cy="445572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buFont typeface="Wingdings 2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08. - 09. Juni 2018</a:t>
            </a:r>
            <a:r>
              <a:rPr kumimoji="0" lang="de-CH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buFont typeface="Wingdings 2"/>
              <a:buNone/>
              <a:tabLst/>
              <a:defRPr/>
            </a:pPr>
            <a:r>
              <a:rPr kumimoji="0" lang="de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69. Generalversammlung  in  Schaffhausen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buFont typeface="Wingdings 2"/>
              <a:buNone/>
              <a:tabLst/>
              <a:defRPr/>
            </a:pPr>
            <a:endParaRPr kumimoji="0" lang="de-CH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20. September 2018: 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Herbsttagung     </a:t>
            </a:r>
            <a:r>
              <a:rPr lang="de-CH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Salzbergwerk Bex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Weiterbildungskurse </a:t>
            </a:r>
            <a:r>
              <a:rPr lang="de-C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2019: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de-CH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3. – 11. April 2019 </a:t>
            </a:r>
          </a:p>
          <a:p>
            <a:pPr algn="r"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70. GV 2019 </a:t>
            </a:r>
            <a:r>
              <a:rPr lang="de-CH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C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CH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Yverdon</a:t>
            </a:r>
            <a:endParaRPr lang="de-CH" sz="3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algn="r"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r>
              <a:rPr lang="de-CH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14. / 15. Juni 2019</a:t>
            </a:r>
          </a:p>
          <a:p>
            <a:pPr algn="r"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4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lvl="0"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lvl="0" fontAlgn="auto">
              <a:spcBef>
                <a:spcPts val="250"/>
              </a:spcBef>
              <a:spcAft>
                <a:spcPts val="0"/>
              </a:spcAft>
              <a:buClr>
                <a:srgbClr val="005DC0"/>
              </a:buClr>
              <a:buSzPct val="80000"/>
              <a:defRPr/>
            </a:pPr>
            <a:endParaRPr lang="de-CH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Datumsplatzhalter 2"/>
          <p:cNvSpPr>
            <a:spLocks noGrp="1"/>
          </p:cNvSpPr>
          <p:nvPr>
            <p:ph type="dt" sz="half" idx="10"/>
          </p:nvPr>
        </p:nvSpPr>
        <p:spPr>
          <a:xfrm>
            <a:off x="99824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317697" y="836712"/>
            <a:ext cx="8574783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SBV – Agenda 2018 / 2019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ußzeilenplatzhalter 3"/>
          <p:cNvSpPr txBox="1">
            <a:spLocks/>
          </p:cNvSpPr>
          <p:nvPr/>
        </p:nvSpPr>
        <p:spPr>
          <a:xfrm>
            <a:off x="6516216" y="6470550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712310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202" y="6076081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23528" y="917277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Themen  2. Kurstag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6516216" y="6470550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99824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878904" y="206421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spcBef>
                <a:spcPts val="0"/>
              </a:spcBef>
              <a:buClr>
                <a:srgbClr val="005DC0"/>
              </a:buClr>
              <a:buNone/>
              <a:defRPr/>
            </a:pPr>
            <a:r>
              <a:rPr lang="de-CH" sz="3300" b="1" dirty="0" smtClean="0">
                <a:solidFill>
                  <a:srgbClr val="005DC0"/>
                </a:solidFill>
              </a:rPr>
              <a:t>Halle 23</a:t>
            </a: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defRPr/>
            </a:pPr>
            <a:r>
              <a:rPr lang="de-CH" b="1" dirty="0" smtClean="0">
                <a:solidFill>
                  <a:srgbClr val="005DC0"/>
                </a:solidFill>
              </a:rPr>
              <a:t>Begrüssung und Gruppeneinteilung</a:t>
            </a:r>
            <a:endParaRPr lang="de-CH" b="1" dirty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defRPr/>
            </a:pPr>
            <a:endParaRPr lang="de-CH" sz="3200" b="1" dirty="0" smtClean="0">
              <a:solidFill>
                <a:srgbClr val="005DC0"/>
              </a:solidFill>
            </a:endParaRPr>
          </a:p>
          <a:p>
            <a:pPr marL="0" indent="0">
              <a:spcBef>
                <a:spcPts val="0"/>
              </a:spcBef>
              <a:buClr>
                <a:srgbClr val="005DC0"/>
              </a:buClr>
              <a:buNone/>
              <a:defRPr/>
            </a:pPr>
            <a:r>
              <a:rPr lang="de-CH" b="1" dirty="0" smtClean="0">
                <a:solidFill>
                  <a:srgbClr val="005DC0"/>
                </a:solidFill>
              </a:rPr>
              <a:t>Ausstellung Vorplatz Halle 11</a:t>
            </a:r>
            <a:r>
              <a:rPr lang="de-CH" sz="3900" dirty="0" smtClean="0">
                <a:solidFill>
                  <a:srgbClr val="005DC0"/>
                </a:solidFill>
              </a:rPr>
              <a:t> </a:t>
            </a:r>
            <a:r>
              <a:rPr lang="de-CH" dirty="0" smtClean="0">
                <a:solidFill>
                  <a:srgbClr val="005DC0"/>
                </a:solidFill>
              </a:rPr>
              <a:t>mit </a:t>
            </a:r>
            <a:r>
              <a:rPr lang="de-CH" dirty="0">
                <a:solidFill>
                  <a:srgbClr val="005DC0"/>
                </a:solidFill>
              </a:rPr>
              <a:t>über </a:t>
            </a:r>
            <a:r>
              <a:rPr lang="de-CH" dirty="0" smtClean="0">
                <a:solidFill>
                  <a:srgbClr val="005DC0"/>
                </a:solidFill>
              </a:rPr>
              <a:t>65 </a:t>
            </a:r>
            <a:r>
              <a:rPr lang="de-CH" dirty="0">
                <a:solidFill>
                  <a:srgbClr val="005DC0"/>
                </a:solidFill>
              </a:rPr>
              <a:t>Firmen</a:t>
            </a:r>
            <a:endParaRPr lang="de-CH" sz="3900" dirty="0">
              <a:solidFill>
                <a:srgbClr val="005DC0"/>
              </a:solidFill>
            </a:endParaRPr>
          </a:p>
          <a:p>
            <a:pPr marL="265176" indent="-265176" fontAlgn="auto">
              <a:spcBef>
                <a:spcPts val="0"/>
              </a:spcBef>
              <a:buClr>
                <a:srgbClr val="005DC0"/>
              </a:buClr>
              <a:buFont typeface="Wingdings" pitchFamily="2" charset="2"/>
              <a:buChar char="Ø"/>
              <a:defRPr/>
            </a:pPr>
            <a:endParaRPr lang="de-CH" sz="1400" b="1" dirty="0">
              <a:solidFill>
                <a:srgbClr val="005DC0"/>
              </a:solidFill>
            </a:endParaRPr>
          </a:p>
          <a:p>
            <a:pPr marL="265176" indent="-265176" fontAlgn="auto">
              <a:spcBef>
                <a:spcPts val="0"/>
              </a:spcBef>
              <a:buClr>
                <a:srgbClr val="005DC0"/>
              </a:buClr>
              <a:buFont typeface="Wingdings" pitchFamily="2" charset="2"/>
              <a:buChar char="Ø"/>
              <a:defRPr/>
            </a:pPr>
            <a:r>
              <a:rPr lang="de-CH" b="1" dirty="0" smtClean="0">
                <a:solidFill>
                  <a:srgbClr val="005DC0"/>
                </a:solidFill>
              </a:rPr>
              <a:t>Brunnenunterhalt, Lauf- und Weidebrunnen  </a:t>
            </a:r>
          </a:p>
          <a:p>
            <a:pPr marL="0" indent="0" fontAlgn="auto">
              <a:spcBef>
                <a:spcPts val="0"/>
              </a:spcBef>
              <a:buClr>
                <a:srgbClr val="005DC0"/>
              </a:buClr>
              <a:buNone/>
              <a:defRPr/>
            </a:pPr>
            <a:r>
              <a:rPr lang="de-CH" b="1" dirty="0" smtClean="0">
                <a:solidFill>
                  <a:srgbClr val="005DC0"/>
                </a:solidFill>
              </a:rPr>
              <a:t>   Theorie und Praxis</a:t>
            </a:r>
          </a:p>
          <a:p>
            <a:pPr marL="265176" indent="-265176" fontAlgn="auto">
              <a:lnSpc>
                <a:spcPct val="170000"/>
              </a:lnSpc>
              <a:spcBef>
                <a:spcPts val="0"/>
              </a:spcBef>
              <a:buClr>
                <a:srgbClr val="005DC0"/>
              </a:buClr>
              <a:buFont typeface="Wingdings" pitchFamily="2" charset="2"/>
              <a:buChar char="Ø"/>
              <a:defRPr/>
            </a:pPr>
            <a:r>
              <a:rPr lang="de-CH" b="1" dirty="0" smtClean="0">
                <a:solidFill>
                  <a:srgbClr val="005DC0"/>
                </a:solidFill>
              </a:rPr>
              <a:t>Monitoring – Online Messungen, Kombinatorik 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buClr>
                <a:srgbClr val="005DC0"/>
              </a:buClr>
              <a:buNone/>
              <a:defRPr/>
            </a:pPr>
            <a:endParaRPr lang="de-CH" sz="200" dirty="0" smtClean="0">
              <a:solidFill>
                <a:srgbClr val="005DC0"/>
              </a:solidFill>
            </a:endParaRPr>
          </a:p>
          <a:p>
            <a:pPr marL="273050" indent="-273050" fontAlgn="auto">
              <a:spcBef>
                <a:spcPts val="600"/>
              </a:spcBef>
              <a:buClr>
                <a:srgbClr val="005DC0"/>
              </a:buClr>
              <a:buFont typeface="Wingdings" panose="05000000000000000000" pitchFamily="2" charset="2"/>
              <a:buChar char="Ø"/>
              <a:defRPr/>
            </a:pPr>
            <a:r>
              <a:rPr lang="de-CH" b="1" dirty="0" smtClean="0">
                <a:solidFill>
                  <a:srgbClr val="005DC0"/>
                </a:solidFill>
              </a:rPr>
              <a:t>Druckreduzierung: Planung/Auslegung, Einbauempfehlungen, Unterhalt, Netzsicherheit bei Überdruck</a:t>
            </a:r>
            <a:endParaRPr lang="de-CH" b="1" dirty="0">
              <a:solidFill>
                <a:srgbClr val="005DC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defRPr/>
            </a:pPr>
            <a:r>
              <a:rPr lang="de-CH" sz="2000" b="1" dirty="0" smtClean="0">
                <a:solidFill>
                  <a:srgbClr val="005DC0"/>
                </a:solidFill>
              </a:rPr>
              <a:t>      </a:t>
            </a:r>
            <a:endParaRPr lang="de-CH" sz="2000" dirty="0" smtClean="0">
              <a:solidFill>
                <a:srgbClr val="005DC0"/>
              </a:solidFill>
            </a:endParaRPr>
          </a:p>
          <a:p>
            <a:pPr marL="273050" indent="-27305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anose="05000000000000000000" pitchFamily="2" charset="2"/>
              <a:buChar char="Ø"/>
              <a:defRPr/>
            </a:pPr>
            <a:endParaRPr lang="de-CH" sz="2000" dirty="0" smtClean="0">
              <a:solidFill>
                <a:srgbClr val="005D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0325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202" y="6076081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23528" y="917277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Zeiten  2. Kurstag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6516216" y="6470550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99824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878904" y="2064216"/>
            <a:ext cx="8229600" cy="4389120"/>
          </a:xfrm>
        </p:spPr>
        <p:txBody>
          <a:bodyPr>
            <a:noAutofit/>
          </a:bodyPr>
          <a:lstStyle/>
          <a:p>
            <a:pPr marL="544513" indent="-544513" fontAlgn="auto">
              <a:spcBef>
                <a:spcPts val="0"/>
              </a:spcBef>
              <a:spcAft>
                <a:spcPts val="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 smtClean="0">
                <a:solidFill>
                  <a:srgbClr val="005DC0"/>
                </a:solidFill>
              </a:rPr>
              <a:t>Frühstück		       06.30 – 07.30 Uhr</a:t>
            </a: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endParaRPr lang="de-CH" sz="1200" b="1" dirty="0" smtClean="0">
              <a:solidFill>
                <a:srgbClr val="005DC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 smtClean="0">
                <a:solidFill>
                  <a:srgbClr val="005DC0"/>
                </a:solidFill>
              </a:rPr>
              <a:t>Tagungsbeginn, Gruppeneinteilung	       08.00 – 08.10 Uhr</a:t>
            </a: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 smtClean="0">
                <a:solidFill>
                  <a:srgbClr val="005DC0"/>
                </a:solidFill>
              </a:rPr>
              <a:t> </a:t>
            </a:r>
            <a:endParaRPr lang="de-CH" sz="2000" b="1" dirty="0">
              <a:solidFill>
                <a:srgbClr val="005DC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 smtClean="0">
                <a:solidFill>
                  <a:schemeClr val="accent3">
                    <a:lumMod val="75000"/>
                  </a:schemeClr>
                </a:solidFill>
              </a:rPr>
              <a:t>Pause  </a:t>
            </a:r>
            <a:r>
              <a:rPr lang="de-CH" sz="2000" dirty="0" smtClean="0">
                <a:solidFill>
                  <a:schemeClr val="accent3">
                    <a:lumMod val="75000"/>
                  </a:schemeClr>
                </a:solidFill>
              </a:rPr>
              <a:t>(gemäss Einteilung) </a:t>
            </a:r>
            <a:r>
              <a:rPr lang="de-CH" sz="2000" b="1" dirty="0" smtClean="0">
                <a:solidFill>
                  <a:schemeClr val="accent3">
                    <a:lumMod val="75000"/>
                  </a:schemeClr>
                </a:solidFill>
              </a:rPr>
              <a:t>	     	       Foyer / Halle 23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>
                <a:solidFill>
                  <a:schemeClr val="accent3">
                    <a:lumMod val="75000"/>
                  </a:schemeClr>
                </a:solidFill>
              </a:rPr>
              <a:t>Mittagspause </a:t>
            </a:r>
            <a:r>
              <a:rPr lang="de-CH" sz="2000" dirty="0" smtClean="0">
                <a:solidFill>
                  <a:schemeClr val="accent3">
                    <a:lumMod val="75000"/>
                  </a:schemeClr>
                </a:solidFill>
              </a:rPr>
              <a:t>(Hauptgebäude)</a:t>
            </a:r>
            <a:r>
              <a:rPr lang="de-CH" sz="2000" b="1" dirty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de-CH" sz="2000" b="1" dirty="0" smtClean="0">
                <a:solidFill>
                  <a:schemeClr val="accent3">
                    <a:lumMod val="75000"/>
                  </a:schemeClr>
                </a:solidFill>
              </a:rPr>
              <a:t>       ca. 11.45 </a:t>
            </a:r>
            <a:r>
              <a:rPr lang="de-CH" sz="2000" b="1" dirty="0">
                <a:solidFill>
                  <a:schemeClr val="accent3">
                    <a:lumMod val="75000"/>
                  </a:schemeClr>
                </a:solidFill>
              </a:rPr>
              <a:t>– </a:t>
            </a:r>
            <a:r>
              <a:rPr lang="de-CH" sz="2000" b="1" dirty="0" smtClean="0">
                <a:solidFill>
                  <a:schemeClr val="accent3">
                    <a:lumMod val="75000"/>
                  </a:schemeClr>
                </a:solidFill>
              </a:rPr>
              <a:t>13.00 </a:t>
            </a:r>
            <a:r>
              <a:rPr lang="de-CH" sz="2000" b="1" dirty="0">
                <a:solidFill>
                  <a:schemeClr val="accent3">
                    <a:lumMod val="75000"/>
                  </a:schemeClr>
                </a:solidFill>
              </a:rPr>
              <a:t>Uhr</a:t>
            </a:r>
          </a:p>
          <a:p>
            <a:pPr marL="0" indent="0" fontAlgn="auto">
              <a:spcBef>
                <a:spcPts val="300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 smtClean="0">
                <a:solidFill>
                  <a:srgbClr val="005DC0"/>
                </a:solidFill>
              </a:rPr>
              <a:t>4 Gruppen  A, B, C, D  </a:t>
            </a: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 smtClean="0">
                <a:solidFill>
                  <a:srgbClr val="005DC0"/>
                </a:solidFill>
              </a:rPr>
              <a:t>Rotation / Wechsel bitte einhalten	</a:t>
            </a:r>
          </a:p>
          <a:p>
            <a:pPr marL="0" indent="0" fontAlgn="auto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000" b="1" dirty="0" smtClean="0">
                <a:solidFill>
                  <a:srgbClr val="005DC0"/>
                </a:solidFill>
              </a:rPr>
              <a:t>		</a:t>
            </a:r>
          </a:p>
          <a:p>
            <a:pPr marL="265176" indent="-265176" fontAlgn="auto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endParaRPr lang="de-CH" sz="2000" dirty="0" smtClean="0">
              <a:solidFill>
                <a:srgbClr val="005D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762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202" y="6076081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23528" y="917277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Bildungspass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6516216" y="6470550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99824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pic>
        <p:nvPicPr>
          <p:cNvPr id="12" name="Grafik 11" descr="Bildungspa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24884">
            <a:off x="2560728" y="2183326"/>
            <a:ext cx="1137226" cy="1593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Bildungspa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311895">
            <a:off x="5756529" y="4731684"/>
            <a:ext cx="1120350" cy="156994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Inhaltsplatzhalter 3"/>
          <p:cNvSpPr>
            <a:spLocks noGrp="1"/>
          </p:cNvSpPr>
          <p:nvPr>
            <p:ph idx="1"/>
          </p:nvPr>
        </p:nvSpPr>
        <p:spPr>
          <a:xfrm>
            <a:off x="878904" y="3573016"/>
            <a:ext cx="8229600" cy="1944216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endParaRPr lang="de-CH" sz="2000" b="1" dirty="0">
              <a:solidFill>
                <a:srgbClr val="005DC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 smtClean="0">
                <a:solidFill>
                  <a:srgbClr val="005DC0"/>
                </a:solidFill>
              </a:rPr>
              <a:t>??  schon wieder beim Eigentümer  ??</a:t>
            </a: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b="1" dirty="0" smtClean="0">
                <a:solidFill>
                  <a:srgbClr val="005DC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664077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202" y="6076081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23528" y="917277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Kursbewertung 2018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6516216" y="6470550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99824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878904" y="2276872"/>
            <a:ext cx="8229600" cy="3528392"/>
          </a:xfrm>
        </p:spPr>
        <p:txBody>
          <a:bodyPr/>
          <a:lstStyle/>
          <a:p>
            <a:pPr marL="265176" indent="-265176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400" b="1" dirty="0" smtClean="0">
                <a:solidFill>
                  <a:srgbClr val="005DC0"/>
                </a:solidFill>
              </a:rPr>
              <a:t> Kursordner  </a:t>
            </a:r>
            <a:r>
              <a:rPr lang="de-CH" sz="2400" b="1" dirty="0">
                <a:solidFill>
                  <a:srgbClr val="005DC0"/>
                </a:solidFill>
              </a:rPr>
              <a:t>/ </a:t>
            </a:r>
            <a:r>
              <a:rPr lang="de-CH" sz="2400" b="1" dirty="0" smtClean="0">
                <a:solidFill>
                  <a:srgbClr val="005DC0"/>
                </a:solidFill>
              </a:rPr>
              <a:t>Register 1</a:t>
            </a:r>
          </a:p>
          <a:p>
            <a:pPr marL="265176" indent="-265176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400" b="1" dirty="0" smtClean="0">
                <a:solidFill>
                  <a:srgbClr val="005DC0"/>
                </a:solidFill>
              </a:rPr>
              <a:t> Ihre Meinungen sind uns wichtig </a:t>
            </a:r>
          </a:p>
          <a:p>
            <a:pPr marL="265176" indent="-265176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400" b="1" dirty="0" smtClean="0">
                <a:solidFill>
                  <a:srgbClr val="005DC0"/>
                </a:solidFill>
              </a:rPr>
              <a:t> Kursbewertung   Kurstage 1 und 2</a:t>
            </a: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400" b="1" dirty="0" smtClean="0">
                <a:solidFill>
                  <a:srgbClr val="005DC0"/>
                </a:solidFill>
              </a:rPr>
              <a:t>    ausfüllen und vor Rückreise abgeben</a:t>
            </a:r>
            <a:endParaRPr lang="de-CH" sz="2400" b="1" dirty="0">
              <a:solidFill>
                <a:srgbClr val="005DC0"/>
              </a:solidFill>
            </a:endParaRPr>
          </a:p>
          <a:p>
            <a:pPr marL="0" indent="0" algn="ctr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endParaRPr lang="de-CH" sz="2400" b="1" dirty="0">
              <a:solidFill>
                <a:srgbClr val="005DC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400" b="1" dirty="0" smtClean="0">
                <a:solidFill>
                  <a:srgbClr val="005DC0"/>
                </a:solidFill>
              </a:rPr>
              <a:t>Anregungen, Themen jederzeit erwünscht </a:t>
            </a:r>
          </a:p>
        </p:txBody>
      </p:sp>
    </p:spTree>
    <p:extLst>
      <p:ext uri="{BB962C8B-B14F-4D97-AF65-F5344CB8AC3E}">
        <p14:creationId xmlns:p14="http://schemas.microsoft.com/office/powerpoint/2010/main" val="31399996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202" y="6076081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23528" y="917277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Zimmerschlüssel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6516216" y="6470550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99824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sp>
        <p:nvSpPr>
          <p:cNvPr id="9" name="Inhaltsplatzhalter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0440"/>
          </a:xfrm>
        </p:spPr>
        <p:txBody>
          <a:bodyPr>
            <a:noAutofit/>
          </a:bodyPr>
          <a:lstStyle/>
          <a:p>
            <a:pPr marL="265176" indent="-265176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800" b="1" dirty="0" smtClean="0">
                <a:solidFill>
                  <a:srgbClr val="005DC0"/>
                </a:solidFill>
              </a:rPr>
              <a:t> Zimmer  </a:t>
            </a:r>
            <a:r>
              <a:rPr lang="de-CH" sz="3200" b="1" dirty="0" smtClean="0">
                <a:solidFill>
                  <a:srgbClr val="005DC0"/>
                </a:solidFill>
              </a:rPr>
              <a:t>VOR</a:t>
            </a:r>
            <a:r>
              <a:rPr lang="de-CH" sz="2800" b="1" dirty="0" smtClean="0">
                <a:solidFill>
                  <a:srgbClr val="005DC0"/>
                </a:solidFill>
              </a:rPr>
              <a:t>  Kursbeginn räumen</a:t>
            </a:r>
          </a:p>
          <a:p>
            <a:pPr marL="265176" indent="-265176" fontAlgn="auto">
              <a:spcBef>
                <a:spcPts val="1800"/>
              </a:spcBef>
              <a:spcAft>
                <a:spcPts val="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800" b="1" dirty="0" smtClean="0">
                <a:solidFill>
                  <a:srgbClr val="005DC0"/>
                </a:solidFill>
              </a:rPr>
              <a:t> Schlüssel  </a:t>
            </a:r>
            <a:r>
              <a:rPr lang="de-CH" sz="3200" b="1" dirty="0" smtClean="0">
                <a:solidFill>
                  <a:srgbClr val="005DC0"/>
                </a:solidFill>
              </a:rPr>
              <a:t>NACH</a:t>
            </a:r>
            <a:r>
              <a:rPr lang="de-CH" sz="2800" b="1" dirty="0" smtClean="0">
                <a:solidFill>
                  <a:srgbClr val="005DC0"/>
                </a:solidFill>
              </a:rPr>
              <a:t>  Frühstück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smtClean="0">
                <a:solidFill>
                  <a:srgbClr val="005DC0"/>
                </a:solidFill>
              </a:rPr>
              <a:t>   am Empfang zurückgeben /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smtClean="0">
                <a:solidFill>
                  <a:srgbClr val="005DC0"/>
                </a:solidFill>
              </a:rPr>
              <a:t>   umtauschen in Mittagessen-Bon</a:t>
            </a: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smtClean="0">
                <a:solidFill>
                  <a:srgbClr val="005DC0"/>
                </a:solidFill>
              </a:rPr>
              <a:t>  </a:t>
            </a:r>
            <a:endParaRPr lang="de-CH" sz="2800" b="1" dirty="0">
              <a:solidFill>
                <a:srgbClr val="005DC0"/>
              </a:solidFill>
            </a:endParaRPr>
          </a:p>
          <a:p>
            <a:pPr marL="0" indent="0" algn="r" fontAlgn="auto">
              <a:spcBef>
                <a:spcPts val="0"/>
              </a:spcBef>
              <a:spcAft>
                <a:spcPts val="6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 smtClean="0">
                <a:solidFill>
                  <a:srgbClr val="005DC0"/>
                </a:solidFill>
              </a:rPr>
              <a:t>Kursbeginn 2.Tag:   </a:t>
            </a:r>
          </a:p>
          <a:p>
            <a:pPr marL="0" indent="0" algn="r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3200" b="1" dirty="0" smtClean="0">
                <a:solidFill>
                  <a:srgbClr val="005DC0"/>
                </a:solidFill>
              </a:rPr>
              <a:t>08.00 Uhr  </a:t>
            </a:r>
            <a:r>
              <a:rPr lang="de-CH" sz="3200" b="1" dirty="0">
                <a:solidFill>
                  <a:srgbClr val="005DC0"/>
                </a:solidFill>
              </a:rPr>
              <a:t> </a:t>
            </a:r>
            <a:r>
              <a:rPr lang="de-CH" sz="2800" b="1" dirty="0" smtClean="0">
                <a:solidFill>
                  <a:srgbClr val="005DC0"/>
                </a:solidFill>
              </a:rPr>
              <a:t>Halle 23</a:t>
            </a:r>
          </a:p>
        </p:txBody>
      </p:sp>
    </p:spTree>
    <p:extLst>
      <p:ext uri="{BB962C8B-B14F-4D97-AF65-F5344CB8AC3E}">
        <p14:creationId xmlns:p14="http://schemas.microsoft.com/office/powerpoint/2010/main" val="3852390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202" y="6076081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23528" y="917277"/>
            <a:ext cx="8286750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544513" fontAlgn="auto">
              <a:spcAft>
                <a:spcPts val="0"/>
              </a:spcAft>
              <a:defRPr/>
            </a:pP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Gepäck - </a:t>
            </a:r>
            <a:r>
              <a:rPr lang="de-CH" sz="48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Depot</a:t>
            </a:r>
            <a:endParaRPr lang="de-CH" sz="48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6516216" y="6470550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99824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sp>
        <p:nvSpPr>
          <p:cNvPr id="9" name="Inhaltsplatzhalter 3"/>
          <p:cNvSpPr>
            <a:spLocks noGrp="1"/>
          </p:cNvSpPr>
          <p:nvPr>
            <p:ph idx="1"/>
          </p:nvPr>
        </p:nvSpPr>
        <p:spPr>
          <a:xfrm>
            <a:off x="518864" y="2132856"/>
            <a:ext cx="8229600" cy="3960440"/>
          </a:xfrm>
        </p:spPr>
        <p:txBody>
          <a:bodyPr>
            <a:noAutofit/>
          </a:bodyPr>
          <a:lstStyle/>
          <a:p>
            <a:pPr marL="265176" indent="-265176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800" b="1" dirty="0" smtClean="0">
                <a:solidFill>
                  <a:srgbClr val="005DC0"/>
                </a:solidFill>
              </a:rPr>
              <a:t> Koffer, Taschen, Jacken  etc.</a:t>
            </a:r>
          </a:p>
          <a:p>
            <a:pPr marL="265176" indent="-265176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endParaRPr lang="de-CH" sz="2800" b="1" dirty="0">
              <a:solidFill>
                <a:srgbClr val="005DC0"/>
              </a:solidFill>
            </a:endParaRPr>
          </a:p>
          <a:p>
            <a:pPr marL="265176" indent="-265176" fontAlgn="auto">
              <a:spcBef>
                <a:spcPts val="0"/>
              </a:spcBef>
              <a:buClr>
                <a:srgbClr val="005DC0"/>
              </a:buClr>
              <a:buFont typeface="Wingdings" pitchFamily="2" charset="2"/>
              <a:buChar char="Ø"/>
              <a:tabLst>
                <a:tab pos="3859213" algn="l"/>
              </a:tabLst>
              <a:defRPr/>
            </a:pPr>
            <a:r>
              <a:rPr lang="de-CH" sz="2800" b="1" dirty="0" smtClean="0">
                <a:solidFill>
                  <a:srgbClr val="005DC0"/>
                </a:solidFill>
              </a:rPr>
              <a:t> Gepäckraum    im Parterre  hinten rechts    </a:t>
            </a: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smtClean="0">
                <a:solidFill>
                  <a:srgbClr val="005DC0"/>
                </a:solidFill>
              </a:rPr>
              <a:t>   neben  SBV-Empfang</a:t>
            </a: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>
                <a:solidFill>
                  <a:srgbClr val="005DC0"/>
                </a:solidFill>
              </a:rPr>
              <a:t> </a:t>
            </a:r>
            <a:r>
              <a:rPr lang="de-CH" sz="2800" b="1" dirty="0" smtClean="0">
                <a:solidFill>
                  <a:srgbClr val="005DC0"/>
                </a:solidFill>
              </a:rPr>
              <a:t>  </a:t>
            </a: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Clr>
                <a:srgbClr val="005DC0"/>
              </a:buClr>
              <a:buNone/>
              <a:tabLst>
                <a:tab pos="3859213" algn="l"/>
              </a:tabLst>
              <a:defRPr/>
            </a:pPr>
            <a:r>
              <a:rPr lang="de-CH" sz="2800" b="1" dirty="0" smtClean="0">
                <a:solidFill>
                  <a:srgbClr val="005DC0"/>
                </a:solidFill>
              </a:rPr>
              <a:t>!! </a:t>
            </a:r>
            <a:r>
              <a:rPr lang="de-CH" sz="2800" b="1" dirty="0" smtClean="0">
                <a:solidFill>
                  <a:srgbClr val="FF0000"/>
                </a:solidFill>
              </a:rPr>
              <a:t>Am Ende des 2. Kurstages  nicht vergessen  </a:t>
            </a:r>
            <a:r>
              <a:rPr lang="de-CH" sz="2800" b="1" dirty="0" smtClean="0">
                <a:solidFill>
                  <a:srgbClr val="005DC0"/>
                </a:solidFill>
              </a:rPr>
              <a:t>!!</a:t>
            </a:r>
            <a:endParaRPr lang="de-CH" sz="2800" b="1" dirty="0">
              <a:solidFill>
                <a:srgbClr val="005D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61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Grafik 4" descr="Logo_SBV_cmyk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202" y="6076081"/>
            <a:ext cx="135255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23528" y="917277"/>
            <a:ext cx="8496944" cy="1071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182563" fontAlgn="auto">
              <a:spcAft>
                <a:spcPts val="0"/>
              </a:spcAft>
              <a:defRPr/>
            </a:pPr>
            <a:r>
              <a:rPr lang="de-CH" sz="4400" b="1" dirty="0" smtClean="0">
                <a:solidFill>
                  <a:srgbClr val="2333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Dankeschön / Merci / Grazie!</a:t>
            </a:r>
            <a:endParaRPr lang="de-CH" sz="4400" b="1" dirty="0">
              <a:solidFill>
                <a:srgbClr val="2333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6516216" y="6470550"/>
            <a:ext cx="2448272" cy="2509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dirty="0" smtClean="0"/>
              <a:t>SBV WEITERBILDUNGSKURSE 2018</a:t>
            </a:r>
            <a:endParaRPr lang="de-CH" dirty="0"/>
          </a:p>
        </p:txBody>
      </p:sp>
      <p:sp>
        <p:nvSpPr>
          <p:cNvPr id="11" name="Datumsplatzhalter 2"/>
          <p:cNvSpPr txBox="1">
            <a:spLocks/>
          </p:cNvSpPr>
          <p:nvPr/>
        </p:nvSpPr>
        <p:spPr>
          <a:xfrm>
            <a:off x="99824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de-DE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dirty="0" smtClean="0"/>
              <a:t>11. - 19. April 2018</a:t>
            </a:r>
            <a:endParaRPr lang="de-CH" dirty="0"/>
          </a:p>
        </p:txBody>
      </p:sp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878904" y="206421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800" b="1" dirty="0" smtClean="0">
                <a:solidFill>
                  <a:srgbClr val="0070C0"/>
                </a:solidFill>
              </a:rPr>
              <a:t>Campus – Aussteller – Referenten - Technik</a:t>
            </a:r>
          </a:p>
          <a:p>
            <a:pPr marL="0" indent="0" algn="ctr">
              <a:buNone/>
            </a:pPr>
            <a:endParaRPr lang="de-CH" sz="12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allen Referenten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 SVGW und SUVA / Broschüren, Material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 sämtliche </a:t>
            </a:r>
            <a:r>
              <a:rPr lang="de-DE" b="1" dirty="0">
                <a:solidFill>
                  <a:srgbClr val="0070C0"/>
                </a:solidFill>
              </a:rPr>
              <a:t>Aussteller </a:t>
            </a:r>
            <a:r>
              <a:rPr lang="de-CH" b="1" dirty="0" smtClean="0">
                <a:solidFill>
                  <a:srgbClr val="0070C0"/>
                </a:solidFill>
              </a:rPr>
              <a:t>in der Zelthalle</a:t>
            </a:r>
            <a:endParaRPr lang="de-CH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 Kursteilnehmer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063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Benutzerdefiniert 5">
      <a:dk1>
        <a:sysClr val="windowText" lastClr="000000"/>
      </a:dk1>
      <a:lt1>
        <a:sysClr val="window" lastClr="FFFFFF"/>
      </a:lt1>
      <a:dk2>
        <a:srgbClr val="052E65"/>
      </a:dk2>
      <a:lt2>
        <a:srgbClr val="D5F0FE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91FCFA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377</Words>
  <Application>Microsoft Office PowerPoint</Application>
  <PresentationFormat>Bildschirmpräsentation (4:3)</PresentationFormat>
  <Paragraphs>107</Paragraphs>
  <Slides>11</Slides>
  <Notes>10</Notes>
  <HiddenSlides>2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Hyperion</vt:lpstr>
      <vt:lpstr>Zur Erinnerung…..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WBK 2009</dc:title>
  <dc:creator>Christoph Müller</dc:creator>
  <cp:lastModifiedBy>Meier Franziska (I-AT-IU-IB-AMT2)</cp:lastModifiedBy>
  <cp:revision>306</cp:revision>
  <dcterms:created xsi:type="dcterms:W3CDTF">2007-04-04T18:43:45Z</dcterms:created>
  <dcterms:modified xsi:type="dcterms:W3CDTF">2018-04-17T08:56:29Z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1204682470</vt:i4>
  </property>
  <property fmtid="{D5CDD505-2E9C-101B-9397-08002B2CF9AE}" pid="3" name="_NewReviewCycle">
    <vt:lpwstr/>
  </property>
  <property fmtid="{D5CDD505-2E9C-101B-9397-08002B2CF9AE}" pid="4" name="_EmailSubject">
    <vt:lpwstr>Moderationsfolien 2018</vt:lpwstr>
  </property>
  <property fmtid="{D5CDD505-2E9C-101B-9397-08002B2CF9AE}" pid="5" name="_AuthorEmail">
    <vt:lpwstr>franziska.meier@sbb.ch</vt:lpwstr>
  </property>
  <property fmtid="{D5CDD505-2E9C-101B-9397-08002B2CF9AE}" pid="6" name="_AuthorEmailDisplayName">
    <vt:lpwstr>Meier Franziska (I-AT-KBN-IBW)</vt:lpwstr>
  </property>
</Properties>
</file>