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3" r:id="rId3"/>
    <p:sldId id="259" r:id="rId4"/>
    <p:sldId id="291" r:id="rId5"/>
    <p:sldId id="288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92" r:id="rId16"/>
    <p:sldId id="273" r:id="rId17"/>
    <p:sldId id="276" r:id="rId18"/>
    <p:sldId id="278" r:id="rId19"/>
    <p:sldId id="282" r:id="rId20"/>
  </p:sldIdLst>
  <p:sldSz cx="9144000" cy="6858000" type="screen4x3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40" autoAdjust="0"/>
    <p:restoredTop sz="87047" autoAdjust="0"/>
  </p:normalViewPr>
  <p:slideViewPr>
    <p:cSldViewPr>
      <p:cViewPr>
        <p:scale>
          <a:sx n="60" d="100"/>
          <a:sy n="60" d="100"/>
        </p:scale>
        <p:origin x="-2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t>23.03.2018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23.03.2018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B1E57-A18A-49CE-9FB5-ADEAD4DE7FA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3628" y="4810125"/>
            <a:ext cx="5273675" cy="4605338"/>
          </a:xfrm>
          <a:noFill/>
          <a:ln/>
        </p:spPr>
        <p:txBody>
          <a:bodyPr/>
          <a:lstStyle/>
          <a:p>
            <a:pPr eaLnBrk="1" hangingPunct="1"/>
            <a:endParaRPr lang="en-GB" sz="1000" dirty="0" smtClean="0"/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-------------------------------------------------------------------------------------------------------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-------------------------------------------------------------------------------------------------------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-------------------------------------------------------------------------------------------------------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-------------------------------------------------------------------------------------------------------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-------------------------------------------------------------------------------------------------------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-------------------------------------------------------------------------------------------------------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-------------------------------------------------------------------------------------------------------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sz="1000" dirty="0" smtClean="0"/>
              <a:t>------------------------------------------------------------------------------------------------------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52518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E949E-F26B-48C4-8B03-6F7E39CA12F2}" type="slidenum">
              <a:rPr lang="de-CH"/>
              <a:pPr/>
              <a:t>18</a:t>
            </a:fld>
            <a:endParaRPr lang="de-CH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6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7E288-631E-44F6-82EC-954E422B1A0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4637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2FC91-9A8E-4B44-AB6C-CCC902D2DC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6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2FC91-9A8E-4B44-AB6C-CCC902D2DC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E949E-F26B-48C4-8B03-6F7E39CA12F2}" type="slidenum">
              <a:rPr lang="de-CH"/>
              <a:pPr/>
              <a:t>5</a:t>
            </a:fld>
            <a:endParaRPr lang="de-CH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2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E949E-F26B-48C4-8B03-6F7E39CA12F2}" type="slidenum">
              <a:rPr lang="de-CH"/>
              <a:pPr/>
              <a:t>9</a:t>
            </a:fld>
            <a:endParaRPr lang="de-CH" dirty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20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E949E-F26B-48C4-8B03-6F7E39CA12F2}" type="slidenum">
              <a:rPr lang="de-CH"/>
              <a:pPr/>
              <a:t>11</a:t>
            </a:fld>
            <a:endParaRPr lang="de-CH" dirty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40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E949E-F26B-48C4-8B03-6F7E39CA12F2}" type="slidenum">
              <a:rPr lang="de-CH"/>
              <a:pPr/>
              <a:t>12</a:t>
            </a:fld>
            <a:endParaRPr lang="de-CH" dirty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3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E949E-F26B-48C4-8B03-6F7E39CA12F2}" type="slidenum">
              <a:rPr lang="de-CH"/>
              <a:pPr/>
              <a:t>15</a:t>
            </a:fld>
            <a:endParaRPr lang="de-CH" dirty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686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B1E57-A18A-49CE-9FB5-ADEAD4DE7FAC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3628" y="4810125"/>
            <a:ext cx="5273675" cy="4605338"/>
          </a:xfrm>
          <a:noFill/>
          <a:ln/>
        </p:spPr>
        <p:txBody>
          <a:bodyPr/>
          <a:lstStyle/>
          <a:p>
            <a:pPr eaLnBrk="1" hangingPunct="1"/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94710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835968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835968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0" y="6309321"/>
            <a:ext cx="2880320" cy="360040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8608" y="6356350"/>
            <a:ext cx="28956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835968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71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835968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85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835968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19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835968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44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835968" y="6461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SBV – Weitebildungskurse 2018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feld 8"/>
          <p:cNvSpPr txBox="1">
            <a:spLocks noChangeArrowheads="1"/>
          </p:cNvSpPr>
          <p:nvPr/>
        </p:nvSpPr>
        <p:spPr bwMode="auto">
          <a:xfrm>
            <a:off x="359532" y="1374580"/>
            <a:ext cx="842493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CH" sz="2800" b="1" dirty="0" smtClean="0">
                <a:latin typeface="+mn-lt"/>
                <a:ea typeface="Arial Unicode MS" charset="0"/>
                <a:cs typeface="Arial Unicode MS" charset="0"/>
              </a:rPr>
              <a:t>Kontaminationsüberwachung </a:t>
            </a:r>
          </a:p>
          <a:p>
            <a:pPr algn="ctr">
              <a:spcAft>
                <a:spcPts val="1200"/>
              </a:spcAft>
            </a:pPr>
            <a:r>
              <a:rPr lang="de-CH" sz="2800" b="1" dirty="0" smtClean="0">
                <a:latin typeface="+mn-lt"/>
                <a:ea typeface="Arial Unicode MS" charset="0"/>
                <a:cs typeface="Arial Unicode MS" charset="0"/>
              </a:rPr>
              <a:t>-Online Monitoring der Wasserqualität-</a:t>
            </a:r>
          </a:p>
          <a:p>
            <a:pPr algn="ctr">
              <a:spcAft>
                <a:spcPts val="1200"/>
              </a:spcAft>
            </a:pPr>
            <a:endParaRPr lang="de-CH" sz="2800" b="1" dirty="0" smtClean="0">
              <a:latin typeface="+mn-lt"/>
              <a:ea typeface="Arial Unicode MS" charset="0"/>
              <a:cs typeface="Arial Unicode MS" charset="0"/>
            </a:endParaRPr>
          </a:p>
          <a:p>
            <a:pPr algn="ctr">
              <a:spcAft>
                <a:spcPts val="1200"/>
              </a:spcAft>
            </a:pPr>
            <a:r>
              <a:rPr lang="de-CH" dirty="0" smtClean="0">
                <a:latin typeface="+mn-lt"/>
                <a:ea typeface="Arial Unicode MS" charset="0"/>
                <a:cs typeface="Arial Unicode MS" charset="0"/>
              </a:rPr>
              <a:t>Martina Hofer </a:t>
            </a:r>
          </a:p>
          <a:p>
            <a:pPr algn="ctr">
              <a:spcAft>
                <a:spcPts val="1200"/>
              </a:spcAft>
            </a:pPr>
            <a:r>
              <a:rPr lang="de-CH" dirty="0" smtClean="0">
                <a:latin typeface="+mn-lt"/>
                <a:ea typeface="Arial Unicode MS" charset="0"/>
                <a:cs typeface="Arial Unicode MS" charset="0"/>
              </a:rPr>
              <a:t>unimon GmbH</a:t>
            </a:r>
            <a:endParaRPr lang="de-CH" dirty="0">
              <a:latin typeface="+mn-lt"/>
              <a:ea typeface="Arial Unicode MS" charset="0"/>
              <a:cs typeface="Arial Unicode MS" charset="0"/>
            </a:endParaRPr>
          </a:p>
          <a:p>
            <a:pPr algn="ctr"/>
            <a:endParaRPr lang="de-CH" sz="2800" b="1" dirty="0">
              <a:latin typeface="+mn-lt"/>
              <a:ea typeface="Arial Unicode MS" charset="0"/>
              <a:cs typeface="Arial Unicode MS" charset="0"/>
            </a:endParaRPr>
          </a:p>
          <a:p>
            <a:pPr algn="ctr"/>
            <a:endParaRPr lang="de-CH" sz="2800" b="1" dirty="0" smtClean="0">
              <a:latin typeface="+mn-lt"/>
              <a:ea typeface="Arial Unicode MS" charset="0"/>
              <a:cs typeface="Arial Unicode MS" charset="0"/>
            </a:endParaRPr>
          </a:p>
          <a:p>
            <a:pPr algn="ctr"/>
            <a:r>
              <a:rPr lang="de-CH" sz="2800" b="1" dirty="0" smtClean="0">
                <a:latin typeface="+mn-lt"/>
                <a:ea typeface="Arial Unicode MS" charset="0"/>
                <a:cs typeface="Arial Unicode MS" charset="0"/>
              </a:rPr>
              <a:t>Schweizerischer Brunnenmeister-Verband (SBV)</a:t>
            </a:r>
            <a:endParaRPr lang="de-CH" sz="2800" b="1" dirty="0">
              <a:latin typeface="+mn-lt"/>
              <a:ea typeface="Arial Unicode MS" charset="0"/>
              <a:cs typeface="Arial Unicode MS" charset="0"/>
            </a:endParaRPr>
          </a:p>
          <a:p>
            <a:pPr algn="ctr"/>
            <a:r>
              <a:rPr lang="de-CH" sz="2800" b="1" dirty="0" smtClean="0">
                <a:latin typeface="+mn-lt"/>
                <a:ea typeface="Arial Unicode MS" charset="0"/>
                <a:cs typeface="Arial Unicode MS" charset="0"/>
              </a:rPr>
              <a:t>WBK 2018 11. – 19. April 2017 Sursee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14241"/>
            <a:ext cx="2895600" cy="304800"/>
          </a:xfrm>
        </p:spPr>
        <p:txBody>
          <a:bodyPr/>
          <a:lstStyle/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  <p:pic>
        <p:nvPicPr>
          <p:cNvPr id="4" name="Grafik 9" descr="unimon_logo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9614" y="3933056"/>
            <a:ext cx="160477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3284984"/>
            <a:ext cx="7772400" cy="2811016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dirty="0" smtClean="0"/>
              <a:t>Funktionsprinzip Kombinationsanalysen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9708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27074"/>
            <a:ext cx="7990656" cy="84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kern="1200" dirty="0" smtClean="0"/>
              <a:t>Bild 2: Beispiel theoretischer Verlauf </a:t>
            </a:r>
            <a:r>
              <a:rPr lang="de-DE" sz="1800" kern="1200" dirty="0"/>
              <a:t>der Konzentration von </a:t>
            </a:r>
            <a:r>
              <a:rPr lang="de-DE" sz="1800" kern="1200" dirty="0" smtClean="0"/>
              <a:t>Gülle im Quellwasser</a:t>
            </a:r>
            <a:endParaRPr lang="de-CH" sz="1800" kern="1200" dirty="0"/>
          </a:p>
        </p:txBody>
      </p:sp>
      <p:pic>
        <p:nvPicPr>
          <p:cNvPr id="10" name="Grafik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13199" r="16370" b="12234"/>
          <a:stretch/>
        </p:blipFill>
        <p:spPr bwMode="auto">
          <a:xfrm>
            <a:off x="472008" y="1772817"/>
            <a:ext cx="7124328" cy="322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4804" y="764704"/>
            <a:ext cx="8206680" cy="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Kontamination mit Gülle / Jauche</a:t>
            </a:r>
            <a:endParaRPr kumimoji="0" lang="de-DE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8313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27074"/>
            <a:ext cx="7990656" cy="84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kern="1200" dirty="0" smtClean="0"/>
              <a:t>Bild: 1 Möglicher theoretischer </a:t>
            </a:r>
            <a:r>
              <a:rPr lang="de-DE" sz="1800" kern="1200" dirty="0"/>
              <a:t>Verlauf der Konzentrationen der Parameter Trübung, Leitfähigkeit und </a:t>
            </a:r>
            <a:r>
              <a:rPr lang="de-DE" sz="1800" kern="1200" dirty="0" smtClean="0"/>
              <a:t>Redox bei </a:t>
            </a:r>
            <a:r>
              <a:rPr lang="de-DE" sz="1800" kern="1200" dirty="0"/>
              <a:t>der Eintragung von Abwasser gemäss Bild 1.</a:t>
            </a:r>
            <a:endParaRPr lang="de-CH" sz="1800" kern="1200" dirty="0"/>
          </a:p>
        </p:txBody>
      </p:sp>
      <p:pic>
        <p:nvPicPr>
          <p:cNvPr id="10" name="Grafik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13199" r="16370" b="12234"/>
          <a:stretch/>
        </p:blipFill>
        <p:spPr bwMode="auto">
          <a:xfrm>
            <a:off x="472008" y="2223327"/>
            <a:ext cx="6236343" cy="277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17924" b="8744"/>
          <a:stretch/>
        </p:blipFill>
        <p:spPr bwMode="auto">
          <a:xfrm>
            <a:off x="531812" y="1274082"/>
            <a:ext cx="6632476" cy="3684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42542" y="3674435"/>
            <a:ext cx="115976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900" dirty="0" smtClean="0">
                <a:solidFill>
                  <a:srgbClr val="7030A0"/>
                </a:solidFill>
                <a:latin typeface="+mn-lt"/>
              </a:rPr>
              <a:t>Redox</a:t>
            </a:r>
            <a:endParaRPr lang="de-CH" sz="9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 rot="16200000">
            <a:off x="369970" y="3934359"/>
            <a:ext cx="89768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+mn-lt"/>
              </a:rPr>
              <a:t>Redox [mV]</a:t>
            </a:r>
            <a:endParaRPr lang="de-CH" sz="100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4804" y="764704"/>
            <a:ext cx="8206680" cy="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Kontamination mit Gülle / Jauche</a:t>
            </a:r>
            <a:endParaRPr kumimoji="0" lang="de-DE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9346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04" y="1916832"/>
            <a:ext cx="6511747" cy="4250131"/>
          </a:xfrm>
          <a:prstGeom prst="rect">
            <a:avLst/>
          </a:prstGeom>
        </p:spPr>
      </p:pic>
      <p:grpSp>
        <p:nvGrpSpPr>
          <p:cNvPr id="9" name="Gruppierung 8"/>
          <p:cNvGrpSpPr/>
          <p:nvPr/>
        </p:nvGrpSpPr>
        <p:grpSpPr>
          <a:xfrm>
            <a:off x="3707904" y="4437112"/>
            <a:ext cx="2088232" cy="720080"/>
            <a:chOff x="3707904" y="4437112"/>
            <a:chExt cx="2088232" cy="720080"/>
          </a:xfrm>
        </p:grpSpPr>
        <p:sp>
          <p:nvSpPr>
            <p:cNvPr id="2" name="Textfeld 1"/>
            <p:cNvSpPr txBox="1"/>
            <p:nvPr/>
          </p:nvSpPr>
          <p:spPr>
            <a:xfrm>
              <a:off x="3707904" y="4437112"/>
              <a:ext cx="208823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+mn-lt"/>
                </a:rPr>
                <a:t>0.3 FNU 19:13 h</a:t>
              </a:r>
              <a:endParaRPr lang="de-DE" sz="2000" dirty="0">
                <a:latin typeface="+mn-lt"/>
              </a:endParaRPr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>
              <a:off x="5148064" y="4797152"/>
              <a:ext cx="216024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feld 9"/>
          <p:cNvSpPr txBox="1"/>
          <p:nvPr/>
        </p:nvSpPr>
        <p:spPr>
          <a:xfrm>
            <a:off x="1555278" y="4921290"/>
            <a:ext cx="35927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Kontaminationsalarm 18:58 h</a:t>
            </a:r>
            <a:endParaRPr lang="de-DE" sz="200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4804" y="764704"/>
            <a:ext cx="8206680" cy="4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Beispiel Ereignis 3. Juni 2016 - Quellwasserfassung</a:t>
            </a:r>
            <a:endParaRPr kumimoji="0" lang="de-DE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13510" y="1489376"/>
            <a:ext cx="442910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+mn-lt"/>
              </a:rPr>
              <a:t>Verwurf 15 Minuten vor erreichen Alarmwert von 0.3 FNU durch Kontaminationsalarm! Der momentane Messwert der Trübung lag um 18:58 h bei 0.08 FNU</a:t>
            </a:r>
          </a:p>
          <a:p>
            <a:endParaRPr lang="de-DE" sz="1400" b="1" dirty="0" smtClean="0">
              <a:latin typeface="+mn-lt"/>
            </a:endParaRPr>
          </a:p>
          <a:p>
            <a:r>
              <a:rPr lang="de-DE" sz="1400" b="1" dirty="0" smtClean="0">
                <a:latin typeface="+mn-lt"/>
              </a:rPr>
              <a:t>Alarmierung...</a:t>
            </a:r>
            <a:endParaRPr lang="de-DE" sz="1400" b="1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de-DE" sz="1400" b="1" dirty="0" smtClean="0">
                <a:latin typeface="+mn-lt"/>
              </a:rPr>
              <a:t>Ist spezifischer</a:t>
            </a:r>
          </a:p>
          <a:p>
            <a:pPr marL="285750" indent="-285750">
              <a:buFontTx/>
              <a:buChar char="-"/>
            </a:pPr>
            <a:r>
              <a:rPr lang="de-DE" sz="1400" b="1" dirty="0">
                <a:latin typeface="+mn-lt"/>
              </a:rPr>
              <a:t>e</a:t>
            </a:r>
            <a:r>
              <a:rPr lang="de-DE" sz="1400" b="1" dirty="0" smtClean="0">
                <a:latin typeface="+mn-lt"/>
              </a:rPr>
              <a:t>rfolgt bei niedrigeren Grenzwerten </a:t>
            </a:r>
            <a:r>
              <a:rPr lang="de-DE" sz="1400" b="1" dirty="0" smtClean="0">
                <a:latin typeface="+mn-lt"/>
                <a:sym typeface="Wingdings"/>
              </a:rPr>
              <a:t>und somit früher</a:t>
            </a:r>
            <a:endParaRPr lang="de-DE" sz="1400" b="1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endParaRPr lang="de-DE" sz="1400" b="1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endParaRPr lang="de-DE" sz="1400" b="1" dirty="0">
              <a:latin typeface="+mn-lt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7724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3284984"/>
            <a:ext cx="7772400" cy="2811016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dirty="0" smtClean="0"/>
              <a:t>Implementierung in Betrieb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3059832" y="6535854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5459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2029718"/>
            <a:ext cx="8217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  <a:ea typeface="Arial Unicode MS" charset="0"/>
                <a:cs typeface="Arial Unicode MS" charset="0"/>
              </a:rPr>
              <a:t>Gefahrenanalyse:		Welches sind die Gefahrenquellen?</a:t>
            </a:r>
          </a:p>
          <a:p>
            <a:r>
              <a:rPr lang="de-DE" dirty="0" smtClean="0">
                <a:latin typeface="+mn-lt"/>
                <a:ea typeface="Arial Unicode MS" charset="0"/>
                <a:cs typeface="Arial Unicode MS" charset="0"/>
              </a:rPr>
              <a:t>         HACCP</a:t>
            </a:r>
          </a:p>
          <a:p>
            <a:endParaRPr lang="de-DE" dirty="0" smtClean="0">
              <a:latin typeface="+mn-lt"/>
              <a:ea typeface="Arial Unicode MS" charset="0"/>
              <a:cs typeface="Arial Unicode MS" charset="0"/>
            </a:endParaRPr>
          </a:p>
          <a:p>
            <a:endParaRPr lang="de-DE" dirty="0" smtClean="0">
              <a:latin typeface="+mn-lt"/>
              <a:ea typeface="Arial Unicode MS" charset="0"/>
              <a:cs typeface="Arial Unicode MS" charset="0"/>
            </a:endParaRPr>
          </a:p>
          <a:p>
            <a:r>
              <a:rPr lang="de-DE" dirty="0" smtClean="0">
                <a:latin typeface="+mn-lt"/>
                <a:ea typeface="Arial Unicode MS" charset="0"/>
                <a:cs typeface="Arial Unicode MS" charset="0"/>
              </a:rPr>
              <a:t>     Datenanalyse:		Analyse der Labormessdaten aus der 					Vergangenheit</a:t>
            </a:r>
          </a:p>
          <a:p>
            <a:endParaRPr lang="de-DE" dirty="0">
              <a:latin typeface="+mn-lt"/>
              <a:ea typeface="Arial Unicode MS" charset="0"/>
              <a:cs typeface="Arial Unicode MS" charset="0"/>
            </a:endParaRPr>
          </a:p>
          <a:p>
            <a:endParaRPr lang="de-DE" dirty="0" smtClean="0">
              <a:latin typeface="+mn-lt"/>
              <a:ea typeface="Arial Unicode MS" charset="0"/>
              <a:cs typeface="Arial Unicode MS" charset="0"/>
            </a:endParaRPr>
          </a:p>
          <a:p>
            <a:r>
              <a:rPr lang="de-DE" dirty="0" smtClean="0">
                <a:latin typeface="+mn-lt"/>
                <a:ea typeface="Arial Unicode MS" charset="0"/>
                <a:cs typeface="Arial Unicode MS" charset="0"/>
              </a:rPr>
              <a:t>Kombinationsanalysen:	Mehrere Messgrössen kombiniert</a:t>
            </a:r>
            <a:r>
              <a:rPr lang="de-DE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de-DE" dirty="0" smtClean="0">
                <a:latin typeface="+mn-lt"/>
                <a:ea typeface="Arial Unicode MS" charset="0"/>
                <a:cs typeface="Arial Unicode MS" charset="0"/>
                <a:sym typeface="Wingdings"/>
              </a:rPr>
              <a:t> Erkennen 				von Veränderungen</a:t>
            </a:r>
          </a:p>
          <a:p>
            <a:endParaRPr lang="de-DE" dirty="0">
              <a:latin typeface="+mn-lt"/>
              <a:ea typeface="Arial Unicode MS" charset="0"/>
              <a:cs typeface="Arial Unicode MS" charset="0"/>
              <a:sym typeface="Wingdings"/>
            </a:endParaRPr>
          </a:p>
          <a:p>
            <a:pPr>
              <a:tabLst>
                <a:tab pos="3810000" algn="l"/>
              </a:tabLst>
            </a:pPr>
            <a:endParaRPr lang="de-DE" dirty="0" smtClean="0">
              <a:latin typeface="+mn-lt"/>
              <a:ea typeface="Arial Unicode MS" charset="0"/>
              <a:cs typeface="Arial Unicode MS" charset="0"/>
              <a:sym typeface="Wingdings"/>
            </a:endParaRPr>
          </a:p>
          <a:p>
            <a:pPr>
              <a:tabLst>
                <a:tab pos="2789238" algn="l"/>
              </a:tabLst>
            </a:pPr>
            <a:r>
              <a:rPr lang="de-DE" dirty="0" smtClean="0">
                <a:latin typeface="+mn-lt"/>
                <a:ea typeface="Arial Unicode MS" charset="0"/>
                <a:cs typeface="Arial Unicode MS" charset="0"/>
                <a:sym typeface="Wingdings"/>
              </a:rPr>
              <a:t>  uni-logIQ</a:t>
            </a:r>
            <a:r>
              <a:rPr lang="de-DE" baseline="30000" dirty="0" smtClean="0">
                <a:latin typeface="+mn-lt"/>
                <a:ea typeface="Arial Unicode MS" charset="0"/>
                <a:cs typeface="Arial Unicode MS" charset="0"/>
                <a:sym typeface="Wingdings"/>
              </a:rPr>
              <a:t>®</a:t>
            </a:r>
            <a:r>
              <a:rPr lang="de-DE" dirty="0" smtClean="0">
                <a:latin typeface="+mn-lt"/>
                <a:ea typeface="Arial Unicode MS" charset="0"/>
                <a:cs typeface="Arial Unicode MS" charset="0"/>
                <a:sym typeface="Wingdings"/>
              </a:rPr>
              <a:t> - Module:	Spezifische Alarmierung, niedrigere 		Alarmgrenzen</a:t>
            </a:r>
          </a:p>
          <a:p>
            <a:r>
              <a:rPr lang="de-DE" dirty="0">
                <a:latin typeface="+mn-lt"/>
                <a:ea typeface="Arial Unicode MS" charset="0"/>
                <a:cs typeface="Arial Unicode MS" charset="0"/>
                <a:sym typeface="Wingdings"/>
              </a:rPr>
              <a:t>	</a:t>
            </a:r>
            <a:r>
              <a:rPr lang="de-DE" dirty="0" smtClean="0">
                <a:latin typeface="+mn-lt"/>
                <a:ea typeface="Arial Unicode MS" charset="0"/>
                <a:cs typeface="Arial Unicode MS" charset="0"/>
                <a:sym typeface="Wingdings"/>
              </a:rPr>
              <a:t>			</a:t>
            </a:r>
            <a:endParaRPr lang="de-DE" dirty="0"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2" name="Pfeil nach unten 1"/>
          <p:cNvSpPr/>
          <p:nvPr/>
        </p:nvSpPr>
        <p:spPr>
          <a:xfrm>
            <a:off x="1282425" y="2676223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Pfeil nach unten 7"/>
          <p:cNvSpPr/>
          <p:nvPr/>
        </p:nvSpPr>
        <p:spPr>
          <a:xfrm>
            <a:off x="1290089" y="3672020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 nach unten 9"/>
          <p:cNvSpPr/>
          <p:nvPr/>
        </p:nvSpPr>
        <p:spPr>
          <a:xfrm>
            <a:off x="1290089" y="4722499"/>
            <a:ext cx="288032" cy="50405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4804" y="764704"/>
            <a:ext cx="8206680" cy="4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Auswahl Messparameter</a:t>
            </a:r>
            <a:endParaRPr kumimoji="0" lang="de-DE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410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ad 26"/>
          <p:cNvSpPr/>
          <p:nvPr/>
        </p:nvSpPr>
        <p:spPr>
          <a:xfrm>
            <a:off x="3048169" y="4986551"/>
            <a:ext cx="107315" cy="107315"/>
          </a:xfrm>
          <a:prstGeom prst="don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438" y="2419563"/>
            <a:ext cx="4145280" cy="3108960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24804" y="764704"/>
            <a:ext cx="8206680" cy="4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Beispiel Umsetzung</a:t>
            </a:r>
            <a:endParaRPr kumimoji="0" lang="de-DE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12" y="1180562"/>
            <a:ext cx="5525037" cy="3616590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741483" y="4909628"/>
            <a:ext cx="5439287" cy="1559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355600" algn="l"/>
              </a:tabLst>
            </a:pPr>
            <a:r>
              <a:rPr lang="de-DE" sz="1800" dirty="0" smtClean="0">
                <a:solidFill>
                  <a:schemeClr val="tx1"/>
                </a:solidFill>
              </a:rPr>
              <a:t>Die Signale aller am Markt erhältlichen Messgeräte können ausgewertet werden. </a:t>
            </a:r>
          </a:p>
          <a:p>
            <a:pPr algn="l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355600" algn="l"/>
              </a:tabLst>
            </a:pPr>
            <a:r>
              <a:rPr lang="de-DE" sz="1800" dirty="0" smtClean="0">
                <a:solidFill>
                  <a:schemeClr val="tx1"/>
                </a:solidFill>
              </a:rPr>
              <a:t>Alle Mathematikbausteine können in ein bestehendes Leitsystem integriert werden (Beispiel Ritop</a:t>
            </a:r>
            <a:r>
              <a:rPr lang="de-DE" sz="1800" baseline="30000" dirty="0" smtClean="0">
                <a:solidFill>
                  <a:schemeClr val="tx1"/>
                </a:solidFill>
              </a:rPr>
              <a:t>®</a:t>
            </a:r>
            <a:r>
              <a:rPr lang="de-DE" sz="1800" dirty="0" smtClean="0">
                <a:solidFill>
                  <a:schemeClr val="tx1"/>
                </a:solidFill>
              </a:rPr>
              <a:t>).</a:t>
            </a:r>
            <a:endParaRPr lang="de-DE" sz="18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 fontAlgn="auto">
              <a:spcBef>
                <a:spcPts val="600"/>
              </a:spcBef>
              <a:spcAft>
                <a:spcPts val="600"/>
              </a:spcAft>
              <a:tabLst>
                <a:tab pos="307975" algn="l"/>
                <a:tab pos="355600" algn="l"/>
              </a:tabLst>
            </a:pPr>
            <a:endParaRPr lang="de-DE" sz="18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 fontAlgn="auto">
              <a:spcAft>
                <a:spcPts val="0"/>
              </a:spcAft>
              <a:tabLst>
                <a:tab pos="154451" algn="l"/>
                <a:tab pos="308901" algn="l"/>
              </a:tabLst>
            </a:pPr>
            <a:endParaRPr lang="de-DE" sz="18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7945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27764" r="24321" b="14478"/>
          <a:stretch/>
        </p:blipFill>
        <p:spPr>
          <a:xfrm>
            <a:off x="685800" y="1995273"/>
            <a:ext cx="5219468" cy="396704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2008" y="1378023"/>
            <a:ext cx="8276456" cy="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tabLst>
                <a:tab pos="154451" algn="l"/>
                <a:tab pos="308901" algn="l"/>
              </a:tabLst>
              <a:defRPr/>
            </a:pPr>
            <a:r>
              <a:rPr lang="de-DE" kern="0" dirty="0" smtClean="0">
                <a:latin typeface="Arial Unicode MS" charset="0"/>
                <a:ea typeface="Arial Unicode MS" charset="0"/>
                <a:cs typeface="Arial Unicode MS" charset="0"/>
              </a:rPr>
              <a:t>Mathematikbausteine in unabhängigem Steuerschrank</a:t>
            </a:r>
            <a:endParaRPr lang="de-DE" kern="0" baseline="300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996326" y="4544030"/>
            <a:ext cx="303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u</a:t>
            </a:r>
            <a:r>
              <a:rPr lang="de-DE" dirty="0" smtClean="0">
                <a:latin typeface="+mn-lt"/>
              </a:rPr>
              <a:t>ni-logIQ® - in Steuerschrank</a:t>
            </a:r>
            <a:endParaRPr lang="de-DE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5800" y="6006973"/>
            <a:ext cx="770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Beispiel: uni-logIQ</a:t>
            </a:r>
            <a:r>
              <a:rPr lang="de-DE" sz="1200" baseline="30000" dirty="0" smtClean="0">
                <a:latin typeface="+mn-lt"/>
              </a:rPr>
              <a:t>®</a:t>
            </a:r>
            <a:r>
              <a:rPr lang="de-DE" sz="1200" dirty="0" smtClean="0">
                <a:latin typeface="+mn-lt"/>
              </a:rPr>
              <a:t> – Schrank  mit Online Messgeräten der Firma SWAN Wasseranalytik AG</a:t>
            </a:r>
            <a:endParaRPr lang="de-DE" sz="1200" dirty="0">
              <a:latin typeface="+mn-lt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43616"/>
            <a:ext cx="3721208" cy="2338797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4804" y="764704"/>
            <a:ext cx="8206680" cy="4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Beispiel Umsetzung</a:t>
            </a:r>
            <a:endParaRPr kumimoji="0" lang="de-DE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4537112" y="1950618"/>
            <a:ext cx="1115008" cy="974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37112" y="3478813"/>
            <a:ext cx="1115008" cy="703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4308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1571" y="1647767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169863" algn="l"/>
                <a:tab pos="219075" algn="l"/>
                <a:tab pos="1416050" algn="l"/>
              </a:tabLst>
            </a:pPr>
            <a:r>
              <a:rPr lang="de-DE" sz="1400" b="1" kern="1200" dirty="0" smtClean="0">
                <a:latin typeface="Arial Unicode MS" pitchFamily="34" charset="-128"/>
              </a:rPr>
              <a:t>Vorprojekt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tabLst>
                <a:tab pos="169863" algn="l"/>
                <a:tab pos="219075" algn="l"/>
                <a:tab pos="1416050" algn="l"/>
              </a:tabLst>
            </a:pPr>
            <a:r>
              <a:rPr lang="de-DE" sz="1400" kern="1200" dirty="0" smtClean="0">
                <a:latin typeface="Arial Unicode MS" pitchFamily="34" charset="-128"/>
              </a:rPr>
              <a:t>Analyse der Gefahrenquelle(</a:t>
            </a:r>
            <a:r>
              <a:rPr lang="de-DE" sz="1400" kern="1200" dirty="0" err="1" smtClean="0">
                <a:latin typeface="Arial Unicode MS" pitchFamily="34" charset="-128"/>
              </a:rPr>
              <a:t>n</a:t>
            </a:r>
            <a:r>
              <a:rPr lang="de-DE" sz="1400" dirty="0" smtClean="0">
                <a:latin typeface="Arial Unicode MS" pitchFamily="34" charset="-128"/>
              </a:rPr>
              <a:t>) gemäss HACCP (Leitlinie W12 SVGW)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tabLst>
                <a:tab pos="169863" algn="l"/>
                <a:tab pos="219075" algn="l"/>
                <a:tab pos="1416050" algn="l"/>
              </a:tabLst>
            </a:pPr>
            <a:r>
              <a:rPr lang="de-DE" sz="1400" dirty="0" smtClean="0">
                <a:latin typeface="Arial Unicode MS" pitchFamily="34" charset="-128"/>
              </a:rPr>
              <a:t>Datenanalyse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tabLst>
                <a:tab pos="169863" algn="l"/>
                <a:tab pos="219075" algn="l"/>
                <a:tab pos="1416050" algn="l"/>
              </a:tabLst>
            </a:pPr>
            <a:r>
              <a:rPr lang="de-DE" sz="1400" kern="1200" dirty="0" smtClean="0">
                <a:latin typeface="Arial Unicode MS" pitchFamily="34" charset="-128"/>
              </a:rPr>
              <a:t>Definition der Parameter &amp; </a:t>
            </a:r>
            <a:r>
              <a:rPr lang="de-DE" sz="1400" dirty="0" smtClean="0">
                <a:latin typeface="Arial Unicode MS" pitchFamily="34" charset="-128"/>
              </a:rPr>
              <a:t>Messverfahren</a:t>
            </a:r>
            <a:endParaRPr lang="de-DE" sz="1400" dirty="0">
              <a:latin typeface="Arial Unicode MS" pitchFamily="34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169863" algn="l"/>
                <a:tab pos="219075" algn="l"/>
                <a:tab pos="1416050" algn="l"/>
              </a:tabLst>
            </a:pPr>
            <a:r>
              <a:rPr lang="de-DE" sz="1400" b="1" dirty="0">
                <a:latin typeface="Arial Unicode MS" pitchFamily="34" charset="-128"/>
              </a:rPr>
              <a:t>Engineering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tabLst>
                <a:tab pos="169863" algn="l"/>
                <a:tab pos="219075" algn="l"/>
                <a:tab pos="1416050" algn="l"/>
              </a:tabLst>
            </a:pPr>
            <a:r>
              <a:rPr lang="de-DE" sz="1400" dirty="0" smtClean="0">
                <a:latin typeface="Arial Unicode MS" pitchFamily="34" charset="-128"/>
              </a:rPr>
              <a:t>Erstellen Funktionsbeschriebe </a:t>
            </a:r>
            <a:r>
              <a:rPr lang="de-DE" sz="1400" dirty="0">
                <a:latin typeface="Arial Unicode MS" pitchFamily="34" charset="-128"/>
              </a:rPr>
              <a:t>uni-logIQ</a:t>
            </a:r>
            <a:r>
              <a:rPr lang="de-DE" sz="1400" baseline="30000" dirty="0" smtClean="0">
                <a:latin typeface="Arial Unicode MS" pitchFamily="34" charset="-128"/>
              </a:rPr>
              <a:t>®</a:t>
            </a:r>
            <a:r>
              <a:rPr lang="de-DE" sz="1400" dirty="0" smtClean="0">
                <a:latin typeface="Arial Unicode MS" pitchFamily="34" charset="-128"/>
              </a:rPr>
              <a:t> - Module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tabLst>
                <a:tab pos="169863" algn="l"/>
                <a:tab pos="219075" algn="l"/>
                <a:tab pos="1416050" algn="l"/>
              </a:tabLst>
            </a:pPr>
            <a:r>
              <a:rPr lang="de-DE" sz="1400" dirty="0" smtClean="0">
                <a:latin typeface="Arial Unicode MS" pitchFamily="34" charset="-128"/>
              </a:rPr>
              <a:t>Implementierung in Steuerung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169863" algn="l"/>
                <a:tab pos="219075" algn="l"/>
                <a:tab pos="1416050" algn="l"/>
              </a:tabLst>
            </a:pPr>
            <a:r>
              <a:rPr lang="de-DE" sz="1400" b="1" dirty="0" smtClean="0">
                <a:latin typeface="Arial Unicode MS" pitchFamily="34" charset="-128"/>
              </a:rPr>
              <a:t>Systemvalidierung / Alarmverifizierung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tabLst>
                <a:tab pos="169863" algn="l"/>
                <a:tab pos="219075" algn="l"/>
                <a:tab pos="1416050" algn="l"/>
              </a:tabLst>
            </a:pPr>
            <a:r>
              <a:rPr lang="de-DE" sz="1400" kern="1200" dirty="0" smtClean="0">
                <a:latin typeface="Arial Unicode MS" pitchFamily="34" charset="-128"/>
              </a:rPr>
              <a:t>Durchführung Versuch mit definierter Kontamination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tabLst>
                <a:tab pos="169863" algn="l"/>
                <a:tab pos="219075" algn="l"/>
                <a:tab pos="1416050" algn="l"/>
              </a:tabLst>
            </a:pPr>
            <a:r>
              <a:rPr lang="de-DE" sz="1400" dirty="0" smtClean="0">
                <a:latin typeface="Arial Unicode MS" pitchFamily="34" charset="-128"/>
              </a:rPr>
              <a:t>Definition der Einstellungen in uni-logIQ</a:t>
            </a:r>
            <a:r>
              <a:rPr lang="de-DE" sz="1400" baseline="30000" dirty="0" smtClean="0">
                <a:latin typeface="Arial Unicode MS" pitchFamily="34" charset="-128"/>
              </a:rPr>
              <a:t>®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tabLst>
                <a:tab pos="169863" algn="l"/>
                <a:tab pos="219075" algn="l"/>
                <a:tab pos="1416050" algn="l"/>
              </a:tabLst>
            </a:pPr>
            <a:r>
              <a:rPr lang="de-DE" sz="1400" kern="1200" dirty="0" smtClean="0">
                <a:latin typeface="Arial Unicode MS" pitchFamily="34" charset="-128"/>
              </a:rPr>
              <a:t>Abnahme durch den Kunden</a:t>
            </a:r>
            <a:r>
              <a:rPr lang="de-DE" sz="1400" dirty="0">
                <a:latin typeface="Arial Unicode MS" pitchFamily="34" charset="-128"/>
              </a:rPr>
              <a:t> </a:t>
            </a:r>
            <a:r>
              <a:rPr lang="de-DE" sz="1400" dirty="0" smtClean="0">
                <a:latin typeface="Arial Unicode MS" pitchFamily="34" charset="-128"/>
              </a:rPr>
              <a:t>und laufender Betrieb</a:t>
            </a:r>
            <a:endParaRPr lang="de-DE" sz="1400" dirty="0">
              <a:latin typeface="Arial Unicode MS" pitchFamily="34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169863" algn="l"/>
                <a:tab pos="219075" algn="l"/>
                <a:tab pos="1416050" algn="l"/>
              </a:tabLst>
            </a:pPr>
            <a:r>
              <a:rPr lang="de-DE" sz="1400" b="1" dirty="0" smtClean="0">
                <a:latin typeface="Arial Unicode MS" pitchFamily="34" charset="-128"/>
              </a:rPr>
              <a:t>Funktionskontrolle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ü"/>
              <a:tabLst>
                <a:tab pos="169863" algn="l"/>
                <a:tab pos="219075" algn="l"/>
                <a:tab pos="1416050" algn="l"/>
              </a:tabLst>
            </a:pPr>
            <a:r>
              <a:rPr lang="de-DE" sz="1400" dirty="0" smtClean="0">
                <a:latin typeface="Arial Unicode MS" pitchFamily="34" charset="-128"/>
              </a:rPr>
              <a:t>Datenanalysen in </a:t>
            </a:r>
            <a:r>
              <a:rPr lang="de-DE" sz="1400" dirty="0" err="1" smtClean="0">
                <a:latin typeface="Arial Unicode MS" pitchFamily="34" charset="-128"/>
              </a:rPr>
              <a:t>regelmässigen</a:t>
            </a:r>
            <a:r>
              <a:rPr lang="de-DE" sz="1400" dirty="0" smtClean="0">
                <a:latin typeface="Arial Unicode MS" pitchFamily="34" charset="-128"/>
              </a:rPr>
              <a:t> Intervallen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l="3514" t="19367" r="33487" b="8879"/>
          <a:stretch/>
        </p:blipFill>
        <p:spPr>
          <a:xfrm>
            <a:off x="5234106" y="3839208"/>
            <a:ext cx="3456377" cy="246040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4804" y="764704"/>
            <a:ext cx="8206680" cy="4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smtClean="0">
                <a:latin typeface="+mn-lt"/>
                <a:ea typeface="Arial Unicode MS" pitchFamily="34" charset="-128"/>
                <a:cs typeface="Arial Unicode MS" pitchFamily="34" charset="-128"/>
              </a:rPr>
              <a:t>Integration und Selbstbewertung Monitoringsystem</a:t>
            </a:r>
            <a:endParaRPr kumimoji="0" lang="de-DE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smtClean="0"/>
              <a:t>© by unimon GmbH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17489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421244" y="1989559"/>
            <a:ext cx="4032250" cy="3095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de-CH" sz="3200" smtClean="0">
                <a:solidFill>
                  <a:schemeClr val="tx1"/>
                </a:solidFill>
                <a:latin typeface="Arial Unicode MS" pitchFamily="34" charset="-128"/>
              </a:rPr>
              <a:t>unimon</a:t>
            </a:r>
            <a:r>
              <a:rPr lang="de-CH" sz="400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  <a:t>GmbH</a:t>
            </a:r>
            <a:b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  <a:t>Vorbühlstrasse 21</a:t>
            </a:r>
            <a:b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  <a:t>CH-8962 Bergdietikon</a:t>
            </a:r>
            <a:b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  <a:t>Zentrale	+41 (0)43 4 449 556</a:t>
            </a:r>
            <a:b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  <a:t>Fax     	+41 (0)43 4 449 986</a:t>
            </a:r>
            <a:b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  <a:t>Mobile  	+41 (0)79 8 217 445 </a:t>
            </a:r>
            <a:b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  <a:t>Support	+41 (0)43 4 955 266</a:t>
            </a:r>
            <a:b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  <a:t>info@unimon.ch</a:t>
            </a:r>
            <a:b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CH" sz="1600" smtClean="0">
                <a:solidFill>
                  <a:schemeClr val="tx1"/>
                </a:solidFill>
                <a:latin typeface="Arial Unicode MS" pitchFamily="34" charset="-128"/>
              </a:rPr>
              <a:t>www.unimon.ch</a:t>
            </a:r>
            <a: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de-CH" sz="240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2400" smtClean="0">
              <a:solidFill>
                <a:schemeClr val="tx1"/>
              </a:solidFill>
              <a:latin typeface="Arial Unicode MS" pitchFamily="34" charset="-128"/>
            </a:endParaRPr>
          </a:p>
        </p:txBody>
      </p:sp>
      <p:grpSp>
        <p:nvGrpSpPr>
          <p:cNvPr id="2" name="Gruppieren 19"/>
          <p:cNvGrpSpPr>
            <a:grpSpLocks/>
          </p:cNvGrpSpPr>
          <p:nvPr/>
        </p:nvGrpSpPr>
        <p:grpSpPr bwMode="auto">
          <a:xfrm>
            <a:off x="6343650" y="1285875"/>
            <a:ext cx="2095500" cy="2073275"/>
            <a:chOff x="6443902" y="1142984"/>
            <a:chExt cx="2095727" cy="2073449"/>
          </a:xfrm>
        </p:grpSpPr>
        <p:pic>
          <p:nvPicPr>
            <p:cNvPr id="23568" name="Grafik 6" descr="Container_03_unim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29854" y="1142984"/>
              <a:ext cx="200977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Textfeld 14"/>
            <p:cNvSpPr txBox="1">
              <a:spLocks noChangeArrowheads="1"/>
            </p:cNvSpPr>
            <p:nvPr/>
          </p:nvSpPr>
          <p:spPr bwMode="auto">
            <a:xfrm>
              <a:off x="6443902" y="2970212"/>
              <a:ext cx="20717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Mobile Messstationen</a:t>
              </a:r>
            </a:p>
          </p:txBody>
        </p:sp>
      </p:grp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4214813" y="1638300"/>
            <a:ext cx="2071687" cy="2219325"/>
            <a:chOff x="4214810" y="1428736"/>
            <a:chExt cx="2071702" cy="2218589"/>
          </a:xfrm>
        </p:grpSpPr>
        <p:pic>
          <p:nvPicPr>
            <p:cNvPr id="23566" name="Grafik 12" descr="Dienstleistung_02.JPG"/>
            <p:cNvPicPr>
              <a:picLocks noChangeAspect="1"/>
            </p:cNvPicPr>
            <p:nvPr/>
          </p:nvPicPr>
          <p:blipFill>
            <a:blip r:embed="rId4" cstate="print"/>
            <a:srcRect t="22916" r="40105" b="22917"/>
            <a:stretch>
              <a:fillRect/>
            </a:stretch>
          </p:blipFill>
          <p:spPr bwMode="auto">
            <a:xfrm>
              <a:off x="4314144" y="1428736"/>
              <a:ext cx="1643074" cy="198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Textfeld 15"/>
            <p:cNvSpPr txBox="1">
              <a:spLocks noChangeArrowheads="1"/>
            </p:cNvSpPr>
            <p:nvPr/>
          </p:nvSpPr>
          <p:spPr bwMode="auto">
            <a:xfrm>
              <a:off x="4214810" y="3401104"/>
              <a:ext cx="20717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Contracting Messtechnik</a:t>
              </a:r>
            </a:p>
          </p:txBody>
        </p:sp>
      </p:grpSp>
      <p:grpSp>
        <p:nvGrpSpPr>
          <p:cNvPr id="4" name="Gruppieren 21"/>
          <p:cNvGrpSpPr>
            <a:grpSpLocks/>
          </p:cNvGrpSpPr>
          <p:nvPr/>
        </p:nvGrpSpPr>
        <p:grpSpPr bwMode="auto">
          <a:xfrm>
            <a:off x="4214813" y="4325938"/>
            <a:ext cx="2071687" cy="1603375"/>
            <a:chOff x="4186914" y="4286256"/>
            <a:chExt cx="2071702" cy="1603543"/>
          </a:xfrm>
        </p:grpSpPr>
        <p:pic>
          <p:nvPicPr>
            <p:cNvPr id="23564" name="Grafik 9" descr="Labor-Arbeit.JPG"/>
            <p:cNvPicPr>
              <a:picLocks noChangeAspect="1"/>
            </p:cNvPicPr>
            <p:nvPr/>
          </p:nvPicPr>
          <p:blipFill>
            <a:blip r:embed="rId5" cstate="print"/>
            <a:srcRect b="16502"/>
            <a:stretch>
              <a:fillRect/>
            </a:stretch>
          </p:blipFill>
          <p:spPr bwMode="auto">
            <a:xfrm>
              <a:off x="4286248" y="4286256"/>
              <a:ext cx="121920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Textfeld 16"/>
            <p:cNvSpPr txBox="1">
              <a:spLocks noChangeArrowheads="1"/>
            </p:cNvSpPr>
            <p:nvPr/>
          </p:nvSpPr>
          <p:spPr bwMode="auto">
            <a:xfrm>
              <a:off x="4186914" y="5643578"/>
              <a:ext cx="20717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Auftragsanalytik</a:t>
              </a:r>
            </a:p>
          </p:txBody>
        </p:sp>
      </p:grpSp>
      <p:grpSp>
        <p:nvGrpSpPr>
          <p:cNvPr id="7" name="Gruppieren 20"/>
          <p:cNvGrpSpPr>
            <a:grpSpLocks/>
          </p:cNvGrpSpPr>
          <p:nvPr/>
        </p:nvGrpSpPr>
        <p:grpSpPr bwMode="auto">
          <a:xfrm>
            <a:off x="6357938" y="4330700"/>
            <a:ext cx="2071687" cy="1598613"/>
            <a:chOff x="6500826" y="3802610"/>
            <a:chExt cx="2071702" cy="1598136"/>
          </a:xfrm>
        </p:grpSpPr>
        <p:pic>
          <p:nvPicPr>
            <p:cNvPr id="23562" name="Grafik 10" descr="SOP_0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2264" y="3802610"/>
              <a:ext cx="1643074" cy="1232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feld 17"/>
            <p:cNvSpPr txBox="1">
              <a:spLocks noChangeArrowheads="1"/>
            </p:cNvSpPr>
            <p:nvPr/>
          </p:nvSpPr>
          <p:spPr bwMode="auto">
            <a:xfrm>
              <a:off x="6500826" y="5000636"/>
              <a:ext cx="20717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Erstellen von SOP für online</a:t>
              </a:r>
            </a:p>
            <a:p>
              <a:r>
                <a:rPr lang="de-CH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Messsysteme</a:t>
              </a:r>
            </a:p>
          </p:txBody>
        </p:sp>
      </p:grpSp>
      <p:pic>
        <p:nvPicPr>
          <p:cNvPr id="17" name="Grafik 9" descr="unimon_logo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1468" y="382003"/>
            <a:ext cx="1604772" cy="521208"/>
          </a:xfrm>
          <a:prstGeom prst="rect">
            <a:avLst/>
          </a:prstGeom>
        </p:spPr>
      </p:pic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smtClean="0"/>
              <a:t>© by unimon GmbH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10328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511" y="1364833"/>
            <a:ext cx="8586446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600" i="1" dirty="0" smtClean="0"/>
              <a:t>Lebensmittelgesetzgebung</a:t>
            </a:r>
          </a:p>
          <a:p>
            <a:pPr marL="0" indent="0" algn="ctr">
              <a:buNone/>
            </a:pPr>
            <a:r>
              <a:rPr lang="de-DE" sz="1600" i="1" dirty="0" smtClean="0"/>
              <a:t>Gefahrenanalyse</a:t>
            </a:r>
          </a:p>
          <a:p>
            <a:pPr marL="0" indent="0" algn="ctr">
              <a:buNone/>
            </a:pPr>
            <a:r>
              <a:rPr lang="de-DE" sz="1600" i="1" dirty="0" smtClean="0"/>
              <a:t>Systembewertung</a:t>
            </a:r>
          </a:p>
          <a:p>
            <a:pPr marL="0" indent="0" algn="ctr">
              <a:buNone/>
            </a:pPr>
            <a:r>
              <a:rPr lang="de-DE" sz="1600" i="1" dirty="0" smtClean="0"/>
              <a:t>Verifizierung Messwerte &amp; Überprüfung (Validierung) Alarmierungskriterien</a:t>
            </a:r>
          </a:p>
          <a:p>
            <a:pPr marL="0" indent="0" algn="ctr">
              <a:buNone/>
            </a:pPr>
            <a:r>
              <a:rPr lang="de-DE" sz="1600" i="1" dirty="0" smtClean="0"/>
              <a:t>Qualitätssicherungssystem --&gt; Selbstkontrolle</a:t>
            </a:r>
          </a:p>
          <a:p>
            <a:pPr marL="0" indent="0" algn="ctr">
              <a:buNone/>
            </a:pPr>
            <a:endParaRPr lang="de-DE" sz="1600" dirty="0" smtClean="0"/>
          </a:p>
          <a:p>
            <a:pPr marL="0" indent="0" algn="ctr">
              <a:buNone/>
            </a:pPr>
            <a:r>
              <a:rPr lang="de-DE" sz="1600" b="1" dirty="0" smtClean="0"/>
              <a:t>Einsatz Online Messtechnik zur Unterstützung bei der Selbstkontrolle:</a:t>
            </a:r>
          </a:p>
          <a:p>
            <a:pPr marL="0" indent="0" algn="ctr">
              <a:buNone/>
            </a:pPr>
            <a:r>
              <a:rPr lang="de-DE" sz="1600" i="1" dirty="0" smtClean="0"/>
              <a:t>Gefahrenanalyse (z.B. Gülle)</a:t>
            </a:r>
          </a:p>
          <a:p>
            <a:pPr marL="0" indent="0" algn="ctr">
              <a:buNone/>
            </a:pPr>
            <a:r>
              <a:rPr lang="de-DE" sz="1600" i="1" dirty="0" smtClean="0"/>
              <a:t>Kritischer Kontrollpunkt (z.B. </a:t>
            </a:r>
            <a:r>
              <a:rPr lang="de-DE" sz="1600" i="1" dirty="0" err="1" smtClean="0"/>
              <a:t>Kartsquelle</a:t>
            </a:r>
            <a:r>
              <a:rPr lang="de-DE" sz="1600" i="1" dirty="0" smtClean="0"/>
              <a:t>)</a:t>
            </a:r>
          </a:p>
          <a:p>
            <a:pPr marL="0" indent="0" algn="ctr">
              <a:buNone/>
            </a:pPr>
            <a:r>
              <a:rPr lang="de-DE" sz="1600" i="1" dirty="0" smtClean="0"/>
              <a:t>Online Messungen (z.B. Trübung, Redox, Leitfähigkeit)</a:t>
            </a:r>
          </a:p>
          <a:p>
            <a:pPr marL="0" indent="0" algn="ctr">
              <a:buNone/>
            </a:pPr>
            <a:r>
              <a:rPr lang="de-DE" sz="1600" i="1" dirty="0" smtClean="0"/>
              <a:t>Online Alarmierung (</a:t>
            </a:r>
            <a:r>
              <a:rPr lang="de-DE" sz="1600" i="1" dirty="0" err="1" smtClean="0"/>
              <a:t>Fixwerte</a:t>
            </a:r>
            <a:r>
              <a:rPr lang="de-DE" sz="1600" i="1" dirty="0" smtClean="0"/>
              <a:t> und/oder Kombinationsanalysen mehrerer Messwerte zueinander)</a:t>
            </a:r>
          </a:p>
          <a:p>
            <a:pPr marL="0" indent="0" algn="ctr">
              <a:buNone/>
            </a:pPr>
            <a:endParaRPr lang="de-DE" sz="1600" i="1" dirty="0" smtClean="0"/>
          </a:p>
          <a:p>
            <a:pPr marL="0" indent="0" algn="ctr">
              <a:buNone/>
            </a:pPr>
            <a:r>
              <a:rPr lang="de-DE" sz="1600" b="1" dirty="0" smtClean="0"/>
              <a:t>Systemüberprüfung / Systemoptimierung</a:t>
            </a:r>
          </a:p>
          <a:p>
            <a:pPr marL="0" indent="0" algn="ctr">
              <a:buNone/>
            </a:pPr>
            <a:r>
              <a:rPr lang="de-DE" sz="1600" i="1" dirty="0" smtClean="0"/>
              <a:t>Verifizierung Messwerte &amp; Alarmierungswerte &amp; Prozessabläufe)</a:t>
            </a:r>
          </a:p>
          <a:p>
            <a:pPr marL="0" indent="0" algn="ctr">
              <a:buNone/>
            </a:pPr>
            <a:r>
              <a:rPr lang="de-DE" sz="1600" i="1" dirty="0" smtClean="0"/>
              <a:t>Optimierung Kontaminationsüberwachung (Datenauswertungen)</a:t>
            </a:r>
          </a:p>
          <a:p>
            <a:pPr marL="0" indent="0" algn="ctr">
              <a:buNone/>
            </a:pPr>
            <a:endParaRPr lang="de-DE" sz="1600" i="1" dirty="0"/>
          </a:p>
          <a:p>
            <a:pPr marL="0" indent="0" algn="ctr">
              <a:buNone/>
            </a:pPr>
            <a:endParaRPr lang="de-DE" sz="1600" i="1" baseline="30000" dirty="0" smtClean="0"/>
          </a:p>
          <a:p>
            <a:pPr marL="0" indent="0" algn="ctr">
              <a:buNone/>
            </a:pPr>
            <a:endParaRPr lang="de-DE" sz="1600" i="1" baseline="30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692696"/>
            <a:ext cx="8206680" cy="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smtClean="0">
                <a:latin typeface="+mn-lt"/>
                <a:ea typeface="Arial Unicode MS" pitchFamily="34" charset="-128"/>
                <a:cs typeface="Arial Unicode MS" pitchFamily="34" charset="-128"/>
              </a:rPr>
              <a:t>Online Überwachung von kritischen Kontrollpunkten</a:t>
            </a:r>
            <a:endParaRPr kumimoji="0" lang="de-DE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14241"/>
            <a:ext cx="2895600" cy="304800"/>
          </a:xfrm>
        </p:spPr>
        <p:txBody>
          <a:bodyPr/>
          <a:lstStyle/>
          <a:p>
            <a:r>
              <a:rPr lang="en-US" sz="800" smtClean="0"/>
              <a:t>© by unimon GmbH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14278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4151158" y="2035391"/>
            <a:ext cx="36075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smtClean="0">
                <a:latin typeface="+mn-lt"/>
                <a:ea typeface="Arial Unicode MS" pitchFamily="34" charset="-128"/>
                <a:cs typeface="Arial Unicode MS" pitchFamily="34" charset="-128"/>
              </a:rPr>
              <a:t>Wasserfassung</a:t>
            </a:r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Flusswasser</a:t>
            </a: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Abwasser</a:t>
            </a: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Jauche</a:t>
            </a: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Deponien</a:t>
            </a: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Strassen</a:t>
            </a: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....</a:t>
            </a:r>
            <a:endParaRPr lang="de-CH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r>
              <a:rPr lang="de-CH" b="1" smtClean="0">
                <a:latin typeface="+mn-lt"/>
                <a:ea typeface="Arial Unicode MS" pitchFamily="34" charset="-128"/>
                <a:cs typeface="Arial Unicode MS" pitchFamily="34" charset="-128"/>
              </a:rPr>
              <a:t>Wasserverteilung</a:t>
            </a:r>
            <a:endParaRPr lang="de-CH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Stagnation Wasser in Leitungen</a:t>
            </a: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Retourspeisung ins Netz</a:t>
            </a: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Sabotage</a:t>
            </a:r>
          </a:p>
          <a:p>
            <a:pPr marL="285750" indent="-285750">
              <a:buFontTx/>
              <a:buChar char="-"/>
            </a:pPr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....</a:t>
            </a:r>
          </a:p>
          <a:p>
            <a:endParaRPr lang="de-CH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07155" y="1415242"/>
            <a:ext cx="5547792" cy="27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307975" algn="l"/>
                <a:tab pos="355600" algn="l"/>
              </a:tabLst>
            </a:pPr>
            <a:r>
              <a:rPr lang="de-DE" sz="1800" smtClean="0"/>
              <a:t>Welche Risiken für die Kontamination bestehen?</a:t>
            </a:r>
            <a:endParaRPr lang="de-DE" sz="1800" kern="1200" smtClean="0"/>
          </a:p>
          <a:p>
            <a:pPr>
              <a:buFontTx/>
              <a:buNone/>
              <a:tabLst>
                <a:tab pos="154451" algn="l"/>
                <a:tab pos="308901" algn="l"/>
              </a:tabLst>
            </a:pPr>
            <a:endParaRPr lang="de-DE" sz="1800" kern="0" smtClean="0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0" name="Gruppierung 29"/>
          <p:cNvGrpSpPr/>
          <p:nvPr/>
        </p:nvGrpSpPr>
        <p:grpSpPr>
          <a:xfrm>
            <a:off x="470623" y="2358140"/>
            <a:ext cx="3597321" cy="3331031"/>
            <a:chOff x="0" y="0"/>
            <a:chExt cx="2231390" cy="1911350"/>
          </a:xfrm>
        </p:grpSpPr>
        <p:pic>
          <p:nvPicPr>
            <p:cNvPr id="33" name="Bild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31390" cy="1911350"/>
            </a:xfrm>
            <a:prstGeom prst="rect">
              <a:avLst/>
            </a:prstGeom>
          </p:spPr>
        </p:pic>
        <p:sp>
          <p:nvSpPr>
            <p:cNvPr id="34" name="Textfeld 33"/>
            <p:cNvSpPr txBox="1"/>
            <p:nvPr/>
          </p:nvSpPr>
          <p:spPr>
            <a:xfrm>
              <a:off x="924560" y="843280"/>
              <a:ext cx="233680" cy="8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CH" sz="1000">
                  <a:effectLst/>
                  <a:latin typeface="Arial" charset="0"/>
                  <a:ea typeface="Calibri" charset="0"/>
                  <a:cs typeface="Times New Roman" charset="0"/>
                </a:rPr>
                <a:t> </a:t>
              </a:r>
              <a:endParaRPr lang="de-DE" sz="1000">
                <a:effectLst/>
                <a:latin typeface="Arial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 rot="900000">
              <a:off x="924560" y="406400"/>
              <a:ext cx="223024" cy="105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CH" sz="1000">
                  <a:effectLst/>
                  <a:latin typeface="Arial" charset="0"/>
                  <a:ea typeface="Calibri" charset="0"/>
                  <a:cs typeface="Times New Roman" charset="0"/>
                </a:rPr>
                <a:t> </a:t>
              </a:r>
              <a:endParaRPr lang="de-DE" sz="1000">
                <a:effectLst/>
                <a:latin typeface="Arial" charset="0"/>
                <a:ea typeface="Calibri" charset="0"/>
                <a:cs typeface="Times New Roman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95536" y="692696"/>
            <a:ext cx="8206680" cy="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smtClean="0">
                <a:latin typeface="+mn-lt"/>
                <a:ea typeface="Arial Unicode MS" pitchFamily="34" charset="-128"/>
                <a:cs typeface="Arial Unicode MS" pitchFamily="34" charset="-128"/>
              </a:rPr>
              <a:t>Gefahrenanalyse</a:t>
            </a:r>
            <a:endParaRPr kumimoji="0" lang="de-DE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14241"/>
            <a:ext cx="2895600" cy="304800"/>
          </a:xfrm>
        </p:spPr>
        <p:txBody>
          <a:bodyPr/>
          <a:lstStyle/>
          <a:p>
            <a:r>
              <a:rPr lang="en-US" sz="800" smtClean="0"/>
              <a:t>© by unimon GmbH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10375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754183" y="3639011"/>
            <a:ext cx="3671391" cy="2303884"/>
            <a:chOff x="1620689" y="4077072"/>
            <a:chExt cx="3671391" cy="2303884"/>
          </a:xfrm>
        </p:grpSpPr>
        <p:sp>
          <p:nvSpPr>
            <p:cNvPr id="9" name="Line 41"/>
            <p:cNvSpPr>
              <a:spLocks noChangeShapeType="1"/>
            </p:cNvSpPr>
            <p:nvPr/>
          </p:nvSpPr>
          <p:spPr bwMode="auto">
            <a:xfrm flipV="1">
              <a:off x="2196951" y="4580731"/>
              <a:ext cx="0" cy="180022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0" name="Line 42"/>
            <p:cNvSpPr>
              <a:spLocks noChangeShapeType="1"/>
            </p:cNvSpPr>
            <p:nvPr/>
          </p:nvSpPr>
          <p:spPr bwMode="auto">
            <a:xfrm flipV="1">
              <a:off x="1620689" y="4580731"/>
              <a:ext cx="0" cy="180022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 flipV="1">
              <a:off x="3060551" y="4580731"/>
              <a:ext cx="0" cy="180022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 flipV="1">
              <a:off x="3636814" y="4580731"/>
              <a:ext cx="0" cy="180022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5" name="Line 47"/>
            <p:cNvSpPr>
              <a:spLocks noChangeShapeType="1"/>
            </p:cNvSpPr>
            <p:nvPr/>
          </p:nvSpPr>
          <p:spPr bwMode="auto">
            <a:xfrm flipV="1">
              <a:off x="3717776" y="4580731"/>
              <a:ext cx="0" cy="180022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AutoShape 48"/>
            <p:cNvSpPr>
              <a:spLocks/>
            </p:cNvSpPr>
            <p:nvPr/>
          </p:nvSpPr>
          <p:spPr bwMode="auto">
            <a:xfrm>
              <a:off x="2699792" y="4077072"/>
              <a:ext cx="2592288" cy="347662"/>
            </a:xfrm>
            <a:prstGeom prst="accentCallout2">
              <a:avLst>
                <a:gd name="adj1" fmla="val 32875"/>
                <a:gd name="adj2" fmla="val -3412"/>
                <a:gd name="adj3" fmla="val 32875"/>
                <a:gd name="adj4" fmla="val -27171"/>
                <a:gd name="adj5" fmla="val 159819"/>
                <a:gd name="adj6" fmla="val -421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de-CH" sz="1400" smtClean="0">
                  <a:solidFill>
                    <a:srgbClr val="FF0000"/>
                  </a:solidFill>
                  <a:latin typeface="Arial Unicode MS" pitchFamily="34" charset="-128"/>
                </a:rPr>
                <a:t>Zeitpunkte Labormessungen</a:t>
              </a:r>
              <a:endParaRPr lang="de-DE" sz="1400" baseline="-2500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81158" y="4143067"/>
            <a:ext cx="2449512" cy="1799828"/>
            <a:chOff x="1547664" y="4581128"/>
            <a:chExt cx="2449512" cy="1799828"/>
          </a:xfrm>
        </p:grpSpPr>
        <p:sp>
          <p:nvSpPr>
            <p:cNvPr id="17" name="Rectangle 49"/>
            <p:cNvSpPr>
              <a:spLocks noChangeArrowheads="1"/>
            </p:cNvSpPr>
            <p:nvPr/>
          </p:nvSpPr>
          <p:spPr bwMode="auto">
            <a:xfrm>
              <a:off x="1547664" y="5733256"/>
              <a:ext cx="2449512" cy="647700"/>
            </a:xfrm>
            <a:prstGeom prst="rect">
              <a:avLst/>
            </a:prstGeom>
            <a:solidFill>
              <a:srgbClr val="009900">
                <a:alpha val="3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8" name="Rectangle 50"/>
            <p:cNvSpPr>
              <a:spLocks noChangeArrowheads="1"/>
            </p:cNvSpPr>
            <p:nvPr/>
          </p:nvSpPr>
          <p:spPr bwMode="auto">
            <a:xfrm>
              <a:off x="1547664" y="5445225"/>
              <a:ext cx="2449512" cy="288032"/>
            </a:xfrm>
            <a:prstGeom prst="rect">
              <a:avLst/>
            </a:prstGeom>
            <a:solidFill>
              <a:srgbClr val="FF9900">
                <a:alpha val="3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9" name="Rectangle 51"/>
            <p:cNvSpPr>
              <a:spLocks noChangeArrowheads="1"/>
            </p:cNvSpPr>
            <p:nvPr/>
          </p:nvSpPr>
          <p:spPr bwMode="auto">
            <a:xfrm>
              <a:off x="1547664" y="4581128"/>
              <a:ext cx="2449512" cy="865435"/>
            </a:xfrm>
            <a:prstGeom prst="rect">
              <a:avLst/>
            </a:prstGeom>
            <a:solidFill>
              <a:srgbClr val="FF0000">
                <a:alpha val="3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55025" y="3999051"/>
            <a:ext cx="4358581" cy="2088232"/>
            <a:chOff x="1221531" y="4437112"/>
            <a:chExt cx="4358581" cy="2088232"/>
          </a:xfrm>
        </p:grpSpPr>
        <p:sp>
          <p:nvSpPr>
            <p:cNvPr id="13" name="AutoShape 45"/>
            <p:cNvSpPr>
              <a:spLocks/>
            </p:cNvSpPr>
            <p:nvPr/>
          </p:nvSpPr>
          <p:spPr bwMode="auto">
            <a:xfrm>
              <a:off x="4211960" y="4653136"/>
              <a:ext cx="1368152" cy="347662"/>
            </a:xfrm>
            <a:prstGeom prst="accentCallout2">
              <a:avLst>
                <a:gd name="adj1" fmla="val 32875"/>
                <a:gd name="adj2" fmla="val -4412"/>
                <a:gd name="adj3" fmla="val 32875"/>
                <a:gd name="adj4" fmla="val -17463"/>
                <a:gd name="adj5" fmla="val 107764"/>
                <a:gd name="adj6" fmla="val -2746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de-CH" sz="1200">
                  <a:solidFill>
                    <a:srgbClr val="003399"/>
                  </a:solidFill>
                  <a:latin typeface="Arial Unicode MS" pitchFamily="34" charset="-128"/>
                </a:rPr>
                <a:t>Verlauf </a:t>
              </a:r>
              <a:r>
                <a:rPr lang="de-CH" sz="1200" smtClean="0">
                  <a:solidFill>
                    <a:srgbClr val="003399"/>
                  </a:solidFill>
                  <a:latin typeface="Arial Unicode MS" pitchFamily="34" charset="-128"/>
                </a:rPr>
                <a:t>Nitrat online</a:t>
              </a:r>
              <a:endParaRPr lang="de-DE" sz="1200" baseline="-25000">
                <a:solidFill>
                  <a:srgbClr val="003399"/>
                </a:solidFill>
                <a:latin typeface="Arial Unicode MS" pitchFamily="34" charset="-128"/>
              </a:endParaRPr>
            </a:p>
          </p:txBody>
        </p: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1547664" y="5012531"/>
              <a:ext cx="2305050" cy="985838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454" y="500"/>
                </a:cxn>
                <a:cxn ang="0">
                  <a:pos x="681" y="182"/>
                </a:cxn>
                <a:cxn ang="0">
                  <a:pos x="953" y="545"/>
                </a:cxn>
                <a:cxn ang="0">
                  <a:pos x="1271" y="545"/>
                </a:cxn>
                <a:cxn ang="0">
                  <a:pos x="1316" y="91"/>
                </a:cxn>
                <a:cxn ang="0">
                  <a:pos x="1452" y="1"/>
                </a:cxn>
              </a:cxnLst>
              <a:rect l="0" t="0" r="r" b="b"/>
              <a:pathLst>
                <a:path w="1452" h="621">
                  <a:moveTo>
                    <a:pt x="0" y="500"/>
                  </a:moveTo>
                  <a:cubicBezTo>
                    <a:pt x="170" y="526"/>
                    <a:pt x="341" y="553"/>
                    <a:pt x="454" y="500"/>
                  </a:cubicBezTo>
                  <a:cubicBezTo>
                    <a:pt x="567" y="447"/>
                    <a:pt x="598" y="175"/>
                    <a:pt x="681" y="182"/>
                  </a:cubicBezTo>
                  <a:cubicBezTo>
                    <a:pt x="764" y="189"/>
                    <a:pt x="855" y="485"/>
                    <a:pt x="953" y="545"/>
                  </a:cubicBezTo>
                  <a:cubicBezTo>
                    <a:pt x="1051" y="605"/>
                    <a:pt x="1211" y="621"/>
                    <a:pt x="1271" y="545"/>
                  </a:cubicBezTo>
                  <a:cubicBezTo>
                    <a:pt x="1331" y="469"/>
                    <a:pt x="1286" y="182"/>
                    <a:pt x="1316" y="91"/>
                  </a:cubicBezTo>
                  <a:cubicBezTo>
                    <a:pt x="1346" y="0"/>
                    <a:pt x="1437" y="16"/>
                    <a:pt x="1452" y="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1221531" y="4437112"/>
              <a:ext cx="3782517" cy="2088232"/>
              <a:chOff x="1221531" y="4437112"/>
              <a:chExt cx="3782517" cy="2088232"/>
            </a:xfrm>
          </p:grpSpPr>
          <p:sp>
            <p:nvSpPr>
              <p:cNvPr id="21" name="Line 36"/>
              <p:cNvSpPr>
                <a:spLocks noChangeShapeType="1"/>
              </p:cNvSpPr>
              <p:nvPr/>
            </p:nvSpPr>
            <p:spPr bwMode="auto">
              <a:xfrm flipV="1">
                <a:off x="1547664" y="4437112"/>
                <a:ext cx="1588" cy="20304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" name="Line 38"/>
              <p:cNvSpPr>
                <a:spLocks noChangeShapeType="1"/>
              </p:cNvSpPr>
              <p:nvPr/>
            </p:nvSpPr>
            <p:spPr bwMode="auto">
              <a:xfrm>
                <a:off x="1476226" y="6381799"/>
                <a:ext cx="2736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" name="Text Box 34"/>
              <p:cNvSpPr txBox="1">
                <a:spLocks noChangeArrowheads="1"/>
              </p:cNvSpPr>
              <p:nvPr/>
            </p:nvSpPr>
            <p:spPr bwMode="auto">
              <a:xfrm>
                <a:off x="3853110" y="6217567"/>
                <a:ext cx="115093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1400" smtClean="0">
                    <a:latin typeface="Arial Unicode MS" pitchFamily="34" charset="-128"/>
                  </a:rPr>
                  <a:t>Zeit</a:t>
                </a:r>
                <a:endParaRPr lang="de-DE" sz="1400">
                  <a:latin typeface="Arial Unicode MS" pitchFamily="34" charset="-128"/>
                </a:endParaRPr>
              </a:p>
            </p:txBody>
          </p:sp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 rot="16200000">
                <a:off x="583332" y="5219328"/>
                <a:ext cx="158417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CH" sz="1400" smtClean="0">
                    <a:latin typeface="Arial Unicode MS" pitchFamily="34" charset="-128"/>
                  </a:rPr>
                  <a:t>Konzentration</a:t>
                </a:r>
                <a:endParaRPr lang="de-DE" sz="1400">
                  <a:latin typeface="Arial Unicode MS" pitchFamily="34" charset="-128"/>
                </a:endParaRPr>
              </a:p>
            </p:txBody>
          </p:sp>
        </p:grpSp>
      </p:grpSp>
      <p:sp>
        <p:nvSpPr>
          <p:cNvPr id="25" name="Textfeld 24"/>
          <p:cNvSpPr txBox="1"/>
          <p:nvPr/>
        </p:nvSpPr>
        <p:spPr>
          <a:xfrm>
            <a:off x="4352326" y="3188087"/>
            <a:ext cx="48900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smtClean="0">
                <a:latin typeface="+mn-lt"/>
                <a:ea typeface="Arial Unicode MS" pitchFamily="34" charset="-128"/>
                <a:cs typeface="Arial Unicode MS" pitchFamily="34" charset="-128"/>
              </a:rPr>
              <a:t>Online Qualitätsüberwachung....</a:t>
            </a: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...liefert mehr Information als Stichproben</a:t>
            </a:r>
          </a:p>
          <a:p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...visualisiert einen Prozess</a:t>
            </a:r>
          </a:p>
          <a:p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...zur Früherkennung von Verunreinigungen</a:t>
            </a:r>
          </a:p>
          <a:p>
            <a:r>
              <a:rPr lang="de-CH" smtClean="0">
                <a:latin typeface="+mn-lt"/>
                <a:ea typeface="Arial Unicode MS" pitchFamily="34" charset="-128"/>
                <a:cs typeface="Arial Unicode MS" pitchFamily="34" charset="-128"/>
              </a:rPr>
              <a:t>...aber...</a:t>
            </a: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r>
              <a:rPr lang="de-CH" b="1" smtClean="0">
                <a:latin typeface="+mn-lt"/>
                <a:ea typeface="Arial Unicode MS" pitchFamily="34" charset="-128"/>
                <a:cs typeface="Arial Unicode MS" pitchFamily="34" charset="-128"/>
              </a:rPr>
              <a:t>Wo liegt der Alarmwert für eine Früherkennung?</a:t>
            </a:r>
          </a:p>
          <a:p>
            <a:endParaRPr lang="de-CH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endParaRPr lang="de-CH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60149" y="1280996"/>
            <a:ext cx="7916416" cy="224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307975" algn="l"/>
                <a:tab pos="355600" algn="l"/>
              </a:tabLst>
            </a:pPr>
            <a:r>
              <a:rPr lang="de-DE" sz="1800" kern="1200" smtClean="0"/>
              <a:t>Welchen Nutzen liefert die Online Messtechnik für die Qualitätskontrolle?</a:t>
            </a:r>
            <a:endParaRPr lang="de-DE" sz="180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à"/>
              <a:tabLst>
                <a:tab pos="307975" algn="l"/>
                <a:tab pos="355600" algn="l"/>
              </a:tabLst>
            </a:pPr>
            <a:r>
              <a:rPr lang="de-DE" sz="1800" b="1" kern="1200" smtClean="0">
                <a:sym typeface="Wingdings"/>
              </a:rPr>
              <a:t>Frühwarnsystem zur Erkennung einer Verunreinigung (Kontamination)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à"/>
              <a:tabLst>
                <a:tab pos="307975" algn="l"/>
                <a:tab pos="355600" algn="l"/>
              </a:tabLst>
            </a:pPr>
            <a:r>
              <a:rPr lang="de-DE" sz="1800" b="1" smtClean="0">
                <a:sym typeface="Wingdings"/>
              </a:rPr>
              <a:t>Beim Erkennen von </a:t>
            </a:r>
            <a:r>
              <a:rPr lang="de-DE" sz="1800" b="1" err="1" smtClean="0">
                <a:sym typeface="Wingdings"/>
              </a:rPr>
              <a:t>aussergewöhnlichen</a:t>
            </a:r>
            <a:r>
              <a:rPr lang="de-DE" sz="1800" b="1" smtClean="0">
                <a:sym typeface="Wingdings"/>
              </a:rPr>
              <a:t> Zuständen  Probenahme </a:t>
            </a:r>
            <a:endParaRPr lang="de-DE" sz="1800" b="1" kern="1200" smtClean="0">
              <a:sym typeface="Wingding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à"/>
              <a:tabLst>
                <a:tab pos="307975" algn="l"/>
                <a:tab pos="355600" algn="l"/>
              </a:tabLst>
            </a:pPr>
            <a:r>
              <a:rPr lang="de-DE" sz="1800" b="1" smtClean="0">
                <a:sym typeface="Wingdings"/>
              </a:rPr>
              <a:t>Prozesskontrolle (z.B</a:t>
            </a:r>
            <a:r>
              <a:rPr lang="de-DE" sz="1800" b="1">
                <a:sym typeface="Wingdings"/>
              </a:rPr>
              <a:t>.</a:t>
            </a:r>
            <a:r>
              <a:rPr lang="de-DE" sz="1800" b="1" smtClean="0">
                <a:sym typeface="Wingdings"/>
              </a:rPr>
              <a:t> UV-Anlagen)</a:t>
            </a:r>
            <a:endParaRPr lang="de-DE" sz="1800" b="1" kern="1200" smtClean="0"/>
          </a:p>
          <a:p>
            <a:pPr>
              <a:buFontTx/>
              <a:buNone/>
              <a:tabLst>
                <a:tab pos="154451" algn="l"/>
                <a:tab pos="308901" algn="l"/>
              </a:tabLst>
            </a:pPr>
            <a:endParaRPr lang="de-DE" sz="1800" kern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95536" y="692696"/>
            <a:ext cx="8206680" cy="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smtClean="0">
                <a:latin typeface="+mn-lt"/>
                <a:ea typeface="Arial Unicode MS" pitchFamily="34" charset="-128"/>
                <a:cs typeface="Arial Unicode MS" pitchFamily="34" charset="-128"/>
              </a:rPr>
              <a:t>Überwachung an Kontrollpunkten </a:t>
            </a:r>
            <a:endParaRPr kumimoji="0" lang="de-DE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14241"/>
            <a:ext cx="2895600" cy="304800"/>
          </a:xfrm>
        </p:spPr>
        <p:txBody>
          <a:bodyPr/>
          <a:lstStyle/>
          <a:p>
            <a:r>
              <a:rPr lang="en-US" sz="800" smtClean="0"/>
              <a:t>© by unimon GmbH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618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68" y="1462679"/>
            <a:ext cx="7447280" cy="485648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692696"/>
            <a:ext cx="8206680" cy="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smtClean="0">
                <a:latin typeface="+mn-lt"/>
                <a:ea typeface="Arial Unicode MS" pitchFamily="34" charset="-128"/>
                <a:cs typeface="Arial Unicode MS" pitchFamily="34" charset="-128"/>
              </a:rPr>
              <a:t>Jahresganglinien Grundwasserpumpwerk</a:t>
            </a:r>
            <a:endParaRPr kumimoji="0" lang="de-DE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14241"/>
            <a:ext cx="2895600" cy="304800"/>
          </a:xfrm>
        </p:spPr>
        <p:txBody>
          <a:bodyPr/>
          <a:lstStyle/>
          <a:p>
            <a:r>
              <a:rPr lang="en-US" sz="800" smtClean="0"/>
              <a:t>© by unimon GmbH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9494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2017</a:t>
            </a:r>
            <a:endParaRPr lang="de-CH"/>
          </a:p>
        </p:txBody>
      </p:sp>
      <p:grpSp>
        <p:nvGrpSpPr>
          <p:cNvPr id="2" name="Gruppierung 1"/>
          <p:cNvGrpSpPr/>
          <p:nvPr/>
        </p:nvGrpSpPr>
        <p:grpSpPr>
          <a:xfrm>
            <a:off x="287524" y="858454"/>
            <a:ext cx="8568952" cy="5456418"/>
            <a:chOff x="323528" y="1556792"/>
            <a:chExt cx="7560840" cy="4556060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223" y="1572602"/>
              <a:ext cx="7264400" cy="454025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323528" y="1556792"/>
              <a:ext cx="756084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692696"/>
            <a:ext cx="8206680" cy="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smtClean="0">
                <a:latin typeface="+mn-lt"/>
                <a:ea typeface="Arial Unicode MS" pitchFamily="34" charset="-128"/>
                <a:cs typeface="Arial Unicode MS" pitchFamily="34" charset="-128"/>
              </a:rPr>
              <a:t>Tagesganglinie Netzmessstelle</a:t>
            </a:r>
            <a:endParaRPr kumimoji="0" lang="de-DE" sz="24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3124200" y="6514241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800" smtClean="0"/>
              <a:t>© by unimon GmbH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400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3284984"/>
            <a:ext cx="7772400" cy="2811016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smtClean="0"/>
              <a:t>Welche Parameter sollten gemessen werden?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14241"/>
            <a:ext cx="2895600" cy="304800"/>
          </a:xfrm>
        </p:spPr>
        <p:txBody>
          <a:bodyPr/>
          <a:lstStyle/>
          <a:p>
            <a:r>
              <a:rPr lang="en-US" sz="800" smtClean="0"/>
              <a:t>© by unimon GmbH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16580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3284984"/>
            <a:ext cx="7772400" cy="2811016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smtClean="0"/>
              <a:t>Was sagen die Messwerte aus?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14241"/>
            <a:ext cx="2895600" cy="304800"/>
          </a:xfrm>
        </p:spPr>
        <p:txBody>
          <a:bodyPr/>
          <a:lstStyle/>
          <a:p>
            <a:r>
              <a:rPr lang="en-US" sz="800" smtClean="0"/>
              <a:t>© by unimon GmbH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15528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44420"/>
              </p:ext>
            </p:extLst>
          </p:nvPr>
        </p:nvGraphicFramePr>
        <p:xfrm>
          <a:off x="463361" y="1656544"/>
          <a:ext cx="8029513" cy="3764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34567"/>
                <a:gridCol w="822643"/>
                <a:gridCol w="2902014"/>
                <a:gridCol w="3070289"/>
              </a:tblGrid>
              <a:tr h="288032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Einheit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Indikator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Ursache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Trübung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FNU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Partikel, Mikroorganismen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Starkregen, Abwasserkontamination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6504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SAK254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Abs m</a:t>
                      </a:r>
                      <a:r>
                        <a:rPr lang="de-CH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de-CH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gelöste organische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Verbindungen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Abwasser, Lösemittel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DOC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mg l</a:t>
                      </a:r>
                      <a:r>
                        <a:rPr lang="de-CH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de-CH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gelöste organische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Verbindungen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Abwasser, Lösemittel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de-CH" sz="1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CH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mg l</a:t>
                      </a:r>
                      <a:r>
                        <a:rPr lang="de-CH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Konzentration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von Nitrat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Landwirtschaft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Leitfähigkeit</a:t>
                      </a:r>
                      <a:endParaRPr lang="de-CH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µS cm</a:t>
                      </a:r>
                      <a:r>
                        <a:rPr lang="de-CH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Salzgehalt 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allgemeiner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Qualitätsparameter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de-CH" sz="16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6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mg l</a:t>
                      </a:r>
                      <a:r>
                        <a:rPr lang="de-CH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Sauerstoffzehrung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indirekt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Mikroorganismen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Gesamt- keimzahl</a:t>
                      </a:r>
                      <a:endParaRPr lang="de-CH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1 ml</a:t>
                      </a:r>
                      <a:r>
                        <a:rPr lang="de-CH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de-CH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Kontamination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mikrobiologisch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Eintrag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Fremdwasser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14207" y="5650047"/>
            <a:ext cx="821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  <a:ea typeface="Arial Unicode MS" charset="0"/>
                <a:cs typeface="Arial Unicode MS" charset="0"/>
              </a:rPr>
              <a:t>Mehrere Messgrössen kombiniert</a:t>
            </a:r>
            <a:r>
              <a:rPr lang="de-DE" dirty="0">
                <a:latin typeface="+mn-lt"/>
                <a:ea typeface="Arial Unicode MS" charset="0"/>
                <a:cs typeface="Arial Unicode MS" charset="0"/>
              </a:rPr>
              <a:t> </a:t>
            </a:r>
            <a:r>
              <a:rPr lang="de-DE" dirty="0" smtClean="0">
                <a:latin typeface="+mn-lt"/>
                <a:ea typeface="Arial Unicode MS" charset="0"/>
                <a:cs typeface="Arial Unicode MS" charset="0"/>
              </a:rPr>
              <a:t>	</a:t>
            </a:r>
            <a:r>
              <a:rPr lang="de-DE" dirty="0" smtClean="0">
                <a:latin typeface="+mn-lt"/>
                <a:ea typeface="Arial Unicode MS" charset="0"/>
                <a:cs typeface="Arial Unicode MS" charset="0"/>
                <a:sym typeface="Wingdings"/>
              </a:rPr>
              <a:t> Erkennen von Veränderungen</a:t>
            </a:r>
          </a:p>
          <a:p>
            <a:r>
              <a:rPr lang="de-DE" dirty="0">
                <a:latin typeface="+mn-lt"/>
                <a:ea typeface="Arial Unicode MS" charset="0"/>
                <a:cs typeface="Arial Unicode MS" charset="0"/>
                <a:sym typeface="Wingdings"/>
              </a:rPr>
              <a:t>	</a:t>
            </a:r>
            <a:r>
              <a:rPr lang="de-DE" dirty="0" smtClean="0">
                <a:latin typeface="+mn-lt"/>
                <a:ea typeface="Arial Unicode MS" charset="0"/>
                <a:cs typeface="Arial Unicode MS" charset="0"/>
                <a:sym typeface="Wingdings"/>
              </a:rPr>
              <a:t>			</a:t>
            </a:r>
            <a:endParaRPr lang="de-DE" dirty="0"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4804" y="764704"/>
            <a:ext cx="8206680" cy="3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54451" algn="l"/>
                <a:tab pos="308901" algn="l"/>
              </a:tabLst>
              <a:defRPr/>
            </a:pPr>
            <a:r>
              <a:rPr lang="de-DE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Aussagemöglichkeiten mit den Messparametern (Beispiele)</a:t>
            </a:r>
            <a:endParaRPr kumimoji="0" lang="de-DE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832" y="6535854"/>
            <a:ext cx="2895600" cy="304800"/>
          </a:xfrm>
        </p:spPr>
        <p:txBody>
          <a:bodyPr/>
          <a:lstStyle/>
          <a:p>
            <a:r>
              <a:rPr lang="en-US" sz="800" dirty="0" smtClean="0"/>
              <a:t>© by unimon GmbH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049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Bildschirmpräsentation (4:3)</PresentationFormat>
  <Paragraphs>215</Paragraphs>
  <Slides>19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unimon GmbH Vorbühlstrasse 21 CH-8962 Bergdietikon  Zentrale +41 (0)43 4 449 556 Fax      +41 (0)43 4 449 986 Mobile   +41 (0)79 8 217 445   Support +41 (0)43 4 955 266  info@unimon.ch www.unimon.ch </vt:lpstr>
    </vt:vector>
  </TitlesOfParts>
  <Company>BGV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fm</cp:lastModifiedBy>
  <cp:revision>185</cp:revision>
  <cp:lastPrinted>2018-01-21T06:25:59Z</cp:lastPrinted>
  <dcterms:created xsi:type="dcterms:W3CDTF">2012-01-06T09:44:05Z</dcterms:created>
  <dcterms:modified xsi:type="dcterms:W3CDTF">2018-03-23T05:35:31Z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-273188184</vt:i4>
  </property>
  <property fmtid="{D5CDD505-2E9C-101B-9397-08002B2CF9AE}" pid="3" name="_NewReviewCycle">
    <vt:lpwstr/>
  </property>
  <property fmtid="{D5CDD505-2E9C-101B-9397-08002B2CF9AE}" pid="4" name="_EmailSubject">
    <vt:lpwstr>Vorlage Präsentation</vt:lpwstr>
  </property>
  <property fmtid="{D5CDD505-2E9C-101B-9397-08002B2CF9AE}" pid="5" name="_AuthorEmail">
    <vt:lpwstr>franziska.meier@sbb.ch</vt:lpwstr>
  </property>
  <property fmtid="{D5CDD505-2E9C-101B-9397-08002B2CF9AE}" pid="6" name="_AuthorEmailDisplayName">
    <vt:lpwstr>Meier Franziska (I-AT-KBN-IB-ASW)</vt:lpwstr>
  </property>
</Properties>
</file>