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37"/>
  </p:notesMasterIdLst>
  <p:handoutMasterIdLst>
    <p:handoutMasterId r:id="rId38"/>
  </p:handoutMasterIdLst>
  <p:sldIdLst>
    <p:sldId id="289" r:id="rId2"/>
    <p:sldId id="258" r:id="rId3"/>
    <p:sldId id="290" r:id="rId4"/>
    <p:sldId id="259" r:id="rId5"/>
    <p:sldId id="287" r:id="rId6"/>
    <p:sldId id="288" r:id="rId7"/>
    <p:sldId id="262" r:id="rId8"/>
    <p:sldId id="263" r:id="rId9"/>
    <p:sldId id="264" r:id="rId10"/>
    <p:sldId id="265" r:id="rId11"/>
    <p:sldId id="280" r:id="rId12"/>
    <p:sldId id="281" r:id="rId13"/>
    <p:sldId id="282" r:id="rId14"/>
    <p:sldId id="292" r:id="rId15"/>
    <p:sldId id="294" r:id="rId16"/>
    <p:sldId id="266" r:id="rId17"/>
    <p:sldId id="295" r:id="rId18"/>
    <p:sldId id="267" r:id="rId19"/>
    <p:sldId id="268" r:id="rId20"/>
    <p:sldId id="269" r:id="rId21"/>
    <p:sldId id="270" r:id="rId22"/>
    <p:sldId id="296" r:id="rId23"/>
    <p:sldId id="297" r:id="rId24"/>
    <p:sldId id="271" r:id="rId25"/>
    <p:sldId id="272" r:id="rId26"/>
    <p:sldId id="273" r:id="rId27"/>
    <p:sldId id="283" r:id="rId28"/>
    <p:sldId id="284" r:id="rId29"/>
    <p:sldId id="285" r:id="rId30"/>
    <p:sldId id="274" r:id="rId31"/>
    <p:sldId id="275" r:id="rId32"/>
    <p:sldId id="276" r:id="rId33"/>
    <p:sldId id="286" r:id="rId34"/>
    <p:sldId id="277" r:id="rId35"/>
    <p:sldId id="291" r:id="rId36"/>
  </p:sldIdLst>
  <p:sldSz cx="9144000" cy="6858000" type="screen4x3"/>
  <p:notesSz cx="6889750" cy="1002188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87066" autoAdjust="0"/>
  </p:normalViewPr>
  <p:slideViewPr>
    <p:cSldViewPr>
      <p:cViewPr varScale="1">
        <p:scale>
          <a:sx n="131" d="100"/>
          <a:sy n="131" d="100"/>
        </p:scale>
        <p:origin x="-9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178A3B-CD1B-4092-B7EC-8732EE848A70}" type="doc">
      <dgm:prSet loTypeId="urn:microsoft.com/office/officeart/2005/8/layout/cycle5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E005F065-7C00-4911-A5D4-8285EBB305DF}">
      <dgm:prSet phldrT="[Text]" custT="1"/>
      <dgm:spPr/>
      <dgm:t>
        <a:bodyPr/>
        <a:lstStyle/>
        <a:p>
          <a:r>
            <a:rPr lang="de-CH" sz="1200" b="1" dirty="0" smtClean="0"/>
            <a:t>Planung</a:t>
          </a:r>
          <a:r>
            <a:rPr lang="de-CH" sz="1000" dirty="0" smtClean="0"/>
            <a:t/>
          </a:r>
          <a:br>
            <a:rPr lang="de-CH" sz="1000" dirty="0" smtClean="0"/>
          </a:br>
          <a:r>
            <a:rPr lang="de-CH" sz="1100" dirty="0" smtClean="0"/>
            <a:t>Termin-/ Ablaufprogramm</a:t>
          </a:r>
          <a:endParaRPr lang="de-CH" sz="1100" dirty="0"/>
        </a:p>
      </dgm:t>
    </dgm:pt>
    <dgm:pt modelId="{CF34C3DF-CB21-4EE4-B5C3-FEE2C39BE3D0}" type="parTrans" cxnId="{58829386-14D8-4AEE-AB27-8953A49B04CB}">
      <dgm:prSet/>
      <dgm:spPr/>
      <dgm:t>
        <a:bodyPr/>
        <a:lstStyle/>
        <a:p>
          <a:endParaRPr lang="de-CH"/>
        </a:p>
      </dgm:t>
    </dgm:pt>
    <dgm:pt modelId="{2269A024-2742-4B2F-B35A-40D7BF2614D1}" type="sibTrans" cxnId="{58829386-14D8-4AEE-AB27-8953A49B04CB}">
      <dgm:prSet/>
      <dgm:spPr/>
      <dgm:t>
        <a:bodyPr/>
        <a:lstStyle/>
        <a:p>
          <a:endParaRPr lang="de-CH"/>
        </a:p>
      </dgm:t>
    </dgm:pt>
    <dgm:pt modelId="{A2527CBD-6CE7-484D-B2EF-21F641863EAC}">
      <dgm:prSet phldrT="[Text]" custT="1"/>
      <dgm:spPr/>
      <dgm:t>
        <a:bodyPr/>
        <a:lstStyle/>
        <a:p>
          <a:r>
            <a:rPr lang="de-CH" sz="1200" b="1" dirty="0" smtClean="0">
              <a:effectLst/>
            </a:rPr>
            <a:t>Dokumentation</a:t>
          </a:r>
          <a:br>
            <a:rPr lang="de-CH" sz="1200" b="1" dirty="0" smtClean="0">
              <a:effectLst/>
            </a:rPr>
          </a:br>
          <a:r>
            <a:rPr lang="de-CH" sz="1100" dirty="0" smtClean="0"/>
            <a:t>Wartungsplan/</a:t>
          </a:r>
          <a:br>
            <a:rPr lang="de-CH" sz="1100" dirty="0" smtClean="0"/>
          </a:br>
          <a:r>
            <a:rPr lang="de-CH" sz="1100" dirty="0" smtClean="0"/>
            <a:t>Checklisten</a:t>
          </a:r>
          <a:endParaRPr lang="de-CH" sz="1100" dirty="0"/>
        </a:p>
      </dgm:t>
    </dgm:pt>
    <dgm:pt modelId="{4C7D83AE-EB95-4E16-8BC8-7ACC5573F213}" type="parTrans" cxnId="{89E72BC7-FBDB-4765-A06D-AEF039B7C0B1}">
      <dgm:prSet/>
      <dgm:spPr/>
      <dgm:t>
        <a:bodyPr/>
        <a:lstStyle/>
        <a:p>
          <a:endParaRPr lang="de-CH"/>
        </a:p>
      </dgm:t>
    </dgm:pt>
    <dgm:pt modelId="{02564F04-87FD-4890-9F1A-CECF39501AD4}" type="sibTrans" cxnId="{89E72BC7-FBDB-4765-A06D-AEF039B7C0B1}">
      <dgm:prSet/>
      <dgm:spPr/>
      <dgm:t>
        <a:bodyPr/>
        <a:lstStyle/>
        <a:p>
          <a:endParaRPr lang="de-CH"/>
        </a:p>
      </dgm:t>
    </dgm:pt>
    <dgm:pt modelId="{093DBE74-A0A5-4EB7-9682-057085B7A274}">
      <dgm:prSet phldrT="[Text]" custT="1"/>
      <dgm:spPr/>
      <dgm:t>
        <a:bodyPr/>
        <a:lstStyle/>
        <a:p>
          <a:r>
            <a:rPr lang="de-CH" sz="1200" b="1" dirty="0" smtClean="0"/>
            <a:t>Inspektion</a:t>
          </a:r>
          <a:r>
            <a:rPr lang="de-CH" sz="1000" dirty="0" smtClean="0"/>
            <a:t/>
          </a:r>
          <a:br>
            <a:rPr lang="de-CH" sz="1000" dirty="0" smtClean="0"/>
          </a:br>
          <a:r>
            <a:rPr lang="de-CH" sz="1100" dirty="0" smtClean="0"/>
            <a:t>Begehung/ Sicht-/ Funktionskontrolle/ Zustandsermittlung</a:t>
          </a:r>
          <a:br>
            <a:rPr lang="de-CH" sz="1100" dirty="0" smtClean="0"/>
          </a:br>
          <a:r>
            <a:rPr lang="de-CH" sz="1100" dirty="0" smtClean="0"/>
            <a:t>Erstellung Bericht </a:t>
          </a:r>
          <a:endParaRPr lang="de-CH" sz="1100" dirty="0"/>
        </a:p>
      </dgm:t>
    </dgm:pt>
    <dgm:pt modelId="{84D901EB-D934-4E37-94DC-5C845E4A29F5}" type="parTrans" cxnId="{4B1B51D7-7A5C-44F1-B879-C7CFCEB135C4}">
      <dgm:prSet/>
      <dgm:spPr/>
      <dgm:t>
        <a:bodyPr/>
        <a:lstStyle/>
        <a:p>
          <a:endParaRPr lang="de-CH"/>
        </a:p>
      </dgm:t>
    </dgm:pt>
    <dgm:pt modelId="{37A57F5C-638E-4E7A-A8C7-CC8DDA49349A}" type="sibTrans" cxnId="{4B1B51D7-7A5C-44F1-B879-C7CFCEB135C4}">
      <dgm:prSet/>
      <dgm:spPr/>
      <dgm:t>
        <a:bodyPr/>
        <a:lstStyle/>
        <a:p>
          <a:endParaRPr lang="de-CH"/>
        </a:p>
      </dgm:t>
    </dgm:pt>
    <dgm:pt modelId="{03B143B9-F6C3-4BD1-9B40-C35D306B758C}">
      <dgm:prSet phldrT="[Text]" custT="1"/>
      <dgm:spPr/>
      <dgm:t>
        <a:bodyPr/>
        <a:lstStyle/>
        <a:p>
          <a:r>
            <a:rPr lang="de-CH" sz="1200" b="1" dirty="0" smtClean="0"/>
            <a:t>Wartung / Instandsetzung</a:t>
          </a:r>
          <a:br>
            <a:rPr lang="de-CH" sz="1200" b="1" dirty="0" smtClean="0"/>
          </a:br>
          <a:r>
            <a:rPr lang="de-CH" sz="1100" dirty="0" smtClean="0"/>
            <a:t>Ersatz/ Reparatur</a:t>
          </a:r>
          <a:endParaRPr lang="de-CH" sz="1100" dirty="0"/>
        </a:p>
      </dgm:t>
    </dgm:pt>
    <dgm:pt modelId="{10521A97-577F-4A4E-9E4A-0E819B1C4958}" type="parTrans" cxnId="{E49E1CEF-4F19-4A8E-B735-2821F680AB85}">
      <dgm:prSet/>
      <dgm:spPr/>
      <dgm:t>
        <a:bodyPr/>
        <a:lstStyle/>
        <a:p>
          <a:endParaRPr lang="de-CH"/>
        </a:p>
      </dgm:t>
    </dgm:pt>
    <dgm:pt modelId="{80539EC6-927A-4F2F-98FD-AF7830B873F2}" type="sibTrans" cxnId="{E49E1CEF-4F19-4A8E-B735-2821F680AB85}">
      <dgm:prSet/>
      <dgm:spPr/>
      <dgm:t>
        <a:bodyPr/>
        <a:lstStyle/>
        <a:p>
          <a:endParaRPr lang="de-CH"/>
        </a:p>
      </dgm:t>
    </dgm:pt>
    <dgm:pt modelId="{561D5784-6CF8-4894-9973-BF5B7CBAB40C}">
      <dgm:prSet phldrT="[Text]" custT="1"/>
      <dgm:spPr/>
      <dgm:t>
        <a:bodyPr/>
        <a:lstStyle/>
        <a:p>
          <a:r>
            <a:rPr lang="de-CH" sz="1200" b="1" dirty="0" smtClean="0"/>
            <a:t>Ergänzende Analysen</a:t>
          </a:r>
          <a:r>
            <a:rPr lang="de-CH" sz="1200" dirty="0" smtClean="0"/>
            <a:t/>
          </a:r>
          <a:br>
            <a:rPr lang="de-CH" sz="1200" dirty="0" smtClean="0"/>
          </a:br>
          <a:r>
            <a:rPr lang="de-CH" sz="1100" dirty="0" smtClean="0"/>
            <a:t>bei besonderen Ereignissen</a:t>
          </a:r>
          <a:br>
            <a:rPr lang="de-CH" sz="1100" dirty="0" smtClean="0"/>
          </a:br>
          <a:r>
            <a:rPr lang="de-CH" sz="1100" dirty="0" smtClean="0"/>
            <a:t>Störungsstatistiken</a:t>
          </a:r>
          <a:r>
            <a:rPr lang="de-CH" sz="1100" smtClean="0"/>
            <a:t/>
          </a:r>
          <a:br>
            <a:rPr lang="de-CH" sz="1100" smtClean="0"/>
          </a:br>
          <a:r>
            <a:rPr lang="de-CH" sz="1100" smtClean="0"/>
            <a:t>Optimierungen</a:t>
          </a:r>
          <a:br>
            <a:rPr lang="de-CH" sz="1100" smtClean="0"/>
          </a:br>
          <a:r>
            <a:rPr lang="de-CH" sz="1100" smtClean="0"/>
            <a:t>Risikoanalyse</a:t>
          </a:r>
          <a:endParaRPr lang="de-CH" sz="1600" dirty="0"/>
        </a:p>
      </dgm:t>
    </dgm:pt>
    <dgm:pt modelId="{812FBFEF-568D-4AE6-AC4F-F56FD4F0FB9B}" type="parTrans" cxnId="{B7BE32C7-923E-4332-99DE-EA520214A789}">
      <dgm:prSet/>
      <dgm:spPr/>
      <dgm:t>
        <a:bodyPr/>
        <a:lstStyle/>
        <a:p>
          <a:endParaRPr lang="de-CH"/>
        </a:p>
      </dgm:t>
    </dgm:pt>
    <dgm:pt modelId="{306DDEA3-143B-4216-8A12-0D49D4214B20}" type="sibTrans" cxnId="{B7BE32C7-923E-4332-99DE-EA520214A789}">
      <dgm:prSet/>
      <dgm:spPr/>
      <dgm:t>
        <a:bodyPr/>
        <a:lstStyle/>
        <a:p>
          <a:endParaRPr lang="de-CH"/>
        </a:p>
      </dgm:t>
    </dgm:pt>
    <dgm:pt modelId="{CFB367B4-CC76-4E7B-8767-67B3D700B364}" type="pres">
      <dgm:prSet presAssocID="{15178A3B-CD1B-4092-B7EC-8732EE848A7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1E22B9C4-279D-4920-978E-B2E8579C6EC2}" type="pres">
      <dgm:prSet presAssocID="{E005F065-7C00-4911-A5D4-8285EBB305D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BEF386AD-427C-4786-98FC-555BB36DC684}" type="pres">
      <dgm:prSet presAssocID="{E005F065-7C00-4911-A5D4-8285EBB305DF}" presName="spNode" presStyleCnt="0"/>
      <dgm:spPr/>
    </dgm:pt>
    <dgm:pt modelId="{354A1FC7-B457-452C-9042-82F0134CC5F5}" type="pres">
      <dgm:prSet presAssocID="{2269A024-2742-4B2F-B35A-40D7BF2614D1}" presName="sibTrans" presStyleLbl="sibTrans1D1" presStyleIdx="0" presStyleCnt="5"/>
      <dgm:spPr/>
      <dgm:t>
        <a:bodyPr/>
        <a:lstStyle/>
        <a:p>
          <a:endParaRPr lang="de-CH"/>
        </a:p>
      </dgm:t>
    </dgm:pt>
    <dgm:pt modelId="{CA278454-5D06-48FE-BDDF-77495FD6DC33}" type="pres">
      <dgm:prSet presAssocID="{A2527CBD-6CE7-484D-B2EF-21F641863EA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149D8A37-B18E-43F1-89FC-425162A3484C}" type="pres">
      <dgm:prSet presAssocID="{A2527CBD-6CE7-484D-B2EF-21F641863EAC}" presName="spNode" presStyleCnt="0"/>
      <dgm:spPr/>
    </dgm:pt>
    <dgm:pt modelId="{F60EBB9C-8980-4DD6-8682-4D69838AB204}" type="pres">
      <dgm:prSet presAssocID="{02564F04-87FD-4890-9F1A-CECF39501AD4}" presName="sibTrans" presStyleLbl="sibTrans1D1" presStyleIdx="1" presStyleCnt="5"/>
      <dgm:spPr/>
      <dgm:t>
        <a:bodyPr/>
        <a:lstStyle/>
        <a:p>
          <a:endParaRPr lang="de-CH"/>
        </a:p>
      </dgm:t>
    </dgm:pt>
    <dgm:pt modelId="{4B06423E-2D88-4B7D-AB8B-8F32A4D440BF}" type="pres">
      <dgm:prSet presAssocID="{093DBE74-A0A5-4EB7-9682-057085B7A274}" presName="node" presStyleLbl="node1" presStyleIdx="2" presStyleCnt="5" custScaleX="110000" custScaleY="110000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C8A12EA9-34A8-4341-AC28-473C746889AE}" type="pres">
      <dgm:prSet presAssocID="{093DBE74-A0A5-4EB7-9682-057085B7A274}" presName="spNode" presStyleCnt="0"/>
      <dgm:spPr/>
    </dgm:pt>
    <dgm:pt modelId="{61F41B72-722C-4A86-94FF-4DFA9A3DDE73}" type="pres">
      <dgm:prSet presAssocID="{37A57F5C-638E-4E7A-A8C7-CC8DDA49349A}" presName="sibTrans" presStyleLbl="sibTrans1D1" presStyleIdx="2" presStyleCnt="5"/>
      <dgm:spPr/>
      <dgm:t>
        <a:bodyPr/>
        <a:lstStyle/>
        <a:p>
          <a:endParaRPr lang="de-CH"/>
        </a:p>
      </dgm:t>
    </dgm:pt>
    <dgm:pt modelId="{ECAEA963-A127-45E7-9CF7-27CBDF9DE825}" type="pres">
      <dgm:prSet presAssocID="{03B143B9-F6C3-4BD1-9B40-C35D306B758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092DDDED-22B5-45C1-AEC4-1E2BED208F46}" type="pres">
      <dgm:prSet presAssocID="{03B143B9-F6C3-4BD1-9B40-C35D306B758C}" presName="spNode" presStyleCnt="0"/>
      <dgm:spPr/>
    </dgm:pt>
    <dgm:pt modelId="{D9299406-DA7C-49DB-BAF4-8F2D4F275D51}" type="pres">
      <dgm:prSet presAssocID="{80539EC6-927A-4F2F-98FD-AF7830B873F2}" presName="sibTrans" presStyleLbl="sibTrans1D1" presStyleIdx="3" presStyleCnt="5"/>
      <dgm:spPr/>
      <dgm:t>
        <a:bodyPr/>
        <a:lstStyle/>
        <a:p>
          <a:endParaRPr lang="de-CH"/>
        </a:p>
      </dgm:t>
    </dgm:pt>
    <dgm:pt modelId="{4B339DCD-C7AD-4984-AD9D-A105A732545C}" type="pres">
      <dgm:prSet presAssocID="{561D5784-6CF8-4894-9973-BF5B7CBAB40C}" presName="node" presStyleLbl="node1" presStyleIdx="4" presStyleCnt="5" custScaleX="116493" custScaleY="122245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230463B7-8FDB-406C-A86A-BC693279DFDB}" type="pres">
      <dgm:prSet presAssocID="{561D5784-6CF8-4894-9973-BF5B7CBAB40C}" presName="spNode" presStyleCnt="0"/>
      <dgm:spPr/>
    </dgm:pt>
    <dgm:pt modelId="{5372CFA4-D770-4381-B4BA-D43CDB36405A}" type="pres">
      <dgm:prSet presAssocID="{306DDEA3-143B-4216-8A12-0D49D4214B20}" presName="sibTrans" presStyleLbl="sibTrans1D1" presStyleIdx="4" presStyleCnt="5"/>
      <dgm:spPr/>
      <dgm:t>
        <a:bodyPr/>
        <a:lstStyle/>
        <a:p>
          <a:endParaRPr lang="de-CH"/>
        </a:p>
      </dgm:t>
    </dgm:pt>
  </dgm:ptLst>
  <dgm:cxnLst>
    <dgm:cxn modelId="{58829386-14D8-4AEE-AB27-8953A49B04CB}" srcId="{15178A3B-CD1B-4092-B7EC-8732EE848A70}" destId="{E005F065-7C00-4911-A5D4-8285EBB305DF}" srcOrd="0" destOrd="0" parTransId="{CF34C3DF-CB21-4EE4-B5C3-FEE2C39BE3D0}" sibTransId="{2269A024-2742-4B2F-B35A-40D7BF2614D1}"/>
    <dgm:cxn modelId="{7A2F1E4B-92BA-4B1D-81CA-2657EC327708}" type="presOf" srcId="{80539EC6-927A-4F2F-98FD-AF7830B873F2}" destId="{D9299406-DA7C-49DB-BAF4-8F2D4F275D51}" srcOrd="0" destOrd="0" presId="urn:microsoft.com/office/officeart/2005/8/layout/cycle5"/>
    <dgm:cxn modelId="{24C79405-72D2-40F0-AD57-217E1CE54FC6}" type="presOf" srcId="{093DBE74-A0A5-4EB7-9682-057085B7A274}" destId="{4B06423E-2D88-4B7D-AB8B-8F32A4D440BF}" srcOrd="0" destOrd="0" presId="urn:microsoft.com/office/officeart/2005/8/layout/cycle5"/>
    <dgm:cxn modelId="{219C1477-C1B0-4CA0-801C-9CEFA1D848C2}" type="presOf" srcId="{561D5784-6CF8-4894-9973-BF5B7CBAB40C}" destId="{4B339DCD-C7AD-4984-AD9D-A105A732545C}" srcOrd="0" destOrd="0" presId="urn:microsoft.com/office/officeart/2005/8/layout/cycle5"/>
    <dgm:cxn modelId="{9686A917-F13E-4C98-A8F9-3629982FC7CB}" type="presOf" srcId="{E005F065-7C00-4911-A5D4-8285EBB305DF}" destId="{1E22B9C4-279D-4920-978E-B2E8579C6EC2}" srcOrd="0" destOrd="0" presId="urn:microsoft.com/office/officeart/2005/8/layout/cycle5"/>
    <dgm:cxn modelId="{D935AAF2-1CF3-42DD-B4DE-9603E818B102}" type="presOf" srcId="{03B143B9-F6C3-4BD1-9B40-C35D306B758C}" destId="{ECAEA963-A127-45E7-9CF7-27CBDF9DE825}" srcOrd="0" destOrd="0" presId="urn:microsoft.com/office/officeart/2005/8/layout/cycle5"/>
    <dgm:cxn modelId="{E49E1CEF-4F19-4A8E-B735-2821F680AB85}" srcId="{15178A3B-CD1B-4092-B7EC-8732EE848A70}" destId="{03B143B9-F6C3-4BD1-9B40-C35D306B758C}" srcOrd="3" destOrd="0" parTransId="{10521A97-577F-4A4E-9E4A-0E819B1C4958}" sibTransId="{80539EC6-927A-4F2F-98FD-AF7830B873F2}"/>
    <dgm:cxn modelId="{89E72BC7-FBDB-4765-A06D-AEF039B7C0B1}" srcId="{15178A3B-CD1B-4092-B7EC-8732EE848A70}" destId="{A2527CBD-6CE7-484D-B2EF-21F641863EAC}" srcOrd="1" destOrd="0" parTransId="{4C7D83AE-EB95-4E16-8BC8-7ACC5573F213}" sibTransId="{02564F04-87FD-4890-9F1A-CECF39501AD4}"/>
    <dgm:cxn modelId="{A99FCA75-833A-4103-BF98-B69ADA7B209B}" type="presOf" srcId="{A2527CBD-6CE7-484D-B2EF-21F641863EAC}" destId="{CA278454-5D06-48FE-BDDF-77495FD6DC33}" srcOrd="0" destOrd="0" presId="urn:microsoft.com/office/officeart/2005/8/layout/cycle5"/>
    <dgm:cxn modelId="{D5769942-D599-4F6E-906A-90A53A05F765}" type="presOf" srcId="{15178A3B-CD1B-4092-B7EC-8732EE848A70}" destId="{CFB367B4-CC76-4E7B-8767-67B3D700B364}" srcOrd="0" destOrd="0" presId="urn:microsoft.com/office/officeart/2005/8/layout/cycle5"/>
    <dgm:cxn modelId="{4B1B51D7-7A5C-44F1-B879-C7CFCEB135C4}" srcId="{15178A3B-CD1B-4092-B7EC-8732EE848A70}" destId="{093DBE74-A0A5-4EB7-9682-057085B7A274}" srcOrd="2" destOrd="0" parTransId="{84D901EB-D934-4E37-94DC-5C845E4A29F5}" sibTransId="{37A57F5C-638E-4E7A-A8C7-CC8DDA49349A}"/>
    <dgm:cxn modelId="{ED03D6C5-F5D3-4AB0-9962-8A80B2EF848C}" type="presOf" srcId="{37A57F5C-638E-4E7A-A8C7-CC8DDA49349A}" destId="{61F41B72-722C-4A86-94FF-4DFA9A3DDE73}" srcOrd="0" destOrd="0" presId="urn:microsoft.com/office/officeart/2005/8/layout/cycle5"/>
    <dgm:cxn modelId="{180F0B3D-124E-45BB-98BB-E7E9F26CC142}" type="presOf" srcId="{306DDEA3-143B-4216-8A12-0D49D4214B20}" destId="{5372CFA4-D770-4381-B4BA-D43CDB36405A}" srcOrd="0" destOrd="0" presId="urn:microsoft.com/office/officeart/2005/8/layout/cycle5"/>
    <dgm:cxn modelId="{58AFC9E3-1CD6-415C-905C-4A35BABAEC01}" type="presOf" srcId="{2269A024-2742-4B2F-B35A-40D7BF2614D1}" destId="{354A1FC7-B457-452C-9042-82F0134CC5F5}" srcOrd="0" destOrd="0" presId="urn:microsoft.com/office/officeart/2005/8/layout/cycle5"/>
    <dgm:cxn modelId="{836BB8D2-E9E3-4741-8C54-2338804F8764}" type="presOf" srcId="{02564F04-87FD-4890-9F1A-CECF39501AD4}" destId="{F60EBB9C-8980-4DD6-8682-4D69838AB204}" srcOrd="0" destOrd="0" presId="urn:microsoft.com/office/officeart/2005/8/layout/cycle5"/>
    <dgm:cxn modelId="{B7BE32C7-923E-4332-99DE-EA520214A789}" srcId="{15178A3B-CD1B-4092-B7EC-8732EE848A70}" destId="{561D5784-6CF8-4894-9973-BF5B7CBAB40C}" srcOrd="4" destOrd="0" parTransId="{812FBFEF-568D-4AE6-AC4F-F56FD4F0FB9B}" sibTransId="{306DDEA3-143B-4216-8A12-0D49D4214B20}"/>
    <dgm:cxn modelId="{24150482-86DE-4391-B1F1-53A198247EC8}" type="presParOf" srcId="{CFB367B4-CC76-4E7B-8767-67B3D700B364}" destId="{1E22B9C4-279D-4920-978E-B2E8579C6EC2}" srcOrd="0" destOrd="0" presId="urn:microsoft.com/office/officeart/2005/8/layout/cycle5"/>
    <dgm:cxn modelId="{640C39ED-58AC-405B-B599-E4009DE3C62B}" type="presParOf" srcId="{CFB367B4-CC76-4E7B-8767-67B3D700B364}" destId="{BEF386AD-427C-4786-98FC-555BB36DC684}" srcOrd="1" destOrd="0" presId="urn:microsoft.com/office/officeart/2005/8/layout/cycle5"/>
    <dgm:cxn modelId="{1F6BFEBB-ADAC-4D3F-861E-CBB3AF0AF04D}" type="presParOf" srcId="{CFB367B4-CC76-4E7B-8767-67B3D700B364}" destId="{354A1FC7-B457-452C-9042-82F0134CC5F5}" srcOrd="2" destOrd="0" presId="urn:microsoft.com/office/officeart/2005/8/layout/cycle5"/>
    <dgm:cxn modelId="{A090F654-4ABD-423C-96F2-349034FC71F1}" type="presParOf" srcId="{CFB367B4-CC76-4E7B-8767-67B3D700B364}" destId="{CA278454-5D06-48FE-BDDF-77495FD6DC33}" srcOrd="3" destOrd="0" presId="urn:microsoft.com/office/officeart/2005/8/layout/cycle5"/>
    <dgm:cxn modelId="{DC4E4061-D02B-48BA-BB9D-8744976C29D1}" type="presParOf" srcId="{CFB367B4-CC76-4E7B-8767-67B3D700B364}" destId="{149D8A37-B18E-43F1-89FC-425162A3484C}" srcOrd="4" destOrd="0" presId="urn:microsoft.com/office/officeart/2005/8/layout/cycle5"/>
    <dgm:cxn modelId="{FBE955AE-3A50-4602-8BFC-DB22F9E4E6B6}" type="presParOf" srcId="{CFB367B4-CC76-4E7B-8767-67B3D700B364}" destId="{F60EBB9C-8980-4DD6-8682-4D69838AB204}" srcOrd="5" destOrd="0" presId="urn:microsoft.com/office/officeart/2005/8/layout/cycle5"/>
    <dgm:cxn modelId="{73BC484B-2583-4EEA-971B-1C297452A6E0}" type="presParOf" srcId="{CFB367B4-CC76-4E7B-8767-67B3D700B364}" destId="{4B06423E-2D88-4B7D-AB8B-8F32A4D440BF}" srcOrd="6" destOrd="0" presId="urn:microsoft.com/office/officeart/2005/8/layout/cycle5"/>
    <dgm:cxn modelId="{CFA94F97-19BD-4723-BFA3-9EE157FF9DC0}" type="presParOf" srcId="{CFB367B4-CC76-4E7B-8767-67B3D700B364}" destId="{C8A12EA9-34A8-4341-AC28-473C746889AE}" srcOrd="7" destOrd="0" presId="urn:microsoft.com/office/officeart/2005/8/layout/cycle5"/>
    <dgm:cxn modelId="{D4690939-16B7-4CB3-ADF4-A643CA1DDC37}" type="presParOf" srcId="{CFB367B4-CC76-4E7B-8767-67B3D700B364}" destId="{61F41B72-722C-4A86-94FF-4DFA9A3DDE73}" srcOrd="8" destOrd="0" presId="urn:microsoft.com/office/officeart/2005/8/layout/cycle5"/>
    <dgm:cxn modelId="{E92BC173-2FD3-4AC1-A26B-1B105EEEB122}" type="presParOf" srcId="{CFB367B4-CC76-4E7B-8767-67B3D700B364}" destId="{ECAEA963-A127-45E7-9CF7-27CBDF9DE825}" srcOrd="9" destOrd="0" presId="urn:microsoft.com/office/officeart/2005/8/layout/cycle5"/>
    <dgm:cxn modelId="{5D69A1AC-54E7-4052-85E6-798E41946EE4}" type="presParOf" srcId="{CFB367B4-CC76-4E7B-8767-67B3D700B364}" destId="{092DDDED-22B5-45C1-AEC4-1E2BED208F46}" srcOrd="10" destOrd="0" presId="urn:microsoft.com/office/officeart/2005/8/layout/cycle5"/>
    <dgm:cxn modelId="{73BB201E-4082-4C8E-8042-0EBB666D1E20}" type="presParOf" srcId="{CFB367B4-CC76-4E7B-8767-67B3D700B364}" destId="{D9299406-DA7C-49DB-BAF4-8F2D4F275D51}" srcOrd="11" destOrd="0" presId="urn:microsoft.com/office/officeart/2005/8/layout/cycle5"/>
    <dgm:cxn modelId="{21B42B45-EA8E-4EF2-91AA-7626743F91A9}" type="presParOf" srcId="{CFB367B4-CC76-4E7B-8767-67B3D700B364}" destId="{4B339DCD-C7AD-4984-AD9D-A105A732545C}" srcOrd="12" destOrd="0" presId="urn:microsoft.com/office/officeart/2005/8/layout/cycle5"/>
    <dgm:cxn modelId="{D53849B0-DCE4-4049-BEE5-A6697ABE0B49}" type="presParOf" srcId="{CFB367B4-CC76-4E7B-8767-67B3D700B364}" destId="{230463B7-8FDB-406C-A86A-BC693279DFDB}" srcOrd="13" destOrd="0" presId="urn:microsoft.com/office/officeart/2005/8/layout/cycle5"/>
    <dgm:cxn modelId="{6A0C290F-2A74-48E6-ADE6-361D22125961}" type="presParOf" srcId="{CFB367B4-CC76-4E7B-8767-67B3D700B364}" destId="{5372CFA4-D770-4381-B4BA-D43CDB36405A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2B9C4-279D-4920-978E-B2E8579C6EC2}">
      <dsp:nvSpPr>
        <dsp:cNvPr id="0" name=""/>
        <dsp:cNvSpPr/>
      </dsp:nvSpPr>
      <dsp:spPr>
        <a:xfrm>
          <a:off x="3502760" y="1686"/>
          <a:ext cx="1334095" cy="8671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200" b="1" kern="1200" dirty="0" smtClean="0"/>
            <a:t>Planung</a:t>
          </a:r>
          <a:r>
            <a:rPr lang="de-CH" sz="1000" kern="1200" dirty="0" smtClean="0"/>
            <a:t/>
          </a:r>
          <a:br>
            <a:rPr lang="de-CH" sz="1000" kern="1200" dirty="0" smtClean="0"/>
          </a:br>
          <a:r>
            <a:rPr lang="de-CH" sz="1100" kern="1200" dirty="0" smtClean="0"/>
            <a:t>Termin-/ Ablaufprogramm</a:t>
          </a:r>
          <a:endParaRPr lang="de-CH" sz="1100" kern="1200" dirty="0"/>
        </a:p>
      </dsp:txBody>
      <dsp:txXfrm>
        <a:off x="3545091" y="44017"/>
        <a:ext cx="1249433" cy="782499"/>
      </dsp:txXfrm>
    </dsp:sp>
    <dsp:sp modelId="{354A1FC7-B457-452C-9042-82F0134CC5F5}">
      <dsp:nvSpPr>
        <dsp:cNvPr id="0" name=""/>
        <dsp:cNvSpPr/>
      </dsp:nvSpPr>
      <dsp:spPr>
        <a:xfrm>
          <a:off x="2435537" y="435267"/>
          <a:ext cx="3468542" cy="3468542"/>
        </a:xfrm>
        <a:custGeom>
          <a:avLst/>
          <a:gdLst/>
          <a:ahLst/>
          <a:cxnLst/>
          <a:rect l="0" t="0" r="0" b="0"/>
          <a:pathLst>
            <a:path>
              <a:moveTo>
                <a:pt x="2580475" y="220456"/>
              </a:moveTo>
              <a:arcTo wR="1734271" hR="1734271" stAng="17952282" swAng="121337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278454-5D06-48FE-BDDF-77495FD6DC33}">
      <dsp:nvSpPr>
        <dsp:cNvPr id="0" name=""/>
        <dsp:cNvSpPr/>
      </dsp:nvSpPr>
      <dsp:spPr>
        <a:xfrm>
          <a:off x="5152150" y="1200038"/>
          <a:ext cx="1334095" cy="8671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200" b="1" kern="1200" dirty="0" smtClean="0">
              <a:effectLst/>
            </a:rPr>
            <a:t>Dokumentation</a:t>
          </a:r>
          <a:br>
            <a:rPr lang="de-CH" sz="1200" b="1" kern="1200" dirty="0" smtClean="0">
              <a:effectLst/>
            </a:rPr>
          </a:br>
          <a:r>
            <a:rPr lang="de-CH" sz="1100" kern="1200" dirty="0" smtClean="0"/>
            <a:t>Wartungsplan/</a:t>
          </a:r>
          <a:br>
            <a:rPr lang="de-CH" sz="1100" kern="1200" dirty="0" smtClean="0"/>
          </a:br>
          <a:r>
            <a:rPr lang="de-CH" sz="1100" kern="1200" dirty="0" smtClean="0"/>
            <a:t>Checklisten</a:t>
          </a:r>
          <a:endParaRPr lang="de-CH" sz="1100" kern="1200" dirty="0"/>
        </a:p>
      </dsp:txBody>
      <dsp:txXfrm>
        <a:off x="5194481" y="1242369"/>
        <a:ext cx="1249433" cy="782499"/>
      </dsp:txXfrm>
    </dsp:sp>
    <dsp:sp modelId="{F60EBB9C-8980-4DD6-8682-4D69838AB204}">
      <dsp:nvSpPr>
        <dsp:cNvPr id="0" name=""/>
        <dsp:cNvSpPr/>
      </dsp:nvSpPr>
      <dsp:spPr>
        <a:xfrm>
          <a:off x="2435537" y="435267"/>
          <a:ext cx="3468542" cy="3468542"/>
        </a:xfrm>
        <a:custGeom>
          <a:avLst/>
          <a:gdLst/>
          <a:ahLst/>
          <a:cxnLst/>
          <a:rect l="0" t="0" r="0" b="0"/>
          <a:pathLst>
            <a:path>
              <a:moveTo>
                <a:pt x="3465054" y="1844206"/>
              </a:moveTo>
              <a:arcTo wR="1734271" hR="1734271" stAng="21818066" swAng="129749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06423E-2D88-4B7D-AB8B-8F32A4D440BF}">
      <dsp:nvSpPr>
        <dsp:cNvPr id="0" name=""/>
        <dsp:cNvSpPr/>
      </dsp:nvSpPr>
      <dsp:spPr>
        <a:xfrm>
          <a:off x="4455434" y="3095654"/>
          <a:ext cx="1467504" cy="9538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200" b="1" kern="1200" dirty="0" smtClean="0"/>
            <a:t>Inspektion</a:t>
          </a:r>
          <a:r>
            <a:rPr lang="de-CH" sz="1000" kern="1200" dirty="0" smtClean="0"/>
            <a:t/>
          </a:r>
          <a:br>
            <a:rPr lang="de-CH" sz="1000" kern="1200" dirty="0" smtClean="0"/>
          </a:br>
          <a:r>
            <a:rPr lang="de-CH" sz="1100" kern="1200" dirty="0" smtClean="0"/>
            <a:t>Begehung/ Sicht-/ Funktionskontrolle/ Zustandsermittlung</a:t>
          </a:r>
          <a:br>
            <a:rPr lang="de-CH" sz="1100" kern="1200" dirty="0" smtClean="0"/>
          </a:br>
          <a:r>
            <a:rPr lang="de-CH" sz="1100" kern="1200" dirty="0" smtClean="0"/>
            <a:t>Erstellung Bericht </a:t>
          </a:r>
          <a:endParaRPr lang="de-CH" sz="1100" kern="1200" dirty="0"/>
        </a:p>
      </dsp:txBody>
      <dsp:txXfrm>
        <a:off x="4501998" y="3142218"/>
        <a:ext cx="1374376" cy="860750"/>
      </dsp:txXfrm>
    </dsp:sp>
    <dsp:sp modelId="{61F41B72-722C-4A86-94FF-4DFA9A3DDE73}">
      <dsp:nvSpPr>
        <dsp:cNvPr id="0" name=""/>
        <dsp:cNvSpPr/>
      </dsp:nvSpPr>
      <dsp:spPr>
        <a:xfrm>
          <a:off x="2435537" y="435267"/>
          <a:ext cx="3468542" cy="3468542"/>
        </a:xfrm>
        <a:custGeom>
          <a:avLst/>
          <a:gdLst/>
          <a:ahLst/>
          <a:cxnLst/>
          <a:rect l="0" t="0" r="0" b="0"/>
          <a:pathLst>
            <a:path>
              <a:moveTo>
                <a:pt x="1893364" y="3461229"/>
              </a:moveTo>
              <a:arcTo wR="1734271" hR="1734271" stAng="5084193" swAng="76614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EA963-A127-45E7-9CF7-27CBDF9DE825}">
      <dsp:nvSpPr>
        <dsp:cNvPr id="0" name=""/>
        <dsp:cNvSpPr/>
      </dsp:nvSpPr>
      <dsp:spPr>
        <a:xfrm>
          <a:off x="2483381" y="3139012"/>
          <a:ext cx="1334095" cy="8671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200" b="1" kern="1200" dirty="0" smtClean="0"/>
            <a:t>Wartung / Instandsetzung</a:t>
          </a:r>
          <a:br>
            <a:rPr lang="de-CH" sz="1200" b="1" kern="1200" dirty="0" smtClean="0"/>
          </a:br>
          <a:r>
            <a:rPr lang="de-CH" sz="1100" kern="1200" dirty="0" smtClean="0"/>
            <a:t>Ersatz/ Reparatur</a:t>
          </a:r>
          <a:endParaRPr lang="de-CH" sz="1100" kern="1200" dirty="0"/>
        </a:p>
      </dsp:txBody>
      <dsp:txXfrm>
        <a:off x="2525712" y="3181343"/>
        <a:ext cx="1249433" cy="782499"/>
      </dsp:txXfrm>
    </dsp:sp>
    <dsp:sp modelId="{D9299406-DA7C-49DB-BAF4-8F2D4F275D51}">
      <dsp:nvSpPr>
        <dsp:cNvPr id="0" name=""/>
        <dsp:cNvSpPr/>
      </dsp:nvSpPr>
      <dsp:spPr>
        <a:xfrm>
          <a:off x="2435537" y="435267"/>
          <a:ext cx="3468542" cy="3468542"/>
        </a:xfrm>
        <a:custGeom>
          <a:avLst/>
          <a:gdLst/>
          <a:ahLst/>
          <a:cxnLst/>
          <a:rect l="0" t="0" r="0" b="0"/>
          <a:pathLst>
            <a:path>
              <a:moveTo>
                <a:pt x="192500" y="2528399"/>
              </a:moveTo>
              <a:arcTo wR="1734271" hR="1734271" stAng="9164887" swAng="124265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339DCD-C7AD-4984-AD9D-A105A732545C}">
      <dsp:nvSpPr>
        <dsp:cNvPr id="0" name=""/>
        <dsp:cNvSpPr/>
      </dsp:nvSpPr>
      <dsp:spPr>
        <a:xfrm>
          <a:off x="1743354" y="1103588"/>
          <a:ext cx="1554127" cy="10600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200" b="1" kern="1200" dirty="0" smtClean="0"/>
            <a:t>Ergänzende Analysen</a:t>
          </a:r>
          <a:r>
            <a:rPr lang="de-CH" sz="1200" kern="1200" dirty="0" smtClean="0"/>
            <a:t/>
          </a:r>
          <a:br>
            <a:rPr lang="de-CH" sz="1200" kern="1200" dirty="0" smtClean="0"/>
          </a:br>
          <a:r>
            <a:rPr lang="de-CH" sz="1100" kern="1200" dirty="0" smtClean="0"/>
            <a:t>bei besonderen Ereignissen</a:t>
          </a:r>
          <a:br>
            <a:rPr lang="de-CH" sz="1100" kern="1200" dirty="0" smtClean="0"/>
          </a:br>
          <a:r>
            <a:rPr lang="de-CH" sz="1100" kern="1200" dirty="0" smtClean="0"/>
            <a:t>Störungsstatistiken</a:t>
          </a:r>
          <a:r>
            <a:rPr lang="de-CH" sz="1100" kern="1200" smtClean="0"/>
            <a:t/>
          </a:r>
          <a:br>
            <a:rPr lang="de-CH" sz="1100" kern="1200" smtClean="0"/>
          </a:br>
          <a:r>
            <a:rPr lang="de-CH" sz="1100" kern="1200" smtClean="0"/>
            <a:t>Optimierungen</a:t>
          </a:r>
          <a:br>
            <a:rPr lang="de-CH" sz="1100" kern="1200" smtClean="0"/>
          </a:br>
          <a:r>
            <a:rPr lang="de-CH" sz="1100" kern="1200" smtClean="0"/>
            <a:t>Risikoanalyse</a:t>
          </a:r>
          <a:endParaRPr lang="de-CH" sz="1600" kern="1200" dirty="0"/>
        </a:p>
      </dsp:txBody>
      <dsp:txXfrm>
        <a:off x="1795102" y="1155336"/>
        <a:ext cx="1450631" cy="956566"/>
      </dsp:txXfrm>
    </dsp:sp>
    <dsp:sp modelId="{5372CFA4-D770-4381-B4BA-D43CDB36405A}">
      <dsp:nvSpPr>
        <dsp:cNvPr id="0" name=""/>
        <dsp:cNvSpPr/>
      </dsp:nvSpPr>
      <dsp:spPr>
        <a:xfrm>
          <a:off x="2435537" y="435267"/>
          <a:ext cx="3468542" cy="3468542"/>
        </a:xfrm>
        <a:custGeom>
          <a:avLst/>
          <a:gdLst/>
          <a:ahLst/>
          <a:cxnLst/>
          <a:rect l="0" t="0" r="0" b="0"/>
          <a:pathLst>
            <a:path>
              <a:moveTo>
                <a:pt x="481533" y="534961"/>
              </a:moveTo>
              <a:arcTo wR="1734271" hR="1734271" stAng="13425107" swAng="106809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5"/>
          </a:xfrm>
          <a:prstGeom prst="rect">
            <a:avLst/>
          </a:prstGeom>
        </p:spPr>
        <p:txBody>
          <a:bodyPr vert="horz" lIns="93169" tIns="46584" rIns="93169" bIns="46584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02598" y="0"/>
            <a:ext cx="2985558" cy="501095"/>
          </a:xfrm>
          <a:prstGeom prst="rect">
            <a:avLst/>
          </a:prstGeom>
        </p:spPr>
        <p:txBody>
          <a:bodyPr vert="horz" lIns="93169" tIns="46584" rIns="93169" bIns="46584" rtlCol="0"/>
          <a:lstStyle>
            <a:lvl1pPr algn="r">
              <a:defRPr sz="1200"/>
            </a:lvl1pPr>
          </a:lstStyle>
          <a:p>
            <a:fld id="{0158EB50-BBA8-436F-BFD5-F871A5B08FC0}" type="datetimeFigureOut">
              <a:rPr lang="de-CH" smtClean="0"/>
              <a:t>12.02.2018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19054"/>
            <a:ext cx="2985558" cy="501095"/>
          </a:xfrm>
          <a:prstGeom prst="rect">
            <a:avLst/>
          </a:prstGeom>
        </p:spPr>
        <p:txBody>
          <a:bodyPr vert="horz" lIns="93169" tIns="46584" rIns="93169" bIns="46584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2598" y="9519054"/>
            <a:ext cx="2985558" cy="501095"/>
          </a:xfrm>
          <a:prstGeom prst="rect">
            <a:avLst/>
          </a:prstGeom>
        </p:spPr>
        <p:txBody>
          <a:bodyPr vert="horz" lIns="93169" tIns="46584" rIns="93169" bIns="46584" rtlCol="0" anchor="b"/>
          <a:lstStyle>
            <a:lvl1pPr algn="r">
              <a:defRPr sz="1200"/>
            </a:lvl1pPr>
          </a:lstStyle>
          <a:p>
            <a:fld id="{EBAFD96D-53EF-4FB5-A897-0ED74CA97C4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7597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5"/>
          </a:xfrm>
          <a:prstGeom prst="rect">
            <a:avLst/>
          </a:prstGeom>
        </p:spPr>
        <p:txBody>
          <a:bodyPr vert="horz" lIns="93169" tIns="46584" rIns="93169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2598" y="0"/>
            <a:ext cx="2985558" cy="501095"/>
          </a:xfrm>
          <a:prstGeom prst="rect">
            <a:avLst/>
          </a:prstGeom>
        </p:spPr>
        <p:txBody>
          <a:bodyPr vert="horz" lIns="93169" tIns="46584" rIns="93169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BA2852-9986-47A4-B500-89AA5E6F7068}" type="datetimeFigureOut">
              <a:rPr lang="de-CH"/>
              <a:pPr>
                <a:defRPr/>
              </a:pPr>
              <a:t>12.02.2018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3325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9" tIns="46584" rIns="93169" bIns="46584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976" y="4760399"/>
            <a:ext cx="5511800" cy="4509850"/>
          </a:xfrm>
          <a:prstGeom prst="rect">
            <a:avLst/>
          </a:prstGeom>
        </p:spPr>
        <p:txBody>
          <a:bodyPr vert="horz" lIns="93169" tIns="46584" rIns="93169" bIns="46584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5558" cy="501095"/>
          </a:xfrm>
          <a:prstGeom prst="rect">
            <a:avLst/>
          </a:prstGeom>
        </p:spPr>
        <p:txBody>
          <a:bodyPr vert="horz" lIns="93169" tIns="46584" rIns="93169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2598" y="9519054"/>
            <a:ext cx="2985558" cy="501095"/>
          </a:xfrm>
          <a:prstGeom prst="rect">
            <a:avLst/>
          </a:prstGeom>
        </p:spPr>
        <p:txBody>
          <a:bodyPr vert="horz" lIns="93169" tIns="46584" rIns="93169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8D1665-D908-4C9F-8651-33E14FD94F9F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431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Kurz halten, spezifische Umsetzung für Wasserversorgungen kommt später in der Präsentation!</a:t>
            </a:r>
          </a:p>
          <a:p>
            <a:endParaRPr lang="de-CH" dirty="0" smtClean="0"/>
          </a:p>
          <a:p>
            <a:r>
              <a:rPr lang="de-CH" dirty="0" smtClean="0"/>
              <a:t>Anlehnung an PDCA </a:t>
            </a:r>
            <a:r>
              <a:rPr lang="de-CH" dirty="0" err="1" smtClean="0"/>
              <a:t>Demingkreis</a:t>
            </a:r>
            <a:r>
              <a:rPr lang="de-CH" dirty="0" smtClean="0"/>
              <a:t> (</a:t>
            </a:r>
            <a:r>
              <a:rPr lang="de-CH" b="1" dirty="0" smtClean="0"/>
              <a:t>P</a:t>
            </a:r>
            <a:r>
              <a:rPr lang="de-CH" dirty="0" smtClean="0"/>
              <a:t>lan, </a:t>
            </a:r>
            <a:r>
              <a:rPr lang="de-CH" b="1" dirty="0" smtClean="0"/>
              <a:t>D</a:t>
            </a:r>
            <a:r>
              <a:rPr lang="de-CH" dirty="0" smtClean="0"/>
              <a:t>o, </a:t>
            </a:r>
            <a:r>
              <a:rPr lang="de-CH" b="1" dirty="0" smtClean="0"/>
              <a:t>C</a:t>
            </a:r>
            <a:r>
              <a:rPr lang="de-CH" dirty="0" smtClean="0"/>
              <a:t>heck, </a:t>
            </a:r>
            <a:r>
              <a:rPr lang="de-CH" b="1" dirty="0" smtClean="0"/>
              <a:t>A</a:t>
            </a:r>
            <a:r>
              <a:rPr lang="de-CH" dirty="0" smtClean="0"/>
              <a:t>ct)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5392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  <p:pic>
        <p:nvPicPr>
          <p:cNvPr id="8" name="Picture 28" descr="KME Logo_600dpi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448272" cy="29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419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52128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  <p:pic>
        <p:nvPicPr>
          <p:cNvPr id="8" name="Picture 28" descr="KME Logo_600dpi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448272" cy="29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15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  <p:pic>
        <p:nvPicPr>
          <p:cNvPr id="7" name="Bild 2" descr="Logo_SBV_mText_JPG_300ppi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57121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52128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038600" cy="40653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0653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  <p:pic>
        <p:nvPicPr>
          <p:cNvPr id="8" name="Bild 2" descr="Logo_SBV_mText_JPG_300ppi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  <p:sp>
        <p:nvSpPr>
          <p:cNvPr id="9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98560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224136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9804" y="206084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708919"/>
            <a:ext cx="4040188" cy="34172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008" y="206084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708919"/>
            <a:ext cx="4041775" cy="34172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  <p:pic>
        <p:nvPicPr>
          <p:cNvPr id="10" name="Bild 2" descr="Logo_SBV_mText_JPG_300ppi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  <p:sp>
        <p:nvSpPr>
          <p:cNvPr id="11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41945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  <p:pic>
        <p:nvPicPr>
          <p:cNvPr id="6" name="Bild 2" descr="Logo_SBV_mText_JPG_300ppi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24434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  <p:pic>
        <p:nvPicPr>
          <p:cNvPr id="5" name="Bild 2" descr="Logo_SBV_mText_JPG_300ppi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00363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8356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SBV – Weitebildungskurse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  <p:pic>
        <p:nvPicPr>
          <p:cNvPr id="7" name="Bild 2" descr="Logo_SBV_mText_JPG_300ppi"/>
          <p:cNvPicPr/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761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Page0003_B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4250" b="53262"/>
          <a:stretch>
            <a:fillRect/>
          </a:stretch>
        </p:blipFill>
        <p:spPr bwMode="auto">
          <a:xfrm>
            <a:off x="250825" y="690563"/>
            <a:ext cx="8642350" cy="54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Referat von Kempter Meile AG, Engineering </a:t>
            </a:r>
            <a:r>
              <a:rPr lang="de-DE" dirty="0" smtClean="0"/>
              <a:t>Leitsysteme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1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Service und Unterhalt für Steuerungen und Leitsysteme</a:t>
            </a:r>
          </a:p>
        </p:txBody>
      </p:sp>
    </p:spTree>
    <p:extLst>
      <p:ext uri="{BB962C8B-B14F-4D97-AF65-F5344CB8AC3E}">
        <p14:creationId xmlns:p14="http://schemas.microsoft.com/office/powerpoint/2010/main" val="370534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Instandhaltungsmassnahmen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CH" sz="4700" b="1" dirty="0" smtClean="0"/>
              <a:t>Instandhaltungsplanung</a:t>
            </a:r>
          </a:p>
          <a:p>
            <a:pPr marL="0" indent="0">
              <a:buNone/>
            </a:pPr>
            <a:endParaRPr lang="de-CH" sz="1400" b="1" dirty="0"/>
          </a:p>
          <a:p>
            <a:r>
              <a:rPr lang="de-CH" sz="3600" b="1" dirty="0" smtClean="0"/>
              <a:t>Risikoanalyse</a:t>
            </a:r>
            <a:r>
              <a:rPr lang="de-CH" sz="3600" b="1" dirty="0"/>
              <a:t/>
            </a:r>
            <a:br>
              <a:rPr lang="de-CH" sz="3600" b="1" dirty="0"/>
            </a:br>
            <a:r>
              <a:rPr lang="de-CH" sz="3600" dirty="0">
                <a:sym typeface="Wingdings" panose="05000000000000000000" pitchFamily="2" charset="2"/>
              </a:rPr>
              <a:t></a:t>
            </a:r>
            <a:r>
              <a:rPr lang="de-CH" sz="3600" dirty="0"/>
              <a:t>zur Bestimmung und Erkennung der notwendigen Massnahmen für die Einhaltung der max. Ausfallzeiten des </a:t>
            </a:r>
            <a:r>
              <a:rPr lang="de-CH" sz="3600" dirty="0" smtClean="0"/>
              <a:t>Gesamtsystems</a:t>
            </a:r>
          </a:p>
          <a:p>
            <a:pPr marL="0" indent="0">
              <a:buNone/>
            </a:pPr>
            <a:endParaRPr lang="de-CH" sz="1000" dirty="0"/>
          </a:p>
          <a:p>
            <a:r>
              <a:rPr lang="de-CH" sz="3600" b="1" dirty="0" smtClean="0"/>
              <a:t>Wartungsplan als Teil des QS-Handbuch </a:t>
            </a:r>
            <a:r>
              <a:rPr lang="de-CH" sz="3600" dirty="0" smtClean="0"/>
              <a:t>mit </a:t>
            </a:r>
            <a:r>
              <a:rPr lang="de-CH" sz="3600" dirty="0"/>
              <a:t>Checklisten, </a:t>
            </a:r>
            <a:r>
              <a:rPr lang="de-CH" sz="3600" dirty="0" smtClean="0"/>
              <a:t>Terminplanung</a:t>
            </a:r>
            <a:r>
              <a:rPr lang="de-CH" sz="3600" dirty="0"/>
              <a:t>, Arbeitsprogramm, Berichtsvorlagen, etc</a:t>
            </a:r>
            <a:r>
              <a:rPr lang="de-CH" sz="3600" dirty="0" smtClean="0"/>
              <a:t>.</a:t>
            </a:r>
          </a:p>
          <a:p>
            <a:pPr marL="0" indent="0">
              <a:buNone/>
            </a:pPr>
            <a:endParaRPr lang="de-CH" sz="1000" dirty="0"/>
          </a:p>
          <a:p>
            <a:r>
              <a:rPr lang="de-CH" sz="3600" b="1" dirty="0" smtClean="0"/>
              <a:t>Berücksichtigung der Lebenserwartung der</a:t>
            </a:r>
            <a:br>
              <a:rPr lang="de-CH" sz="3600" b="1" dirty="0" smtClean="0"/>
            </a:br>
            <a:r>
              <a:rPr lang="de-CH" sz="3600" b="1" dirty="0" smtClean="0"/>
              <a:t>Steuerungs- und Leitsystemkomponenten</a:t>
            </a:r>
            <a:r>
              <a:rPr lang="de-CH" dirty="0"/>
              <a:t/>
            </a:r>
            <a:br>
              <a:rPr lang="de-CH" dirty="0"/>
            </a:b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10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2278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Risikoanalyse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CH" dirty="0" smtClean="0"/>
              <a:t>z.B. mit der FMEA-Methode</a:t>
            </a:r>
          </a:p>
          <a:p>
            <a:pPr marL="0" indent="0">
              <a:buNone/>
            </a:pPr>
            <a:r>
              <a:rPr lang="de-CH" dirty="0" smtClean="0"/>
              <a:t>bedeutet: </a:t>
            </a:r>
            <a:r>
              <a:rPr lang="de-DE" dirty="0"/>
              <a:t>(</a:t>
            </a:r>
            <a:r>
              <a:rPr lang="de-CH" b="1" i="1" dirty="0" err="1"/>
              <a:t>F</a:t>
            </a:r>
            <a:r>
              <a:rPr lang="de-CH" i="1" dirty="0" err="1"/>
              <a:t>ailure</a:t>
            </a:r>
            <a:r>
              <a:rPr lang="de-CH" i="1" dirty="0"/>
              <a:t> </a:t>
            </a:r>
            <a:r>
              <a:rPr lang="de-CH" b="1" i="1" dirty="0"/>
              <a:t>M</a:t>
            </a:r>
            <a:r>
              <a:rPr lang="de-CH" i="1" dirty="0"/>
              <a:t>ode </a:t>
            </a:r>
            <a:r>
              <a:rPr lang="de-CH" i="1" dirty="0" err="1"/>
              <a:t>and</a:t>
            </a:r>
            <a:r>
              <a:rPr lang="de-CH" i="1" dirty="0"/>
              <a:t> </a:t>
            </a:r>
            <a:r>
              <a:rPr lang="de-CH" b="1" i="1" dirty="0" err="1"/>
              <a:t>E</a:t>
            </a:r>
            <a:r>
              <a:rPr lang="de-CH" i="1" dirty="0" err="1"/>
              <a:t>ffects</a:t>
            </a:r>
            <a:r>
              <a:rPr lang="de-CH" i="1" dirty="0"/>
              <a:t> </a:t>
            </a:r>
            <a:r>
              <a:rPr lang="de-CH" b="1" i="1" dirty="0"/>
              <a:t>A</a:t>
            </a:r>
            <a:r>
              <a:rPr lang="de-CH" i="1" dirty="0"/>
              <a:t>nalysis)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CH" sz="2600" dirty="0" smtClean="0"/>
              <a:t>auf Deutsch: </a:t>
            </a:r>
            <a:r>
              <a:rPr lang="de-CH" dirty="0" smtClean="0"/>
              <a:t>Fehlermöglichkeits- und Einflussanalyse</a:t>
            </a:r>
            <a:endParaRPr lang="de-CH" dirty="0"/>
          </a:p>
          <a:p>
            <a:pPr marL="0" indent="0">
              <a:buNone/>
            </a:pPr>
            <a:endParaRPr lang="de-CH" sz="2400" dirty="0" smtClean="0"/>
          </a:p>
          <a:p>
            <a:pPr marL="0" indent="0">
              <a:buNone/>
            </a:pPr>
            <a:r>
              <a:rPr lang="de-CH" b="1" dirty="0" smtClean="0"/>
              <a:t>	RPZ</a:t>
            </a:r>
            <a:r>
              <a:rPr lang="de-CH" dirty="0" smtClean="0"/>
              <a:t> = </a:t>
            </a:r>
            <a:r>
              <a:rPr lang="de-CH" b="1" dirty="0" smtClean="0"/>
              <a:t>B</a:t>
            </a:r>
            <a:r>
              <a:rPr lang="de-CH" dirty="0" smtClean="0"/>
              <a:t> x </a:t>
            </a:r>
            <a:r>
              <a:rPr lang="de-CH" b="1" dirty="0" smtClean="0"/>
              <a:t>A</a:t>
            </a:r>
            <a:r>
              <a:rPr lang="de-CH" dirty="0" smtClean="0"/>
              <a:t> x </a:t>
            </a:r>
            <a:r>
              <a:rPr lang="de-CH" b="1" dirty="0" smtClean="0"/>
              <a:t>E</a:t>
            </a:r>
          </a:p>
          <a:p>
            <a:pPr marL="0" indent="0">
              <a:buNone/>
            </a:pPr>
            <a:endParaRPr lang="de-CH" sz="1100" b="1" dirty="0"/>
          </a:p>
          <a:p>
            <a:pPr marL="0" indent="0">
              <a:buNone/>
            </a:pPr>
            <a:r>
              <a:rPr lang="de-CH" sz="2400" dirty="0" smtClean="0"/>
              <a:t>RPZ…	Risiko-Prioritätszahl</a:t>
            </a:r>
          </a:p>
          <a:p>
            <a:pPr marL="0" indent="0">
              <a:buNone/>
            </a:pPr>
            <a:r>
              <a:rPr lang="de-CH" sz="2400" dirty="0" smtClean="0"/>
              <a:t>B…	Kritikalität (Bedeutung/ Schwere der Fehlerfolge)</a:t>
            </a:r>
          </a:p>
          <a:p>
            <a:pPr marL="0" indent="0">
              <a:buNone/>
            </a:pPr>
            <a:r>
              <a:rPr lang="de-CH" sz="2400" dirty="0" smtClean="0"/>
              <a:t>A…	Auftretenswahrscheinlichkeit</a:t>
            </a:r>
          </a:p>
          <a:p>
            <a:pPr marL="0" indent="0">
              <a:buNone/>
            </a:pPr>
            <a:r>
              <a:rPr lang="de-CH" sz="2400" dirty="0" smtClean="0"/>
              <a:t>E…	Entdeckungswahrscheinlichkeit</a:t>
            </a:r>
            <a:endParaRPr lang="de-CH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11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6420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Risikoanalyse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dirty="0" smtClean="0"/>
              <a:t>Vorgehen:</a:t>
            </a:r>
          </a:p>
          <a:p>
            <a:r>
              <a:rPr lang="de-CH" dirty="0" smtClean="0"/>
              <a:t>Analyse und Auflistung von möglichen Fehlern </a:t>
            </a:r>
            <a:r>
              <a:rPr lang="de-CH" sz="2400" dirty="0" smtClean="0"/>
              <a:t>z.B. Stromausfall über mehrere Stunden/Tage, Serverausfall, Hardwareausfall IT-/ Netzwerk-Komponenten, Steuerungs-ausfall (SPS), Kommunikations-und  Internetausfall, Pumpen- und Armaturendefekte, etc.</a:t>
            </a:r>
          </a:p>
          <a:p>
            <a:r>
              <a:rPr lang="de-CH" dirty="0" smtClean="0"/>
              <a:t>Fehlerbeurteilung und Bewertung (RPZ)</a:t>
            </a:r>
          </a:p>
          <a:p>
            <a:r>
              <a:rPr lang="de-CH" dirty="0" smtClean="0"/>
              <a:t>Definition von geeigneten Massnahmen</a:t>
            </a:r>
          </a:p>
          <a:p>
            <a:r>
              <a:rPr lang="de-CH" dirty="0" smtClean="0"/>
              <a:t>Neubeurteilung nach Massnahmenumsetzung</a:t>
            </a:r>
          </a:p>
          <a:p>
            <a:endParaRPr lang="de-CH" dirty="0" smtClean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12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3569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Risikoanalyse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13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66" y="1823454"/>
            <a:ext cx="7708850" cy="451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33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Risikoanalyse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14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603052"/>
              </p:ext>
            </p:extLst>
          </p:nvPr>
        </p:nvGraphicFramePr>
        <p:xfrm>
          <a:off x="695597" y="1700808"/>
          <a:ext cx="7752805" cy="4657622"/>
        </p:xfrm>
        <a:graphic>
          <a:graphicData uri="http://schemas.openxmlformats.org/drawingml/2006/table">
            <a:tbl>
              <a:tblPr/>
              <a:tblGrid>
                <a:gridCol w="2292227">
                  <a:extLst>
                    <a:ext uri="{9D8B030D-6E8A-4147-A177-3AD203B41FA5}">
                      <a16:colId xmlns:a16="http://schemas.microsoft.com/office/drawing/2014/main" xmlns="" val="3612448613"/>
                    </a:ext>
                  </a:extLst>
                </a:gridCol>
                <a:gridCol w="2003247">
                  <a:extLst>
                    <a:ext uri="{9D8B030D-6E8A-4147-A177-3AD203B41FA5}">
                      <a16:colId xmlns:a16="http://schemas.microsoft.com/office/drawing/2014/main" xmlns="" val="2189596543"/>
                    </a:ext>
                  </a:extLst>
                </a:gridCol>
                <a:gridCol w="1850895">
                  <a:extLst>
                    <a:ext uri="{9D8B030D-6E8A-4147-A177-3AD203B41FA5}">
                      <a16:colId xmlns:a16="http://schemas.microsoft.com/office/drawing/2014/main" xmlns="" val="3996069765"/>
                    </a:ext>
                  </a:extLst>
                </a:gridCol>
                <a:gridCol w="523838">
                  <a:extLst>
                    <a:ext uri="{9D8B030D-6E8A-4147-A177-3AD203B41FA5}">
                      <a16:colId xmlns:a16="http://schemas.microsoft.com/office/drawing/2014/main" xmlns="" val="3644272585"/>
                    </a:ext>
                  </a:extLst>
                </a:gridCol>
                <a:gridCol w="360866">
                  <a:extLst>
                    <a:ext uri="{9D8B030D-6E8A-4147-A177-3AD203B41FA5}">
                      <a16:colId xmlns:a16="http://schemas.microsoft.com/office/drawing/2014/main" xmlns="" val="3010700954"/>
                    </a:ext>
                  </a:extLst>
                </a:gridCol>
                <a:gridCol w="360866">
                  <a:extLst>
                    <a:ext uri="{9D8B030D-6E8A-4147-A177-3AD203B41FA5}">
                      <a16:colId xmlns:a16="http://schemas.microsoft.com/office/drawing/2014/main" xmlns="" val="598333417"/>
                    </a:ext>
                  </a:extLst>
                </a:gridCol>
                <a:gridCol w="360866">
                  <a:extLst>
                    <a:ext uri="{9D8B030D-6E8A-4147-A177-3AD203B41FA5}">
                      <a16:colId xmlns:a16="http://schemas.microsoft.com/office/drawing/2014/main" xmlns="" val="1830420106"/>
                    </a:ext>
                  </a:extLst>
                </a:gridCol>
              </a:tblGrid>
              <a:tr h="153659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de-CH" sz="900" b="1" i="0" u="none" strike="noStrike" dirty="0">
                          <a:effectLst/>
                          <a:latin typeface="Arial" panose="020B0604020202020204" pitchFamily="34" charset="0"/>
                        </a:rPr>
                        <a:t>Aktueller Zustand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5478768"/>
                  </a:ext>
                </a:extLst>
              </a:tr>
              <a:tr h="1159429"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1" i="0" u="none" strike="noStrike" dirty="0">
                          <a:effectLst/>
                          <a:latin typeface="Arial" panose="020B0604020202020204" pitchFamily="34" charset="0"/>
                        </a:rPr>
                        <a:t>Fehlerbeschreibung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1" i="0" u="none" strike="noStrike" dirty="0">
                          <a:effectLst/>
                          <a:latin typeface="Arial" panose="020B0604020202020204" pitchFamily="34" charset="0"/>
                        </a:rPr>
                        <a:t>Potenzielle Folgen des </a:t>
                      </a:r>
                      <a:r>
                        <a:rPr lang="de-CH" sz="18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Fehlers</a:t>
                      </a:r>
                      <a:endParaRPr lang="de-CH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1" i="0" u="none" strike="noStrike" dirty="0">
                          <a:effectLst/>
                          <a:latin typeface="Arial" panose="020B0604020202020204" pitchFamily="34" charset="0"/>
                        </a:rPr>
                        <a:t>Fehlerursache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900" b="1" i="0" u="none" strike="noStrike">
                          <a:effectLst/>
                          <a:latin typeface="Arial" panose="020B0604020202020204" pitchFamily="34" charset="0"/>
                        </a:rPr>
                        <a:t>Auftretenswahr-scheinlichkeit [1..3]</a:t>
                      </a:r>
                    </a:p>
                  </a:txBody>
                  <a:tcPr marL="6985" marR="6985" marT="698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900" b="1" i="0" u="none" strike="noStrike">
                          <a:effectLst/>
                          <a:latin typeface="Arial" panose="020B0604020202020204" pitchFamily="34" charset="0"/>
                        </a:rPr>
                        <a:t>Kritikalität / Bedeutung [1..3]</a:t>
                      </a:r>
                    </a:p>
                  </a:txBody>
                  <a:tcPr marL="6985" marR="6985" marT="698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900" b="1" i="0" u="none" strike="noStrike">
                          <a:effectLst/>
                          <a:latin typeface="Arial" panose="020B0604020202020204" pitchFamily="34" charset="0"/>
                        </a:rPr>
                        <a:t>Entdeckung</a:t>
                      </a:r>
                      <a:br>
                        <a:rPr lang="de-CH" sz="9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CH" sz="900" b="1" i="0" u="none" strike="noStrike">
                          <a:effectLst/>
                          <a:latin typeface="Arial" panose="020B0604020202020204" pitchFamily="34" charset="0"/>
                        </a:rPr>
                        <a:t>[1..3] 3=schwierig</a:t>
                      </a:r>
                    </a:p>
                  </a:txBody>
                  <a:tcPr marL="6985" marR="6985" marT="698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900" b="1" i="0" u="none" strike="noStrike">
                          <a:effectLst/>
                          <a:latin typeface="Arial" panose="020B0604020202020204" pitchFamily="34" charset="0"/>
                        </a:rPr>
                        <a:t>RPZ</a:t>
                      </a:r>
                    </a:p>
                  </a:txBody>
                  <a:tcPr marL="6985" marR="6985" marT="698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03694901"/>
                  </a:ext>
                </a:extLst>
              </a:tr>
              <a:tr h="153659">
                <a:tc>
                  <a:txBody>
                    <a:bodyPr/>
                    <a:lstStyle/>
                    <a:p>
                      <a:pPr algn="ctr" fontAlgn="b"/>
                      <a:r>
                        <a:rPr lang="de-CH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900" b="1" i="0" u="none" strike="noStrike">
                          <a:effectLst/>
                          <a:latin typeface="Arial" panose="020B0604020202020204" pitchFamily="34" charset="0"/>
                        </a:rPr>
                        <a:t>A 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900" b="1" i="0" u="none" strike="noStrike">
                          <a:effectLst/>
                          <a:latin typeface="Arial" panose="020B0604020202020204" pitchFamily="34" charset="0"/>
                        </a:rPr>
                        <a:t>B 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900" b="1" i="0" u="none" strike="noStrike">
                          <a:effectLst/>
                          <a:latin typeface="Arial" panose="020B0604020202020204" pitchFamily="34" charset="0"/>
                        </a:rPr>
                        <a:t>E 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7233045"/>
                  </a:ext>
                </a:extLst>
              </a:tr>
              <a:tr h="663528">
                <a:tc>
                  <a:txBody>
                    <a:bodyPr/>
                    <a:lstStyle/>
                    <a:p>
                      <a:pPr algn="l" fontAlgn="t"/>
                      <a:r>
                        <a:rPr lang="de-CH" sz="1600" b="0" i="0" u="none" strike="noStrike" dirty="0">
                          <a:effectLst/>
                          <a:latin typeface="Arial" panose="020B0604020202020204" pitchFamily="34" charset="0"/>
                        </a:rPr>
                        <a:t>Stromausfall Leitwarte &gt;30min</a:t>
                      </a:r>
                    </a:p>
                  </a:txBody>
                  <a:tcPr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0" i="0" u="none" strike="noStrike" dirty="0">
                          <a:effectLst/>
                          <a:latin typeface="Arial" panose="020B0604020202020204" pitchFamily="34" charset="0"/>
                        </a:rPr>
                        <a:t>Leitsystem und lokale Steuerung fällt </a:t>
                      </a:r>
                      <a:r>
                        <a:rPr lang="de-DE" sz="16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aus</a:t>
                      </a:r>
                      <a:br>
                        <a:rPr lang="de-DE" sz="1600" b="0" i="0" u="none" strike="noStrike" dirty="0" smtClean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DE" sz="16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-&gt;</a:t>
                      </a:r>
                      <a:r>
                        <a:rPr lang="de-DE" sz="1600" b="0" i="0" u="none" strike="noStrike" dirty="0">
                          <a:effectLst/>
                          <a:latin typeface="Arial" panose="020B0604020202020204" pitchFamily="34" charset="0"/>
                        </a:rPr>
                        <a:t>kein Bedienen und Beobachten zum </a:t>
                      </a:r>
                      <a:r>
                        <a:rPr lang="de-DE" sz="16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Wasserversorgungs-system </a:t>
                      </a:r>
                      <a:endParaRPr lang="de-DE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0" i="0" u="none" strike="noStrike" dirty="0">
                          <a:effectLst/>
                          <a:latin typeface="Arial" panose="020B0604020202020204" pitchFamily="34" charset="0"/>
                        </a:rPr>
                        <a:t>Ungenügende USV Versorgung, Akkus USV an Lebensende</a:t>
                      </a:r>
                    </a:p>
                  </a:txBody>
                  <a:tcPr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1600" b="0" i="0" u="none" strike="noStrike" dirty="0">
                          <a:solidFill>
                            <a:srgbClr val="9C65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1600" b="0" i="0" u="none" strike="noStrike" dirty="0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1600" b="0" i="0" u="none" strike="noStrike">
                          <a:solidFill>
                            <a:srgbClr val="9C65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5387252"/>
                  </a:ext>
                </a:extLst>
              </a:tr>
              <a:tr h="663528">
                <a:tc>
                  <a:txBody>
                    <a:bodyPr/>
                    <a:lstStyle/>
                    <a:p>
                      <a:pPr algn="l" fontAlgn="t"/>
                      <a:r>
                        <a:rPr lang="de-CH" sz="1600" b="0" i="0" u="none" strike="noStrike" dirty="0">
                          <a:effectLst/>
                          <a:latin typeface="Arial" panose="020B0604020202020204" pitchFamily="34" charset="0"/>
                        </a:rPr>
                        <a:t>Stromausfall Reservoir mit Löschklappe </a:t>
                      </a:r>
                    </a:p>
                  </a:txBody>
                  <a:tcPr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0" i="0" u="none" strike="noStrike">
                          <a:effectLst/>
                          <a:latin typeface="Arial" panose="020B0604020202020204" pitchFamily="34" charset="0"/>
                        </a:rPr>
                        <a:t>Steuerung der Löschklappe funktioniert nicht im Brandfall</a:t>
                      </a:r>
                    </a:p>
                  </a:txBody>
                  <a:tcPr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0" i="0" u="none" strike="noStrike" dirty="0">
                          <a:effectLst/>
                          <a:latin typeface="Arial" panose="020B0604020202020204" pitchFamily="34" charset="0"/>
                        </a:rPr>
                        <a:t>Ungenügende USV Versorgung, Akkus USV an Lebensende</a:t>
                      </a:r>
                    </a:p>
                  </a:txBody>
                  <a:tcPr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1600" b="0" i="0" u="none" strike="noStrike">
                          <a:solidFill>
                            <a:srgbClr val="9C65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16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730141"/>
                  </a:ext>
                </a:extLst>
              </a:tr>
              <a:tr h="537807">
                <a:tc>
                  <a:txBody>
                    <a:bodyPr/>
                    <a:lstStyle/>
                    <a:p>
                      <a:pPr algn="l" fontAlgn="t"/>
                      <a:r>
                        <a:rPr lang="de-CH" sz="1600" b="0" i="0" u="none" strike="noStrike">
                          <a:effectLst/>
                          <a:latin typeface="Arial" panose="020B0604020202020204" pitchFamily="34" charset="0"/>
                        </a:rPr>
                        <a:t>Ausfall Datenverbindung zu Pumpwerk</a:t>
                      </a:r>
                    </a:p>
                  </a:txBody>
                  <a:tcPr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0" i="0" u="none" strike="noStrike">
                          <a:effectLst/>
                          <a:latin typeface="Arial" panose="020B0604020202020204" pitchFamily="34" charset="0"/>
                        </a:rPr>
                        <a:t>Reservoir kann nicht mehr bewirtschaftet werden und läuft leer</a:t>
                      </a:r>
                    </a:p>
                  </a:txBody>
                  <a:tcPr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CH" sz="1600" b="0" i="0" u="none" strike="noStrike" dirty="0">
                          <a:effectLst/>
                          <a:latin typeface="Arial" panose="020B0604020202020204" pitchFamily="34" charset="0"/>
                        </a:rPr>
                        <a:t>Modem defekt</a:t>
                      </a:r>
                    </a:p>
                  </a:txBody>
                  <a:tcPr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1600" b="0" i="0" u="none" strike="noStrike">
                          <a:solidFill>
                            <a:srgbClr val="9C65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16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1600" b="0" i="0" u="none" strike="noStrike" dirty="0">
                          <a:solidFill>
                            <a:srgbClr val="9C65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985" marR="6985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8658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23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Risikoanalyse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15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768074"/>
              </p:ext>
            </p:extLst>
          </p:nvPr>
        </p:nvGraphicFramePr>
        <p:xfrm>
          <a:off x="457199" y="1681492"/>
          <a:ext cx="8242663" cy="4762851"/>
        </p:xfrm>
        <a:graphic>
          <a:graphicData uri="http://schemas.openxmlformats.org/drawingml/2006/table">
            <a:tbl>
              <a:tblPr/>
              <a:tblGrid>
                <a:gridCol w="2599039">
                  <a:extLst>
                    <a:ext uri="{9D8B030D-6E8A-4147-A177-3AD203B41FA5}">
                      <a16:colId xmlns:a16="http://schemas.microsoft.com/office/drawing/2014/main" xmlns="" val="3660586761"/>
                    </a:ext>
                  </a:extLst>
                </a:gridCol>
                <a:gridCol w="1967843">
                  <a:extLst>
                    <a:ext uri="{9D8B030D-6E8A-4147-A177-3AD203B41FA5}">
                      <a16:colId xmlns:a16="http://schemas.microsoft.com/office/drawing/2014/main" xmlns="" val="4153545395"/>
                    </a:ext>
                  </a:extLst>
                </a:gridCol>
                <a:gridCol w="1967843">
                  <a:extLst>
                    <a:ext uri="{9D8B030D-6E8A-4147-A177-3AD203B41FA5}">
                      <a16:colId xmlns:a16="http://schemas.microsoft.com/office/drawing/2014/main" xmlns="" val="2757834210"/>
                    </a:ext>
                  </a:extLst>
                </a:gridCol>
                <a:gridCol w="556937">
                  <a:extLst>
                    <a:ext uri="{9D8B030D-6E8A-4147-A177-3AD203B41FA5}">
                      <a16:colId xmlns:a16="http://schemas.microsoft.com/office/drawing/2014/main" xmlns="" val="1107595897"/>
                    </a:ext>
                  </a:extLst>
                </a:gridCol>
                <a:gridCol w="383667">
                  <a:extLst>
                    <a:ext uri="{9D8B030D-6E8A-4147-A177-3AD203B41FA5}">
                      <a16:colId xmlns:a16="http://schemas.microsoft.com/office/drawing/2014/main" xmlns="" val="231860166"/>
                    </a:ext>
                  </a:extLst>
                </a:gridCol>
                <a:gridCol w="383667">
                  <a:extLst>
                    <a:ext uri="{9D8B030D-6E8A-4147-A177-3AD203B41FA5}">
                      <a16:colId xmlns:a16="http://schemas.microsoft.com/office/drawing/2014/main" xmlns="" val="2355615246"/>
                    </a:ext>
                  </a:extLst>
                </a:gridCol>
                <a:gridCol w="383667">
                  <a:extLst>
                    <a:ext uri="{9D8B030D-6E8A-4147-A177-3AD203B41FA5}">
                      <a16:colId xmlns:a16="http://schemas.microsoft.com/office/drawing/2014/main" xmlns="" val="2299538003"/>
                    </a:ext>
                  </a:extLst>
                </a:gridCol>
              </a:tblGrid>
              <a:tr h="162538"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14" marR="7414" marT="7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14" marR="7414" marT="7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de-CH" sz="1000" b="1" i="0" u="none" strike="noStrike">
                          <a:effectLst/>
                          <a:latin typeface="Arial" panose="020B0604020202020204" pitchFamily="34" charset="0"/>
                        </a:rPr>
                        <a:t>Optimierter-/ Verbesserter Zustand</a:t>
                      </a:r>
                    </a:p>
                  </a:txBody>
                  <a:tcPr marL="7414" marR="7414" marT="7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2184133"/>
                  </a:ext>
                </a:extLst>
              </a:tr>
              <a:tr h="1226422"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1" i="0" u="none" strike="noStrike">
                          <a:effectLst/>
                          <a:latin typeface="Arial" panose="020B0604020202020204" pitchFamily="34" charset="0"/>
                        </a:rPr>
                        <a:t>Fehlerbeschreibung</a:t>
                      </a:r>
                    </a:p>
                  </a:txBody>
                  <a:tcPr marL="7414" marR="7414" marT="7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1" i="0" u="none" strike="noStrike" dirty="0">
                          <a:effectLst/>
                          <a:latin typeface="Arial" panose="020B0604020202020204" pitchFamily="34" charset="0"/>
                        </a:rPr>
                        <a:t>mögliche Massnahmen</a:t>
                      </a:r>
                    </a:p>
                  </a:txBody>
                  <a:tcPr marL="7414" marR="7414" marT="7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1" i="0" u="none" strike="noStrike" dirty="0">
                          <a:effectLst/>
                          <a:latin typeface="Arial" panose="020B0604020202020204" pitchFamily="34" charset="0"/>
                        </a:rPr>
                        <a:t>getroffene Massnahmen</a:t>
                      </a:r>
                    </a:p>
                  </a:txBody>
                  <a:tcPr marL="7414" marR="7414" marT="7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000" b="1" i="0" u="none" strike="noStrike">
                          <a:effectLst/>
                          <a:latin typeface="Arial" panose="020B0604020202020204" pitchFamily="34" charset="0"/>
                        </a:rPr>
                        <a:t>Auftretenswahr-scheinlichkeit [1..3]</a:t>
                      </a:r>
                    </a:p>
                  </a:txBody>
                  <a:tcPr marL="7414" marR="7414" marT="741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000" b="1" i="0" u="none" strike="noStrike">
                          <a:effectLst/>
                          <a:latin typeface="Arial" panose="020B0604020202020204" pitchFamily="34" charset="0"/>
                        </a:rPr>
                        <a:t>Kritikalität / Bedeutung [1..3]</a:t>
                      </a:r>
                    </a:p>
                  </a:txBody>
                  <a:tcPr marL="7414" marR="7414" marT="741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000" b="1" i="0" u="none" strike="noStrike">
                          <a:effectLst/>
                          <a:latin typeface="Arial" panose="020B0604020202020204" pitchFamily="34" charset="0"/>
                        </a:rPr>
                        <a:t>Entdeckung</a:t>
                      </a:r>
                      <a:br>
                        <a:rPr lang="de-CH" sz="10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CH" sz="1000" b="1" i="0" u="none" strike="noStrike">
                          <a:effectLst/>
                          <a:latin typeface="Arial" panose="020B0604020202020204" pitchFamily="34" charset="0"/>
                        </a:rPr>
                        <a:t>[1..3] 3=schwierig</a:t>
                      </a:r>
                    </a:p>
                  </a:txBody>
                  <a:tcPr marL="7414" marR="7414" marT="741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000" b="1" i="0" u="none" strike="noStrike">
                          <a:effectLst/>
                          <a:latin typeface="Arial" panose="020B0604020202020204" pitchFamily="34" charset="0"/>
                        </a:rPr>
                        <a:t>RPZ</a:t>
                      </a:r>
                    </a:p>
                  </a:txBody>
                  <a:tcPr marL="7414" marR="7414" marT="741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7784346"/>
                  </a:ext>
                </a:extLst>
              </a:tr>
              <a:tr h="162538">
                <a:tc>
                  <a:txBody>
                    <a:bodyPr/>
                    <a:lstStyle/>
                    <a:p>
                      <a:pPr algn="ctr" fontAlgn="b"/>
                      <a:r>
                        <a:rPr lang="de-CH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14" marR="7414" marT="7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14" marR="7414" marT="7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14" marR="7414" marT="7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000" b="1" i="0" u="none" strike="noStrike">
                          <a:effectLst/>
                          <a:latin typeface="Arial" panose="020B0604020202020204" pitchFamily="34" charset="0"/>
                        </a:rPr>
                        <a:t>A </a:t>
                      </a:r>
                    </a:p>
                  </a:txBody>
                  <a:tcPr marL="7414" marR="7414" marT="7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000" b="1" i="0" u="none" strike="noStrike">
                          <a:effectLst/>
                          <a:latin typeface="Arial" panose="020B0604020202020204" pitchFamily="34" charset="0"/>
                        </a:rPr>
                        <a:t>B </a:t>
                      </a:r>
                    </a:p>
                  </a:txBody>
                  <a:tcPr marL="7414" marR="7414" marT="7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000" b="1" i="0" u="none" strike="noStrike">
                          <a:effectLst/>
                          <a:latin typeface="Arial" panose="020B0604020202020204" pitchFamily="34" charset="0"/>
                        </a:rPr>
                        <a:t>E </a:t>
                      </a:r>
                    </a:p>
                  </a:txBody>
                  <a:tcPr marL="7414" marR="7414" marT="7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14" marR="7414" marT="7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387717"/>
                  </a:ext>
                </a:extLst>
              </a:tr>
              <a:tr h="1070451">
                <a:tc>
                  <a:txBody>
                    <a:bodyPr/>
                    <a:lstStyle/>
                    <a:p>
                      <a:pPr algn="l" fontAlgn="t"/>
                      <a:r>
                        <a:rPr lang="de-CH" sz="1300" b="0" i="0" u="none" strike="noStrike" dirty="0">
                          <a:effectLst/>
                          <a:latin typeface="Arial" panose="020B0604020202020204" pitchFamily="34" charset="0"/>
                        </a:rPr>
                        <a:t>Stromausfall Leitwarte &gt;30min</a:t>
                      </a:r>
                    </a:p>
                  </a:txBody>
                  <a:tcPr marL="7414" marR="7414" marT="7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effectLst/>
                          <a:latin typeface="Arial" panose="020B0604020202020204" pitchFamily="34" charset="0"/>
                        </a:rPr>
                        <a:t>- Halbjährliche Prüfung der Akkukapazität durch Simulation Stromausfall</a:t>
                      </a:r>
                      <a:br>
                        <a:rPr lang="de-DE" sz="13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DE" sz="1300" b="0" i="0" u="none" strike="noStrike">
                          <a:effectLst/>
                          <a:latin typeface="Arial" panose="020B0604020202020204" pitchFamily="34" charset="0"/>
                        </a:rPr>
                        <a:t>- Jähliche Prüfung der Akku-Lebensdauer </a:t>
                      </a:r>
                    </a:p>
                  </a:txBody>
                  <a:tcPr marL="7414" marR="7414" marT="7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 dirty="0">
                          <a:effectLst/>
                          <a:latin typeface="Arial" panose="020B0604020202020204" pitchFamily="34" charset="0"/>
                        </a:rPr>
                        <a:t>- Tätigkeit </a:t>
                      </a:r>
                      <a:r>
                        <a:rPr lang="de-DE" sz="13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in</a:t>
                      </a:r>
                      <a:r>
                        <a:rPr lang="de-DE" sz="13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3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Wartungs-plan </a:t>
                      </a:r>
                      <a:r>
                        <a:rPr lang="de-DE" sz="1300" b="0" i="0" u="none" strike="noStrike" dirty="0">
                          <a:effectLst/>
                          <a:latin typeface="Arial" panose="020B0604020202020204" pitchFamily="34" charset="0"/>
                        </a:rPr>
                        <a:t>aufgenommen, Durchführung ev. mit externer Unterstützung</a:t>
                      </a:r>
                    </a:p>
                  </a:txBody>
                  <a:tcPr marL="7414" marR="7414" marT="7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1300" b="0" i="0" u="none" strike="noStrike">
                          <a:solidFill>
                            <a:srgbClr val="9C65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14" marR="7414" marT="7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1300" b="0" i="0" u="none" strike="noStrike">
                          <a:solidFill>
                            <a:srgbClr val="9C65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14" marR="7414" marT="7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13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14" marR="7414" marT="7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13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14" marR="7414" marT="7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7368139"/>
                  </a:ext>
                </a:extLst>
              </a:tr>
              <a:tr h="1070451">
                <a:tc>
                  <a:txBody>
                    <a:bodyPr/>
                    <a:lstStyle/>
                    <a:p>
                      <a:pPr algn="l" fontAlgn="t"/>
                      <a:r>
                        <a:rPr lang="de-CH" sz="1300" b="0" i="0" u="none" strike="noStrike">
                          <a:effectLst/>
                          <a:latin typeface="Arial" panose="020B0604020202020204" pitchFamily="34" charset="0"/>
                        </a:rPr>
                        <a:t>Stromausfall Reservoir mit Löschklappe </a:t>
                      </a:r>
                    </a:p>
                  </a:txBody>
                  <a:tcPr marL="7414" marR="7414" marT="7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effectLst/>
                          <a:latin typeface="Arial" panose="020B0604020202020204" pitchFamily="34" charset="0"/>
                        </a:rPr>
                        <a:t>- Halbjährliche Prüfung der Akkukapazität durch Simulation Stromausfall</a:t>
                      </a:r>
                      <a:br>
                        <a:rPr lang="de-DE" sz="13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DE" sz="1300" b="0" i="0" u="none" strike="noStrike">
                          <a:effectLst/>
                          <a:latin typeface="Arial" panose="020B0604020202020204" pitchFamily="34" charset="0"/>
                        </a:rPr>
                        <a:t>- Jährliche Prüfung der Akku-Lebensdauer </a:t>
                      </a:r>
                    </a:p>
                  </a:txBody>
                  <a:tcPr marL="7414" marR="7414" marT="7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 dirty="0">
                          <a:effectLst/>
                          <a:latin typeface="Arial" panose="020B0604020202020204" pitchFamily="34" charset="0"/>
                        </a:rPr>
                        <a:t>- Tätigkeit in </a:t>
                      </a:r>
                      <a:r>
                        <a:rPr lang="de-DE" sz="13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Wartungs-plan </a:t>
                      </a:r>
                      <a:r>
                        <a:rPr lang="de-DE" sz="1300" b="0" i="0" u="none" strike="noStrike" dirty="0">
                          <a:effectLst/>
                          <a:latin typeface="Arial" panose="020B0604020202020204" pitchFamily="34" charset="0"/>
                        </a:rPr>
                        <a:t>aufgenommen, Durchführung ev. mit externer Unterstützung</a:t>
                      </a:r>
                    </a:p>
                  </a:txBody>
                  <a:tcPr marL="7414" marR="7414" marT="7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1300" b="0" i="0" u="none" strike="noStrike">
                          <a:solidFill>
                            <a:srgbClr val="9C65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14" marR="7414" marT="7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1300" b="0" i="0" u="none" strike="noStrike">
                          <a:solidFill>
                            <a:srgbClr val="9C65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14" marR="7414" marT="7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13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14" marR="7414" marT="7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13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414" marR="7414" marT="7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4514440"/>
                  </a:ext>
                </a:extLst>
              </a:tr>
              <a:tr h="1070451">
                <a:tc>
                  <a:txBody>
                    <a:bodyPr/>
                    <a:lstStyle/>
                    <a:p>
                      <a:pPr algn="l" fontAlgn="t"/>
                      <a:r>
                        <a:rPr lang="de-CH" sz="1300" b="0" i="0" u="none" strike="noStrike">
                          <a:effectLst/>
                          <a:latin typeface="Arial" panose="020B0604020202020204" pitchFamily="34" charset="0"/>
                        </a:rPr>
                        <a:t>Ausfall Datenverbindung zu Pumpwerk</a:t>
                      </a:r>
                    </a:p>
                  </a:txBody>
                  <a:tcPr marL="7414" marR="7414" marT="7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 dirty="0">
                          <a:effectLst/>
                          <a:latin typeface="Arial" panose="020B0604020202020204" pitchFamily="34" charset="0"/>
                        </a:rPr>
                        <a:t>- Notsteuerung installieren</a:t>
                      </a:r>
                      <a:br>
                        <a:rPr lang="de-DE" sz="13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DE" sz="1300" b="0" i="0" u="none" strike="noStrike" dirty="0"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r>
                        <a:rPr lang="de-DE" sz="13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Manuelle</a:t>
                      </a:r>
                      <a:r>
                        <a:rPr lang="de-DE" sz="13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3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Vorort-steuerung </a:t>
                      </a:r>
                      <a:r>
                        <a:rPr lang="de-DE" sz="1300" b="0" i="0" u="none" strike="noStrike" dirty="0">
                          <a:effectLst/>
                          <a:latin typeface="Arial" panose="020B0604020202020204" pitchFamily="34" charset="0"/>
                        </a:rPr>
                        <a:t>ermöglichen</a:t>
                      </a:r>
                    </a:p>
                  </a:txBody>
                  <a:tcPr marL="7414" marR="7414" marT="7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Steuerungserweiterung</a:t>
                      </a:r>
                      <a:r>
                        <a:rPr lang="de-DE" sz="13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3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planen</a:t>
                      </a:r>
                      <a:r>
                        <a:rPr lang="de-DE" sz="1300" b="0" i="0" u="none" strike="noStrike" dirty="0">
                          <a:effectLst/>
                          <a:latin typeface="Arial" panose="020B0604020202020204" pitchFamily="34" charset="0"/>
                        </a:rPr>
                        <a:t>, ausführen und </a:t>
                      </a:r>
                      <a:r>
                        <a:rPr lang="de-DE" sz="13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in Betrieb setzen</a:t>
                      </a:r>
                      <a:r>
                        <a:rPr lang="de-DE" sz="1300" b="0" i="0" u="none" strike="noStrike" dirty="0"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de-DE" sz="1300" b="0" i="0" u="none" strike="noStrike" dirty="0" err="1" smtClean="0">
                          <a:effectLst/>
                          <a:latin typeface="Arial" panose="020B0604020202020204" pitchFamily="34" charset="0"/>
                        </a:rPr>
                        <a:t>regelmässiger</a:t>
                      </a:r>
                      <a:r>
                        <a:rPr lang="de-DE" sz="13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300" b="0" i="0" u="none" strike="noStrike" dirty="0">
                          <a:effectLst/>
                          <a:latin typeface="Arial" panose="020B0604020202020204" pitchFamily="34" charset="0"/>
                        </a:rPr>
                        <a:t>Test der Funktionalität</a:t>
                      </a:r>
                    </a:p>
                  </a:txBody>
                  <a:tcPr marL="7414" marR="7414" marT="7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1300" b="0" i="0" u="none" strike="noStrike">
                          <a:solidFill>
                            <a:srgbClr val="9C65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14" marR="7414" marT="7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13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14" marR="7414" marT="7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1300" b="0" i="0" u="none" strike="noStrike">
                          <a:solidFill>
                            <a:srgbClr val="9C65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14" marR="7414" marT="7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1300" b="0" i="0" u="none" strike="noStrike" dirty="0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14" marR="7414" marT="7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3097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49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Instandhaltungsmassnahmen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sz="3600" b="1" dirty="0"/>
              <a:t>Dokumentation</a:t>
            </a:r>
          </a:p>
          <a:p>
            <a:r>
              <a:rPr lang="de-CH" dirty="0"/>
              <a:t>Inspektionsberichte (Checklisten)</a:t>
            </a:r>
          </a:p>
          <a:p>
            <a:r>
              <a:rPr lang="de-CH" dirty="0"/>
              <a:t>Begehungsberichte (Protokolle)</a:t>
            </a:r>
          </a:p>
          <a:p>
            <a:r>
              <a:rPr lang="de-CH" dirty="0"/>
              <a:t>Massnahmenplan (Beurteilung der inspizierten </a:t>
            </a:r>
            <a:r>
              <a:rPr lang="de-CH" dirty="0" smtClean="0"/>
              <a:t>Abweichungen)</a:t>
            </a:r>
            <a:endParaRPr lang="de-CH" dirty="0"/>
          </a:p>
          <a:p>
            <a:r>
              <a:rPr lang="de-CH" dirty="0"/>
              <a:t>Instandhaltungsaufträge (Budget beantragen, Bestellungen, Realisierung, Abnahme, etc</a:t>
            </a:r>
            <a:r>
              <a:rPr lang="de-CH" dirty="0" smtClean="0"/>
              <a:t>.)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16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2194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Checkliste für Inspektion</a:t>
            </a:r>
            <a:endParaRPr lang="de-CH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401944"/>
              </p:ext>
            </p:extLst>
          </p:nvPr>
        </p:nvGraphicFramePr>
        <p:xfrm>
          <a:off x="457200" y="1895765"/>
          <a:ext cx="8229600" cy="4409467"/>
        </p:xfrm>
        <a:graphic>
          <a:graphicData uri="http://schemas.openxmlformats.org/drawingml/2006/table">
            <a:tbl>
              <a:tblPr firstRow="1" firstCol="1" bandRow="1"/>
              <a:tblGrid>
                <a:gridCol w="346946">
                  <a:extLst>
                    <a:ext uri="{9D8B030D-6E8A-4147-A177-3AD203B41FA5}">
                      <a16:colId xmlns:a16="http://schemas.microsoft.com/office/drawing/2014/main" xmlns="" val="3499930449"/>
                    </a:ext>
                  </a:extLst>
                </a:gridCol>
                <a:gridCol w="323097">
                  <a:extLst>
                    <a:ext uri="{9D8B030D-6E8A-4147-A177-3AD203B41FA5}">
                      <a16:colId xmlns:a16="http://schemas.microsoft.com/office/drawing/2014/main" xmlns="" val="707217666"/>
                    </a:ext>
                  </a:extLst>
                </a:gridCol>
                <a:gridCol w="500828">
                  <a:extLst>
                    <a:ext uri="{9D8B030D-6E8A-4147-A177-3AD203B41FA5}">
                      <a16:colId xmlns:a16="http://schemas.microsoft.com/office/drawing/2014/main" xmlns="" val="2171258486"/>
                    </a:ext>
                  </a:extLst>
                </a:gridCol>
                <a:gridCol w="1287745">
                  <a:extLst>
                    <a:ext uri="{9D8B030D-6E8A-4147-A177-3AD203B41FA5}">
                      <a16:colId xmlns:a16="http://schemas.microsoft.com/office/drawing/2014/main" xmlns="" val="3834806707"/>
                    </a:ext>
                  </a:extLst>
                </a:gridCol>
                <a:gridCol w="2517302">
                  <a:extLst>
                    <a:ext uri="{9D8B030D-6E8A-4147-A177-3AD203B41FA5}">
                      <a16:colId xmlns:a16="http://schemas.microsoft.com/office/drawing/2014/main" xmlns="" val="379688391"/>
                    </a:ext>
                  </a:extLst>
                </a:gridCol>
                <a:gridCol w="723058">
                  <a:extLst>
                    <a:ext uri="{9D8B030D-6E8A-4147-A177-3AD203B41FA5}">
                      <a16:colId xmlns:a16="http://schemas.microsoft.com/office/drawing/2014/main" xmlns="" val="1451117487"/>
                    </a:ext>
                  </a:extLst>
                </a:gridCol>
                <a:gridCol w="565355">
                  <a:extLst>
                    <a:ext uri="{9D8B030D-6E8A-4147-A177-3AD203B41FA5}">
                      <a16:colId xmlns:a16="http://schemas.microsoft.com/office/drawing/2014/main" xmlns="" val="1881864567"/>
                    </a:ext>
                  </a:extLst>
                </a:gridCol>
                <a:gridCol w="988029">
                  <a:extLst>
                    <a:ext uri="{9D8B030D-6E8A-4147-A177-3AD203B41FA5}">
                      <a16:colId xmlns:a16="http://schemas.microsoft.com/office/drawing/2014/main" xmlns="" val="3378342305"/>
                    </a:ext>
                  </a:extLst>
                </a:gridCol>
                <a:gridCol w="977240">
                  <a:extLst>
                    <a:ext uri="{9D8B030D-6E8A-4147-A177-3AD203B41FA5}">
                      <a16:colId xmlns:a16="http://schemas.microsoft.com/office/drawing/2014/main" xmlns="" val="2652538053"/>
                    </a:ext>
                  </a:extLst>
                </a:gridCol>
              </a:tblGrid>
              <a:tr h="31344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Nr. </a:t>
                      </a:r>
                      <a:endParaRPr lang="de-CH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</a:t>
                      </a:r>
                      <a:r>
                        <a:rPr lang="de-CH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br>
                        <a:rPr lang="de-CH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CH" sz="9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dizität</a:t>
                      </a:r>
                      <a:endParaRPr lang="de-CH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Thema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Tätigkeit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Zustand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Mass-</a:t>
                      </a:r>
                      <a:br>
                        <a:rPr lang="de-CH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CH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nahme Nr.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Durchführung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durchgeführt Datum / Visum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7464510"/>
                  </a:ext>
                </a:extLst>
              </a:tr>
              <a:tr h="15672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Gebäude</a:t>
                      </a:r>
                      <a:endParaRPr lang="de-CH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7151200"/>
                  </a:ext>
                </a:extLst>
              </a:tr>
              <a:tr h="15672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Zutrittsüberwachung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Einbruchalarm auslösen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Brunnenmeister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0825332"/>
                  </a:ext>
                </a:extLst>
              </a:tr>
              <a:tr h="31344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Totmann Überwachung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Totmann Alarm auslösen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Brunnenmeister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9398697"/>
                  </a:ext>
                </a:extLst>
              </a:tr>
              <a:tr h="15672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Überflutungswächter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Alarm auslösen durch Schwimmer anheben.</a:t>
                      </a:r>
                      <a:endParaRPr lang="de-CH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Brunnenmeister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8660645"/>
                  </a:ext>
                </a:extLst>
              </a:tr>
              <a:tr h="31344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Notbeleuchtung / Akkubetrieb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Energieversorgung zum Bauwerk trennen.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Fachperson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9883015"/>
                  </a:ext>
                </a:extLst>
              </a:tr>
              <a:tr h="15672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1780561"/>
                  </a:ext>
                </a:extLst>
              </a:tr>
              <a:tr h="15672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CH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Stromversorgung</a:t>
                      </a:r>
                      <a:endParaRPr lang="de-CH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2025624"/>
                  </a:ext>
                </a:extLst>
              </a:tr>
              <a:tr h="47016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Netzspannung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Netzspannung mit Voltmeterumschaltung prüfen </a:t>
                      </a:r>
                      <a:b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230 VAC +/ 10% (207 - 253 VAC)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 VAC +/- 10% (360 - 440 VAC)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Brunnenmeister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64432837"/>
                  </a:ext>
                </a:extLst>
              </a:tr>
              <a:tr h="47016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Sicherungen und Leitungsschutzschalter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Durchgebrannte Sicherungen oder ausgelöste Leitungsschutzschalter?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Brunnenmeister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90800361"/>
                  </a:ext>
                </a:extLst>
              </a:tr>
              <a:tr h="31344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Fehlerstromschutz-schalter</a:t>
                      </a:r>
                      <a:endParaRPr lang="de-CH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Auslösung prüfen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Fachperson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70992712"/>
                  </a:ext>
                </a:extLst>
              </a:tr>
              <a:tr h="31344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Notstromeinspeisung / Netzumschalter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Versorgung mit Notstromaggregat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Brunnenmeister / Fachperson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96822045"/>
                  </a:ext>
                </a:extLst>
              </a:tr>
              <a:tr h="31344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alle 2 Jahre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Akku +24 VDC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Akku-Kapazität messen für mind. 12 h Autonomie für Kommunikation, Steuerung und Sensoren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Fachperson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56665380"/>
                  </a:ext>
                </a:extLst>
              </a:tr>
              <a:tr h="31344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USV 230 VAC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h Autonomie für Server, Arbeitsplatzrechner, Leitstellennetzwerk und Alarmierung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Brunnenmeister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6" marR="6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1535600"/>
                  </a:ext>
                </a:extLst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17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8702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Instandhaltungsmassnahmen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3600" b="1" dirty="0"/>
              <a:t>Inspektion (1)</a:t>
            </a:r>
          </a:p>
          <a:p>
            <a:r>
              <a:rPr lang="de-CH" dirty="0"/>
              <a:t>Begehung Bauwerke</a:t>
            </a:r>
            <a:br>
              <a:rPr lang="de-CH" dirty="0"/>
            </a:br>
            <a:r>
              <a:rPr lang="de-CH" sz="3000" dirty="0">
                <a:sym typeface="Wingdings" panose="05000000000000000000" pitchFamily="2" charset="2"/>
              </a:rPr>
              <a:t> </a:t>
            </a:r>
            <a:r>
              <a:rPr lang="de-CH" sz="3000" dirty="0" smtClean="0">
                <a:sym typeface="Wingdings" panose="05000000000000000000" pitchFamily="2" charset="2"/>
              </a:rPr>
              <a:t>Sicht-, </a:t>
            </a:r>
            <a:r>
              <a:rPr lang="de-CH" sz="3000" dirty="0" smtClean="0">
                <a:sym typeface="Wingdings" panose="05000000000000000000" pitchFamily="2" charset="2"/>
              </a:rPr>
              <a:t>Geruchs- </a:t>
            </a:r>
            <a:r>
              <a:rPr lang="de-CH" sz="3000" dirty="0" smtClean="0">
                <a:sym typeface="Wingdings" panose="05000000000000000000" pitchFamily="2" charset="2"/>
              </a:rPr>
              <a:t>und Geräuschkontrollen</a:t>
            </a:r>
            <a:r>
              <a:rPr lang="de-CH" sz="3000" dirty="0">
                <a:sym typeface="Wingdings" panose="05000000000000000000" pitchFamily="2" charset="2"/>
              </a:rPr>
              <a:t/>
            </a:r>
            <a:br>
              <a:rPr lang="de-CH" sz="3000" dirty="0">
                <a:sym typeface="Wingdings" panose="05000000000000000000" pitchFamily="2" charset="2"/>
              </a:rPr>
            </a:br>
            <a:r>
              <a:rPr lang="de-CH" sz="3000" dirty="0" smtClean="0">
                <a:sym typeface="Wingdings" panose="05000000000000000000" pitchFamily="2" charset="2"/>
              </a:rPr>
              <a:t> Pumpen</a:t>
            </a:r>
            <a:r>
              <a:rPr lang="de-CH" sz="3000" dirty="0">
                <a:sym typeface="Wingdings" panose="05000000000000000000" pitchFamily="2" charset="2"/>
              </a:rPr>
              <a:t>, </a:t>
            </a:r>
            <a:r>
              <a:rPr lang="de-CH" sz="3000" dirty="0" smtClean="0">
                <a:sym typeface="Wingdings" panose="05000000000000000000" pitchFamily="2" charset="2"/>
              </a:rPr>
              <a:t>Klappen, Messtechnik prüfen</a:t>
            </a:r>
            <a:r>
              <a:rPr lang="de-CH" sz="3000" dirty="0">
                <a:sym typeface="Wingdings" panose="05000000000000000000" pitchFamily="2" charset="2"/>
              </a:rPr>
              <a:t/>
            </a:r>
            <a:br>
              <a:rPr lang="de-CH" sz="3000" dirty="0">
                <a:sym typeface="Wingdings" panose="05000000000000000000" pitchFamily="2" charset="2"/>
              </a:rPr>
            </a:br>
            <a:r>
              <a:rPr lang="de-CH" sz="3000" dirty="0">
                <a:sym typeface="Wingdings" panose="05000000000000000000" pitchFamily="2" charset="2"/>
              </a:rPr>
              <a:t> Lebensdauer der Akkus </a:t>
            </a:r>
            <a:r>
              <a:rPr lang="de-CH" sz="3000" dirty="0" smtClean="0">
                <a:sym typeface="Wingdings" panose="05000000000000000000" pitchFamily="2" charset="2"/>
              </a:rPr>
              <a:t>prüfen</a:t>
            </a:r>
            <a:br>
              <a:rPr lang="de-CH" sz="3000" dirty="0" smtClean="0">
                <a:sym typeface="Wingdings" panose="05000000000000000000" pitchFamily="2" charset="2"/>
              </a:rPr>
            </a:br>
            <a:r>
              <a:rPr lang="de-CH" sz="3000" dirty="0" smtClean="0">
                <a:sym typeface="Wingdings" panose="05000000000000000000" pitchFamily="2" charset="2"/>
              </a:rPr>
              <a:t> Installationen (Schaltschrank, Kabel) prüfen</a:t>
            </a:r>
            <a:r>
              <a:rPr lang="de-CH" dirty="0">
                <a:sym typeface="Wingdings" panose="05000000000000000000" pitchFamily="2" charset="2"/>
              </a:rPr>
              <a:t/>
            </a:r>
            <a:br>
              <a:rPr lang="de-CH" dirty="0">
                <a:sym typeface="Wingdings" panose="05000000000000000000" pitchFamily="2" charset="2"/>
              </a:rPr>
            </a:br>
            <a:endParaRPr lang="de-CH" dirty="0" smtClean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18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9327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Instandhaltungsmassnahmen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CH" sz="3900" b="1" dirty="0"/>
              <a:t>Inspektion (2)</a:t>
            </a:r>
          </a:p>
          <a:p>
            <a:r>
              <a:rPr lang="de-CH" sz="3500" dirty="0"/>
              <a:t>Funktionskontrollen / Simulationen</a:t>
            </a:r>
            <a:r>
              <a:rPr lang="de-CH" dirty="0"/>
              <a:t/>
            </a:r>
            <a:br>
              <a:rPr lang="de-CH" dirty="0"/>
            </a:br>
            <a:r>
              <a:rPr lang="de-CH" dirty="0">
                <a:sym typeface="Wingdings" panose="05000000000000000000" pitchFamily="2" charset="2"/>
              </a:rPr>
              <a:t> von Pumpenstörungen</a:t>
            </a:r>
            <a:br>
              <a:rPr lang="de-CH" dirty="0">
                <a:sym typeface="Wingdings" panose="05000000000000000000" pitchFamily="2" charset="2"/>
              </a:rPr>
            </a:br>
            <a:r>
              <a:rPr lang="de-CH" dirty="0">
                <a:sym typeface="Wingdings" panose="05000000000000000000" pitchFamily="2" charset="2"/>
              </a:rPr>
              <a:t> Grenzwertalarmierung</a:t>
            </a:r>
            <a:br>
              <a:rPr lang="de-CH" dirty="0">
                <a:sym typeface="Wingdings" panose="05000000000000000000" pitchFamily="2" charset="2"/>
              </a:rPr>
            </a:br>
            <a:r>
              <a:rPr lang="de-CH" dirty="0">
                <a:sym typeface="Wingdings" panose="05000000000000000000" pitchFamily="2" charset="2"/>
              </a:rPr>
              <a:t> Wassereinbruch</a:t>
            </a:r>
            <a:br>
              <a:rPr lang="de-CH" dirty="0">
                <a:sym typeface="Wingdings" panose="05000000000000000000" pitchFamily="2" charset="2"/>
              </a:rPr>
            </a:br>
            <a:r>
              <a:rPr lang="de-CH" dirty="0">
                <a:sym typeface="Wingdings" panose="05000000000000000000" pitchFamily="2" charset="2"/>
              </a:rPr>
              <a:t> Messwertausfall</a:t>
            </a:r>
            <a:br>
              <a:rPr lang="de-CH" dirty="0">
                <a:sym typeface="Wingdings" panose="05000000000000000000" pitchFamily="2" charset="2"/>
              </a:rPr>
            </a:br>
            <a:r>
              <a:rPr lang="de-CH" dirty="0">
                <a:sym typeface="Wingdings" panose="05000000000000000000" pitchFamily="2" charset="2"/>
              </a:rPr>
              <a:t> Stromausfall / Kommunikationsausfall</a:t>
            </a:r>
            <a:br>
              <a:rPr lang="de-CH" dirty="0">
                <a:sym typeface="Wingdings" panose="05000000000000000000" pitchFamily="2" charset="2"/>
              </a:rPr>
            </a:br>
            <a:r>
              <a:rPr lang="de-CH" dirty="0">
                <a:sym typeface="Wingdings" panose="05000000000000000000" pitchFamily="2" charset="2"/>
              </a:rPr>
              <a:t> Einbruchalarmierung / </a:t>
            </a:r>
            <a:r>
              <a:rPr lang="de-CH" dirty="0" err="1">
                <a:sym typeface="Wingdings" panose="05000000000000000000" pitchFamily="2" charset="2"/>
              </a:rPr>
              <a:t>Totmann</a:t>
            </a:r>
            <a:r>
              <a:rPr lang="de-CH" dirty="0">
                <a:sym typeface="Wingdings" panose="05000000000000000000" pitchFamily="2" charset="2"/>
              </a:rPr>
              <a:t> Überwachung</a:t>
            </a:r>
            <a:br>
              <a:rPr lang="de-CH" dirty="0">
                <a:sym typeface="Wingdings" panose="05000000000000000000" pitchFamily="2" charset="2"/>
              </a:rPr>
            </a:br>
            <a:r>
              <a:rPr lang="de-CH" dirty="0">
                <a:sym typeface="Wingdings" panose="05000000000000000000" pitchFamily="2" charset="2"/>
              </a:rPr>
              <a:t> Notsteuerung, </a:t>
            </a:r>
            <a:r>
              <a:rPr lang="de-CH" dirty="0" smtClean="0">
                <a:sym typeface="Wingdings" panose="05000000000000000000" pitchFamily="2" charset="2"/>
              </a:rPr>
              <a:t>Noteinspeisung</a:t>
            </a:r>
            <a:endParaRPr lang="de-CH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19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7596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dirty="0" smtClean="0"/>
              <a:t>Agenda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Grundlagen der Instandhaltung</a:t>
            </a:r>
          </a:p>
          <a:p>
            <a:r>
              <a:rPr lang="de-CH" dirty="0"/>
              <a:t>Bedeutung für Steuerung und Leitsystem</a:t>
            </a:r>
          </a:p>
          <a:p>
            <a:r>
              <a:rPr lang="de-CH" dirty="0"/>
              <a:t>Mögliche Instandhaltungsmassnahmen</a:t>
            </a:r>
          </a:p>
          <a:p>
            <a:r>
              <a:rPr lang="de-CH" dirty="0"/>
              <a:t>Pikettorganisation</a:t>
            </a:r>
          </a:p>
          <a:p>
            <a:r>
              <a:rPr lang="de-CH" dirty="0" smtClean="0"/>
              <a:t>Zusammenfassende Empfehlungen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2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6909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Instandhaltungsmassnahmen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CH" sz="3900" b="1" dirty="0"/>
              <a:t>Inspektion (3)</a:t>
            </a:r>
          </a:p>
          <a:p>
            <a:r>
              <a:rPr lang="de-CH" sz="3500" dirty="0"/>
              <a:t>Leitsystem</a:t>
            </a:r>
            <a:r>
              <a:rPr lang="de-CH" dirty="0"/>
              <a:t/>
            </a:r>
            <a:br>
              <a:rPr lang="de-CH" dirty="0"/>
            </a:br>
            <a:r>
              <a:rPr lang="de-CH" dirty="0">
                <a:sym typeface="Wingdings" panose="05000000000000000000" pitchFamily="2" charset="2"/>
              </a:rPr>
              <a:t> Leitsystem Logins (Benutzer und Passwörter)</a:t>
            </a:r>
            <a:br>
              <a:rPr lang="de-CH" dirty="0">
                <a:sym typeface="Wingdings" panose="05000000000000000000" pitchFamily="2" charset="2"/>
              </a:rPr>
            </a:br>
            <a:r>
              <a:rPr lang="de-CH" dirty="0">
                <a:sym typeface="Wingdings" panose="05000000000000000000" pitchFamily="2" charset="2"/>
              </a:rPr>
              <a:t> Betriebssystem (Windows) Patchs aktuell</a:t>
            </a:r>
            <a:br>
              <a:rPr lang="de-CH" dirty="0">
                <a:sym typeface="Wingdings" panose="05000000000000000000" pitchFamily="2" charset="2"/>
              </a:rPr>
            </a:br>
            <a:r>
              <a:rPr lang="de-CH" dirty="0">
                <a:sym typeface="Wingdings" panose="05000000000000000000" pitchFamily="2" charset="2"/>
              </a:rPr>
              <a:t> Antivirensoftware aktuell</a:t>
            </a:r>
            <a:br>
              <a:rPr lang="de-CH" dirty="0">
                <a:sym typeface="Wingdings" panose="05000000000000000000" pitchFamily="2" charset="2"/>
              </a:rPr>
            </a:br>
            <a:r>
              <a:rPr lang="de-CH" dirty="0">
                <a:sym typeface="Wingdings" panose="05000000000000000000" pitchFamily="2" charset="2"/>
              </a:rPr>
              <a:t> Fernzugänge funktionieren, </a:t>
            </a:r>
            <a:r>
              <a:rPr lang="de-CH" dirty="0" smtClean="0">
                <a:sym typeface="Wingdings" panose="05000000000000000000" pitchFamily="2" charset="2"/>
              </a:rPr>
              <a:t>Authentifizierung</a:t>
            </a:r>
            <a:br>
              <a:rPr lang="de-CH" dirty="0" smtClean="0">
                <a:sym typeface="Wingdings" panose="05000000000000000000" pitchFamily="2" charset="2"/>
              </a:rPr>
            </a:br>
            <a:r>
              <a:rPr lang="de-CH" dirty="0" smtClean="0">
                <a:sym typeface="Wingdings" panose="05000000000000000000" pitchFamily="2" charset="2"/>
              </a:rPr>
              <a:t>      korrekt, IT-Sicherheit gewährleistet</a:t>
            </a:r>
            <a:r>
              <a:rPr lang="de-CH" dirty="0">
                <a:sym typeface="Wingdings" panose="05000000000000000000" pitchFamily="2" charset="2"/>
              </a:rPr>
              <a:t/>
            </a:r>
            <a:br>
              <a:rPr lang="de-CH" dirty="0">
                <a:sym typeface="Wingdings" panose="05000000000000000000" pitchFamily="2" charset="2"/>
              </a:rPr>
            </a:br>
            <a:r>
              <a:rPr lang="de-CH" dirty="0">
                <a:sym typeface="Wingdings" panose="05000000000000000000" pitchFamily="2" charset="2"/>
              </a:rPr>
              <a:t> Datensicherung (Backup) funktioniert</a:t>
            </a:r>
            <a:br>
              <a:rPr lang="de-CH" dirty="0">
                <a:sym typeface="Wingdings" panose="05000000000000000000" pitchFamily="2" charset="2"/>
              </a:rPr>
            </a:br>
            <a:r>
              <a:rPr lang="de-CH" dirty="0">
                <a:sym typeface="Wingdings" panose="05000000000000000000" pitchFamily="2" charset="2"/>
              </a:rPr>
              <a:t> Auswertung des Alarm- und </a:t>
            </a:r>
            <a:r>
              <a:rPr lang="de-CH" dirty="0" smtClean="0">
                <a:sym typeface="Wingdings" panose="05000000000000000000" pitchFamily="2" charset="2"/>
              </a:rPr>
              <a:t>Meldebuches</a:t>
            </a:r>
            <a:endParaRPr lang="de-CH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20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2188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Instandhaltungsmassnahmen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CH" sz="3900" b="1" dirty="0"/>
              <a:t>Wartung / Instandhaltung</a:t>
            </a:r>
          </a:p>
          <a:p>
            <a:r>
              <a:rPr lang="de-CH" dirty="0"/>
              <a:t>Ausführung der zyklischen </a:t>
            </a:r>
            <a:r>
              <a:rPr lang="de-CH" b="1" dirty="0" smtClean="0"/>
              <a:t>Wartungsarbeiten</a:t>
            </a:r>
            <a:r>
              <a:rPr lang="de-CH" dirty="0" smtClean="0"/>
              <a:t> </a:t>
            </a:r>
            <a:r>
              <a:rPr lang="de-CH" dirty="0"/>
              <a:t>und </a:t>
            </a:r>
            <a:r>
              <a:rPr lang="de-CH" b="1" dirty="0"/>
              <a:t>Instandhaltungsaufträgen</a:t>
            </a:r>
            <a:r>
              <a:rPr lang="de-CH" dirty="0"/>
              <a:t> aus </a:t>
            </a:r>
            <a:r>
              <a:rPr lang="de-CH" dirty="0" smtClean="0"/>
              <a:t>Inspektionen und Risikoanalyse </a:t>
            </a:r>
            <a:r>
              <a:rPr lang="de-CH" dirty="0"/>
              <a:t>(Ersatz, Reparatur)</a:t>
            </a:r>
          </a:p>
          <a:p>
            <a:r>
              <a:rPr lang="de-CH" dirty="0"/>
              <a:t>Pflege des </a:t>
            </a:r>
            <a:r>
              <a:rPr lang="de-CH" b="1" dirty="0"/>
              <a:t>Ersatzteillagers</a:t>
            </a:r>
            <a:r>
              <a:rPr lang="de-CH" dirty="0"/>
              <a:t> (Verfügbarkeit der erforderlichen Bauteile klären)</a:t>
            </a:r>
            <a:br>
              <a:rPr lang="de-CH" dirty="0"/>
            </a:br>
            <a:r>
              <a:rPr lang="de-CH" sz="2400" dirty="0"/>
              <a:t>(Server, MMI, Netzwerk, </a:t>
            </a:r>
            <a:r>
              <a:rPr lang="de-CH" sz="2400" dirty="0" smtClean="0"/>
              <a:t>FW-</a:t>
            </a:r>
            <a:r>
              <a:rPr lang="de-CH" sz="2400" dirty="0" err="1" smtClean="0"/>
              <a:t>Ust</a:t>
            </a:r>
            <a:r>
              <a:rPr lang="de-CH" sz="2400" dirty="0" smtClean="0"/>
              <a:t> (SPS), </a:t>
            </a:r>
            <a:r>
              <a:rPr lang="de-CH" sz="2400" dirty="0"/>
              <a:t>Pumpenautomaten, </a:t>
            </a:r>
            <a:r>
              <a:rPr lang="de-CH" sz="2400" dirty="0" smtClean="0"/>
              <a:t>Notsteuerungen, etc.)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21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716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Ersatz nötig? </a:t>
            </a:r>
            <a:endParaRPr lang="de-CH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7904399"/>
              </p:ext>
            </p:extLst>
          </p:nvPr>
        </p:nvGraphicFramePr>
        <p:xfrm>
          <a:off x="1187624" y="1799824"/>
          <a:ext cx="6469380" cy="4486656"/>
        </p:xfrm>
        <a:graphic>
          <a:graphicData uri="http://schemas.openxmlformats.org/drawingml/2006/table">
            <a:tbl>
              <a:tblPr firstRow="1" firstCol="1" bandRow="1"/>
              <a:tblGrid>
                <a:gridCol w="3234690">
                  <a:extLst>
                    <a:ext uri="{9D8B030D-6E8A-4147-A177-3AD203B41FA5}">
                      <a16:colId xmlns:a16="http://schemas.microsoft.com/office/drawing/2014/main" xmlns="" val="1461868599"/>
                    </a:ext>
                  </a:extLst>
                </a:gridCol>
                <a:gridCol w="3234690">
                  <a:extLst>
                    <a:ext uri="{9D8B030D-6E8A-4147-A177-3AD203B41FA5}">
                      <a16:colId xmlns:a16="http://schemas.microsoft.com/office/drawing/2014/main" xmlns="" val="36849253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Komponente</a:t>
                      </a:r>
                      <a:endParaRPr lang="de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Durchschnittliche Lebenserwartung</a:t>
                      </a:r>
                      <a:endParaRPr lang="de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0331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Tablett, Smartphone</a:t>
                      </a:r>
                      <a:endParaRPr lang="de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Jahre</a:t>
                      </a:r>
                      <a:endParaRPr lang="de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3452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Drucker</a:t>
                      </a:r>
                      <a:endParaRPr lang="de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Jahre</a:t>
                      </a:r>
                      <a:endParaRPr lang="de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66759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Server</a:t>
                      </a:r>
                      <a:endParaRPr lang="de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Jahre</a:t>
                      </a:r>
                      <a:endParaRPr lang="de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94668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</a:t>
                      </a:r>
                      <a:endParaRPr lang="de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Jahre</a:t>
                      </a:r>
                      <a:endParaRPr lang="de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2056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Laptop</a:t>
                      </a:r>
                      <a:endParaRPr lang="de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Jahre</a:t>
                      </a:r>
                      <a:endParaRPr lang="de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5483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NAS- und USB-Laufwerke</a:t>
                      </a:r>
                      <a:endParaRPr lang="de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Jahre</a:t>
                      </a:r>
                      <a:endParaRPr lang="de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328522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Bildschirm</a:t>
                      </a:r>
                      <a:endParaRPr lang="de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5-8 Jahre</a:t>
                      </a:r>
                      <a:endParaRPr lang="de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76094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Grossbildschirm (TV)</a:t>
                      </a:r>
                      <a:endParaRPr lang="de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Jahr (Dauerbetrieb)</a:t>
                      </a:r>
                      <a:br>
                        <a:rPr lang="de-CH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CH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Jahre (sporadischer Betrieb)</a:t>
                      </a:r>
                      <a:endParaRPr lang="de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997641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48772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Firewalls</a:t>
                      </a:r>
                      <a:endParaRPr lang="de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Jahre</a:t>
                      </a:r>
                      <a:endParaRPr lang="de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233936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Mobilfunk-Modems</a:t>
                      </a:r>
                      <a:endParaRPr lang="de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5-8 Jahre</a:t>
                      </a:r>
                      <a:endParaRPr lang="de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45837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Kommunikationskomponenten wie Switches, Modems, Router</a:t>
                      </a:r>
                      <a:endParaRPr lang="de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5-7 Jahre (Consumer Standard)</a:t>
                      </a:r>
                      <a:endParaRPr lang="de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10-15 Jahre (Industrie Standard)</a:t>
                      </a:r>
                      <a:endParaRPr lang="de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69879599"/>
                  </a:ext>
                </a:extLst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22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264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Ersatz nötig?</a:t>
            </a:r>
            <a:endParaRPr lang="de-CH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582472"/>
              </p:ext>
            </p:extLst>
          </p:nvPr>
        </p:nvGraphicFramePr>
        <p:xfrm>
          <a:off x="1259632" y="1723218"/>
          <a:ext cx="6469380" cy="4767072"/>
        </p:xfrm>
        <a:graphic>
          <a:graphicData uri="http://schemas.openxmlformats.org/drawingml/2006/table">
            <a:tbl>
              <a:tblPr firstRow="1" firstCol="1" bandRow="1"/>
              <a:tblGrid>
                <a:gridCol w="3314228">
                  <a:extLst>
                    <a:ext uri="{9D8B030D-6E8A-4147-A177-3AD203B41FA5}">
                      <a16:colId xmlns:a16="http://schemas.microsoft.com/office/drawing/2014/main" xmlns="" val="3289966239"/>
                    </a:ext>
                  </a:extLst>
                </a:gridCol>
                <a:gridCol w="3155152">
                  <a:extLst>
                    <a:ext uri="{9D8B030D-6E8A-4147-A177-3AD203B41FA5}">
                      <a16:colId xmlns:a16="http://schemas.microsoft.com/office/drawing/2014/main" xmlns="" val="31229843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Komponente</a:t>
                      </a:r>
                      <a:endParaRPr lang="de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Durchschnittliche Lebenserwartung</a:t>
                      </a:r>
                      <a:endParaRPr lang="de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5589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Betriebssysteme</a:t>
                      </a:r>
                      <a:endParaRPr lang="de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8-10 Jahre</a:t>
                      </a:r>
                      <a:endParaRPr lang="de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946262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Leitsystemsoftware</a:t>
                      </a:r>
                      <a:endParaRPr lang="de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8-15 Jahre</a:t>
                      </a:r>
                      <a:endParaRPr lang="de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043583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USV 230 VAC</a:t>
                      </a:r>
                      <a:endParaRPr lang="de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Jahre (Kompaktgeräte)</a:t>
                      </a:r>
                      <a:endParaRPr lang="de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05407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Batterien 12 VDC</a:t>
                      </a:r>
                      <a:endParaRPr lang="de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3-5 Jahre (Standardprodukt)</a:t>
                      </a:r>
                      <a:endParaRPr lang="de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8-12 Jahre (Longlife Produkt)</a:t>
                      </a:r>
                      <a:endParaRPr lang="de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20043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Elektronische Schreiber</a:t>
                      </a:r>
                      <a:endParaRPr lang="de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10-15 Jahre</a:t>
                      </a:r>
                      <a:endParaRPr lang="de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68724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Alarmierungsmodems</a:t>
                      </a:r>
                      <a:endParaRPr lang="de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10-15 Jahre</a:t>
                      </a:r>
                      <a:endParaRPr lang="de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08406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Industrieelektronik wie Netzteile, Messumformer, etc.</a:t>
                      </a:r>
                      <a:endParaRPr lang="de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15-20 Jahre</a:t>
                      </a:r>
                      <a:endParaRPr lang="de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06297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Steuerung (SPS), Kleinsteue­rungen, Fernwirkunterstation</a:t>
                      </a:r>
                      <a:endParaRPr lang="de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15-20 Jahre</a:t>
                      </a:r>
                      <a:endParaRPr lang="de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27516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Schaltschränke: Klemmen, Signalleuchten, Schalter, Relais, Schützen, Zeigerinstrumente, Überspannungsschutz, etc. </a:t>
                      </a:r>
                      <a:endParaRPr lang="de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20-30 Jahre</a:t>
                      </a:r>
                      <a:endParaRPr lang="de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18954117"/>
                  </a:ext>
                </a:extLst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23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390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Instandhaltungsmassnahmen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sz="3600" b="1" dirty="0"/>
              <a:t>Ergänzende Analysen</a:t>
            </a:r>
          </a:p>
          <a:p>
            <a:r>
              <a:rPr lang="de-CH" b="1" dirty="0"/>
              <a:t>Auswertung der Reparatur- und Alarm- Statistik </a:t>
            </a:r>
            <a:r>
              <a:rPr lang="de-CH" sz="2800" dirty="0">
                <a:sym typeface="Wingdings" panose="05000000000000000000" pitchFamily="2" charset="2"/>
              </a:rPr>
              <a:t>Was </a:t>
            </a:r>
            <a:r>
              <a:rPr lang="de-CH" sz="2800" dirty="0" smtClean="0">
                <a:sym typeface="Wingdings" panose="05000000000000000000" pitchFamily="2" charset="2"/>
              </a:rPr>
              <a:t>ist </a:t>
            </a:r>
            <a:r>
              <a:rPr lang="de-CH" sz="2800" dirty="0">
                <a:sym typeface="Wingdings" panose="05000000000000000000" pitchFamily="2" charset="2"/>
              </a:rPr>
              <a:t>immer wieder </a:t>
            </a:r>
            <a:r>
              <a:rPr lang="de-CH" sz="2800" dirty="0" smtClean="0">
                <a:sym typeface="Wingdings" panose="05000000000000000000" pitchFamily="2" charset="2"/>
              </a:rPr>
              <a:t>funktionsunfähig, </a:t>
            </a:r>
            <a:r>
              <a:rPr lang="de-CH" sz="2800" dirty="0">
                <a:sym typeface="Wingdings" panose="05000000000000000000" pitchFamily="2" charset="2"/>
              </a:rPr>
              <a:t>welche Alarme kommen häufig vor?</a:t>
            </a:r>
            <a:endParaRPr lang="de-CH" sz="2800" dirty="0"/>
          </a:p>
          <a:p>
            <a:r>
              <a:rPr lang="de-CH" b="1" dirty="0"/>
              <a:t>Auswertung besonderer Ereignisse</a:t>
            </a:r>
            <a:r>
              <a:rPr lang="de-CH" dirty="0"/>
              <a:t/>
            </a:r>
            <a:br>
              <a:rPr lang="de-CH" dirty="0"/>
            </a:br>
            <a:r>
              <a:rPr lang="de-CH" sz="2800" dirty="0">
                <a:sym typeface="Wingdings" panose="05000000000000000000" pitchFamily="2" charset="2"/>
              </a:rPr>
              <a:t></a:t>
            </a:r>
            <a:r>
              <a:rPr lang="de-CH" sz="2800" dirty="0"/>
              <a:t>Massnahmenpaket zur Reduktion oder Verhinderung der </a:t>
            </a:r>
            <a:r>
              <a:rPr lang="de-CH" sz="2800" dirty="0" smtClean="0"/>
              <a:t>Eintrittswahrscheinlichkeit</a:t>
            </a:r>
            <a:endParaRPr lang="de-CH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24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9705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Service und Wartung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b="1" dirty="0"/>
              <a:t>Personalorganisation</a:t>
            </a:r>
            <a:r>
              <a:rPr lang="de-CH" dirty="0"/>
              <a:t> für die zyklische Überwachung des Systems </a:t>
            </a:r>
            <a:r>
              <a:rPr lang="de-CH" b="1" dirty="0" smtClean="0"/>
              <a:t>vor </a:t>
            </a:r>
            <a:r>
              <a:rPr lang="de-CH" b="1" dirty="0"/>
              <a:t>O</a:t>
            </a:r>
            <a:r>
              <a:rPr lang="de-CH" b="1" dirty="0" smtClean="0"/>
              <a:t>rt </a:t>
            </a:r>
            <a:r>
              <a:rPr lang="de-CH" dirty="0"/>
              <a:t>und über </a:t>
            </a:r>
            <a:r>
              <a:rPr lang="de-CH" b="1" dirty="0" smtClean="0"/>
              <a:t>Fernwartung</a:t>
            </a:r>
            <a:r>
              <a:rPr lang="de-CH" dirty="0" smtClean="0"/>
              <a:t> sicherstellen</a:t>
            </a:r>
            <a:endParaRPr lang="de-CH" dirty="0"/>
          </a:p>
          <a:p>
            <a:r>
              <a:rPr lang="de-CH" dirty="0"/>
              <a:t>Pikettorganisation für </a:t>
            </a:r>
            <a:r>
              <a:rPr lang="de-CH" b="1" dirty="0"/>
              <a:t>Firstlevel Support </a:t>
            </a:r>
            <a:r>
              <a:rPr lang="de-CH" dirty="0"/>
              <a:t>bei Alarmierung durch das Leitsystem</a:t>
            </a:r>
          </a:p>
          <a:p>
            <a:r>
              <a:rPr lang="de-CH" dirty="0"/>
              <a:t>Zugriff auf Lieferanten insbesondere </a:t>
            </a:r>
            <a:r>
              <a:rPr lang="de-CH" b="1" dirty="0" smtClean="0"/>
              <a:t>Servicevertrag </a:t>
            </a:r>
            <a:r>
              <a:rPr lang="de-CH" dirty="0" smtClean="0"/>
              <a:t>mit </a:t>
            </a:r>
            <a:r>
              <a:rPr lang="de-CH" b="1" dirty="0" smtClean="0"/>
              <a:t>Leitsystemlieferant</a:t>
            </a:r>
            <a:endParaRPr lang="de-CH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25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1834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Pikettorganisation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/>
              <a:t>Pikettorganisation muss dem in der Schweiz geltenden </a:t>
            </a:r>
            <a:r>
              <a:rPr lang="de-CH" b="1" dirty="0" smtClean="0"/>
              <a:t>Arbeitsgesetz</a:t>
            </a:r>
            <a:r>
              <a:rPr lang="de-CH" dirty="0" smtClean="0"/>
              <a:t> (</a:t>
            </a:r>
            <a:r>
              <a:rPr lang="de-CH" dirty="0" err="1" smtClean="0"/>
              <a:t>ArG</a:t>
            </a:r>
            <a:r>
              <a:rPr lang="de-CH" dirty="0" smtClean="0"/>
              <a:t>) </a:t>
            </a:r>
            <a:r>
              <a:rPr lang="de-CH" dirty="0"/>
              <a:t>genügen</a:t>
            </a:r>
          </a:p>
          <a:p>
            <a:r>
              <a:rPr lang="de-CH" dirty="0"/>
              <a:t>D.h. genügend Personal zur Sicherstellung der </a:t>
            </a:r>
            <a:r>
              <a:rPr lang="de-CH" b="1" dirty="0"/>
              <a:t>Ruhezeiten</a:t>
            </a:r>
            <a:r>
              <a:rPr lang="de-CH" dirty="0"/>
              <a:t> der Mitarbeiter </a:t>
            </a:r>
            <a:r>
              <a:rPr lang="de-CH" dirty="0" smtClean="0"/>
              <a:t>n. Arbeitsgesetz</a:t>
            </a:r>
            <a:br>
              <a:rPr lang="de-CH" dirty="0" smtClean="0"/>
            </a:br>
            <a:r>
              <a:rPr lang="de-CH" sz="2000" dirty="0" smtClean="0"/>
              <a:t>(keine permanente Erreichbarkeit einer Person über 365 Tage/Jahr!)</a:t>
            </a:r>
            <a:endParaRPr lang="de-CH" sz="2000" dirty="0"/>
          </a:p>
          <a:p>
            <a:r>
              <a:rPr lang="de-CH" b="1" dirty="0"/>
              <a:t>Ferienstellvertretung </a:t>
            </a:r>
            <a:r>
              <a:rPr lang="de-CH" dirty="0"/>
              <a:t>muss organisiert sein </a:t>
            </a:r>
            <a:r>
              <a:rPr lang="de-CH" sz="2800" dirty="0"/>
              <a:t>(kann evtl. </a:t>
            </a:r>
            <a:r>
              <a:rPr lang="de-CH" sz="2800" dirty="0" smtClean="0"/>
              <a:t>auch durch </a:t>
            </a:r>
            <a:r>
              <a:rPr lang="de-CH" sz="2800" dirty="0"/>
              <a:t>ext. Dienstleister erfolgen</a:t>
            </a:r>
            <a:r>
              <a:rPr lang="de-CH" sz="2800" dirty="0" smtClean="0"/>
              <a:t>)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26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5833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Pikettorganisation - Arbeitsgesetz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CH" dirty="0" smtClean="0"/>
              <a:t>Innerhalb 4 Wochen max. 7 aufeinanderfolgende Tage (ohne Einsatzbegrenzung)</a:t>
            </a:r>
          </a:p>
          <a:p>
            <a:r>
              <a:rPr lang="de-CH" dirty="0" smtClean="0"/>
              <a:t>In Ausnahmefällen* max. 14 Tage Pikett pro Monat, sofern weniger als 5 Einsätzen pro Monat im Kalenderjahr geleistet werden.</a:t>
            </a:r>
            <a:br>
              <a:rPr lang="de-CH" dirty="0" smtClean="0"/>
            </a:br>
            <a:r>
              <a:rPr lang="de-CH" sz="1700" dirty="0"/>
              <a:t>* Aufgrund der betrieblichen Grösse und Struktur stehen dem Betrieb keine genügenden </a:t>
            </a:r>
            <a:r>
              <a:rPr lang="de-CH" sz="1700" dirty="0" smtClean="0"/>
              <a:t>Personalressourcen </a:t>
            </a:r>
            <a:r>
              <a:rPr lang="de-CH" sz="1700" dirty="0"/>
              <a:t>für einen Pikettdienst nach Artikel 14 Absatz 2 zur </a:t>
            </a:r>
            <a:r>
              <a:rPr lang="de-CH" sz="1700" dirty="0" smtClean="0"/>
              <a:t>Verfügung</a:t>
            </a:r>
          </a:p>
          <a:p>
            <a:r>
              <a:rPr lang="de-CH" dirty="0"/>
              <a:t>Nach letztem Pikettdiensttag müssen</a:t>
            </a:r>
            <a:br>
              <a:rPr lang="de-CH" dirty="0"/>
            </a:br>
            <a:r>
              <a:rPr lang="de-CH" dirty="0"/>
              <a:t>2 Wochen ohne Pikettdienst eingeräumt </a:t>
            </a:r>
            <a:r>
              <a:rPr lang="de-CH" dirty="0" smtClean="0"/>
              <a:t>werden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27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8714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Pikettorganisation - Arbeitsgesetz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e-CH" sz="2400" dirty="0"/>
              <a:t>Verordnung 2 </a:t>
            </a:r>
            <a:r>
              <a:rPr lang="de-CH" sz="2400" dirty="0" smtClean="0"/>
              <a:t>zum Arbeitsgesetz (ArGV2)</a:t>
            </a:r>
            <a:endParaRPr lang="de-CH" sz="2400" dirty="0"/>
          </a:p>
          <a:p>
            <a:r>
              <a:rPr lang="de-CH" sz="2400" dirty="0" smtClean="0"/>
              <a:t>Art. </a:t>
            </a:r>
            <a:r>
              <a:rPr lang="de-CH" sz="2400" dirty="0"/>
              <a:t>4: Befreiung von der Bewilligungspflicht für Nacht- und  </a:t>
            </a:r>
            <a:r>
              <a:rPr lang="de-CH" sz="2400" dirty="0" smtClean="0"/>
              <a:t>Sonntagsarbeit </a:t>
            </a:r>
            <a:r>
              <a:rPr lang="de-CH" sz="2400" dirty="0"/>
              <a:t>sowie für den ununterbrochenen Betrieb</a:t>
            </a:r>
          </a:p>
          <a:p>
            <a:r>
              <a:rPr lang="de-CH" sz="2400" dirty="0" smtClean="0"/>
              <a:t>Art. 49: Auf </a:t>
            </a:r>
            <a:r>
              <a:rPr lang="de-CH" sz="2400" dirty="0"/>
              <a:t>Betriebe, die die Versorgung mit Elektrizität, Gas, Wärme oder Wasser </a:t>
            </a:r>
            <a:r>
              <a:rPr lang="de-CH" sz="2400" dirty="0" smtClean="0"/>
              <a:t>sicherstellen </a:t>
            </a:r>
            <a:r>
              <a:rPr lang="de-CH" sz="2400" dirty="0"/>
              <a:t>und die in ihnen mit der Produktion und der Sicherstellung der Verteilung </a:t>
            </a:r>
            <a:r>
              <a:rPr lang="de-CH" sz="2400" dirty="0" smtClean="0"/>
              <a:t>beschäftigten  </a:t>
            </a:r>
            <a:r>
              <a:rPr lang="de-CH" sz="2400" dirty="0"/>
              <a:t>Arbeitnehmer  und  Arbeitnehmerinnen  ist  Artikel  4  für  die  ganze </a:t>
            </a:r>
            <a:r>
              <a:rPr lang="de-CH" sz="2400" dirty="0" smtClean="0"/>
              <a:t>Nacht</a:t>
            </a:r>
            <a:r>
              <a:rPr lang="de-CH" sz="2400" dirty="0"/>
              <a:t>, den ganzen Sonntag und für den ununterbrochenen Betrieb anwendbar.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28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1085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Pikettorganisation - Arbeitsgesetz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e-CH" sz="2000" dirty="0"/>
              <a:t>Einhaltung der täglichen Ruhezeit (Art. 19 Abs. 3 ArGV 1</a:t>
            </a:r>
            <a:r>
              <a:rPr lang="de-CH" sz="2000" dirty="0" smtClean="0"/>
              <a:t>)</a:t>
            </a:r>
          </a:p>
          <a:p>
            <a:r>
              <a:rPr lang="de-CH" sz="2000" dirty="0"/>
              <a:t>Die Dauer der täglichen Ruhezeit von </a:t>
            </a:r>
            <a:r>
              <a:rPr lang="de-CH" sz="2000" b="1" dirty="0" smtClean="0"/>
              <a:t>11 </a:t>
            </a:r>
            <a:r>
              <a:rPr lang="de-CH" sz="2000" b="1" dirty="0"/>
              <a:t>Stunden </a:t>
            </a:r>
            <a:r>
              <a:rPr lang="de-CH" sz="2000" dirty="0"/>
              <a:t>(Art. 15a Abs. 1 </a:t>
            </a:r>
            <a:r>
              <a:rPr lang="de-CH" sz="2000" dirty="0" err="1"/>
              <a:t>ArG</a:t>
            </a:r>
            <a:r>
              <a:rPr lang="de-CH" sz="2000" dirty="0"/>
              <a:t>) ist einzuhalten, darf </a:t>
            </a:r>
            <a:r>
              <a:rPr lang="de-CH" sz="2000" dirty="0" smtClean="0"/>
              <a:t>im </a:t>
            </a:r>
            <a:r>
              <a:rPr lang="de-CH" sz="2000" dirty="0"/>
              <a:t>Rahmen des Pikettdienstes aber durch Einsätze unterbrochen werden</a:t>
            </a:r>
            <a:r>
              <a:rPr lang="de-CH" sz="2000" dirty="0" smtClean="0"/>
              <a:t>.</a:t>
            </a:r>
          </a:p>
          <a:p>
            <a:r>
              <a:rPr lang="de-CH" sz="2000" dirty="0"/>
              <a:t>Wird wegen der </a:t>
            </a:r>
            <a:r>
              <a:rPr lang="de-CH" sz="2000" dirty="0" smtClean="0"/>
              <a:t>Piketteinsätze </a:t>
            </a:r>
            <a:r>
              <a:rPr lang="de-CH" sz="2000" dirty="0"/>
              <a:t>eine minimale Ruhezeit </a:t>
            </a:r>
            <a:r>
              <a:rPr lang="de-CH" sz="2000" dirty="0" smtClean="0"/>
              <a:t>von</a:t>
            </a:r>
            <a:br>
              <a:rPr lang="de-CH" sz="2000" dirty="0" smtClean="0"/>
            </a:br>
            <a:r>
              <a:rPr lang="de-CH" sz="2000" b="1" dirty="0" smtClean="0"/>
              <a:t>4 </a:t>
            </a:r>
            <a:r>
              <a:rPr lang="de-CH" sz="2000" b="1" dirty="0"/>
              <a:t>aufeinanderfolgenden Stunden</a:t>
            </a:r>
            <a:r>
              <a:rPr lang="de-CH" sz="2000" dirty="0"/>
              <a:t> nicht </a:t>
            </a:r>
            <a:r>
              <a:rPr lang="de-CH" sz="2000" dirty="0" smtClean="0"/>
              <a:t>erreicht, so </a:t>
            </a:r>
            <a:r>
              <a:rPr lang="de-CH" sz="2000" dirty="0"/>
              <a:t>muss die tägliche Ruhezeit von </a:t>
            </a:r>
            <a:r>
              <a:rPr lang="de-CH" sz="2000" dirty="0" smtClean="0"/>
              <a:t>11 </a:t>
            </a:r>
            <a:r>
              <a:rPr lang="de-CH" sz="2000" dirty="0"/>
              <a:t>Stunden nachgewährt werden.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29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00" y="4437113"/>
            <a:ext cx="708613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48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3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  <p:pic>
        <p:nvPicPr>
          <p:cNvPr id="6" name="Picture 4" descr="112-1269_STA_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40" y="996950"/>
            <a:ext cx="7993063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112-1269_STA_b"/>
          <p:cNvPicPr>
            <a:picLocks noChangeAspect="1" noChangeArrowheads="1"/>
          </p:cNvPicPr>
          <p:nvPr/>
        </p:nvPicPr>
        <p:blipFill>
          <a:blip r:embed="rId4" cstate="print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96950"/>
            <a:ext cx="7993063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9439" y="908650"/>
            <a:ext cx="8353161" cy="525673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898525">
              <a:buFont typeface="Arial" pitchFamily="34" charset="0"/>
              <a:buChar char="•"/>
            </a:pPr>
            <a:endParaRPr lang="de-DE" sz="2400" dirty="0" smtClean="0"/>
          </a:p>
          <a:p>
            <a:pPr marL="898525">
              <a:buFont typeface="Arial" pitchFamily="34" charset="0"/>
              <a:buChar char="•"/>
            </a:pPr>
            <a:endParaRPr lang="de-DE" sz="2400" dirty="0"/>
          </a:p>
          <a:p>
            <a:pPr marL="898525">
              <a:buFont typeface="Arial" pitchFamily="34" charset="0"/>
              <a:buChar char="•"/>
            </a:pPr>
            <a:endParaRPr lang="de-DE" sz="2400" dirty="0" smtClean="0"/>
          </a:p>
          <a:p>
            <a:pPr marL="898525">
              <a:buFont typeface="Arial" pitchFamily="34" charset="0"/>
              <a:buChar char="•"/>
            </a:pPr>
            <a:endParaRPr lang="de-DE" sz="2400" dirty="0"/>
          </a:p>
          <a:p>
            <a:pPr marL="898525">
              <a:buFont typeface="Arial" pitchFamily="34" charset="0"/>
              <a:buChar char="•"/>
            </a:pPr>
            <a:r>
              <a:rPr lang="de-DE" sz="2400" dirty="0" smtClean="0"/>
              <a:t>Unabhängiges und neutrales Ingenieurbüro</a:t>
            </a:r>
          </a:p>
          <a:p>
            <a:pPr marL="898525">
              <a:buFont typeface="Arial" pitchFamily="34" charset="0"/>
              <a:buChar char="•"/>
            </a:pPr>
            <a:r>
              <a:rPr lang="de-DE" sz="2400" dirty="0" smtClean="0"/>
              <a:t>Beratung für Beschaffung und Realisierung von Steuerungen und Leitsystemen</a:t>
            </a:r>
          </a:p>
          <a:p>
            <a:pPr marL="898525">
              <a:buFont typeface="Arial" pitchFamily="34" charset="0"/>
              <a:buChar char="•"/>
            </a:pPr>
            <a:r>
              <a:rPr lang="de-DE" sz="2400" dirty="0" smtClean="0"/>
              <a:t>Zweitmeinungen, Submissionen, Projektleitungen, ...</a:t>
            </a:r>
          </a:p>
          <a:p>
            <a:pPr marL="898525">
              <a:buFont typeface="Arial" pitchFamily="34" charset="0"/>
              <a:buChar char="•"/>
            </a:pPr>
            <a:r>
              <a:rPr lang="de-DE" sz="2400" dirty="0"/>
              <a:t>S</a:t>
            </a:r>
            <a:r>
              <a:rPr lang="de-DE" sz="2400" dirty="0" smtClean="0"/>
              <a:t>eit 1984</a:t>
            </a:r>
          </a:p>
          <a:p>
            <a:pPr marL="898525">
              <a:buFont typeface="Arial" pitchFamily="34" charset="0"/>
              <a:buChar char="•"/>
            </a:pPr>
            <a:r>
              <a:rPr lang="de-DE" sz="2400" dirty="0" smtClean="0"/>
              <a:t>&gt; 70 Leitsystem-Projekte</a:t>
            </a:r>
          </a:p>
          <a:p>
            <a:pPr marL="898525">
              <a:buFont typeface="Arial" pitchFamily="34" charset="0"/>
              <a:buChar char="•"/>
            </a:pPr>
            <a:r>
              <a:rPr lang="de-DE" sz="2400" dirty="0" smtClean="0"/>
              <a:t>13 Mitarbeiterinnen und Mitarbeiter</a:t>
            </a:r>
          </a:p>
          <a:p>
            <a:pPr marL="898525">
              <a:buFont typeface="Arial" pitchFamily="34" charset="0"/>
              <a:buChar char="•"/>
            </a:pPr>
            <a:endParaRPr lang="de-DE" sz="2400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5436120" y="1180406"/>
            <a:ext cx="2879725" cy="1079500"/>
            <a:chOff x="5436120" y="1180406"/>
            <a:chExt cx="2879725" cy="1079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591" descr="Strom, Elektrizitä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120" y="1180406"/>
              <a:ext cx="887413" cy="1079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93" descr="Wasser, Trinkwasse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0370" y="1180406"/>
              <a:ext cx="887413" cy="1079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95" descr="Gas, Erdga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6370" y="1180406"/>
              <a:ext cx="879475" cy="1079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421" y="1052670"/>
            <a:ext cx="4392609" cy="1872260"/>
          </a:xfrm>
        </p:spPr>
        <p:txBody>
          <a:bodyPr anchor="t"/>
          <a:lstStyle/>
          <a:p>
            <a:pPr marL="541338"/>
            <a:r>
              <a:rPr lang="de-CH" sz="3200" b="1" dirty="0" smtClean="0"/>
              <a:t>Kempter </a:t>
            </a:r>
            <a:r>
              <a:rPr lang="de-CH" sz="3200" b="1" dirty="0"/>
              <a:t>Meile </a:t>
            </a:r>
            <a:r>
              <a:rPr lang="de-CH" sz="3200" b="1" dirty="0" smtClean="0"/>
              <a:t>AG</a:t>
            </a:r>
            <a:br>
              <a:rPr lang="de-CH" sz="3200" b="1" dirty="0" smtClean="0"/>
            </a:br>
            <a:r>
              <a:rPr lang="de-CH" sz="2500" dirty="0" smtClean="0"/>
              <a:t>Engineering </a:t>
            </a:r>
            <a:r>
              <a:rPr lang="de-CH" sz="2500" dirty="0"/>
              <a:t>Leitsysteme</a:t>
            </a:r>
            <a:br>
              <a:rPr lang="de-CH" sz="2500" dirty="0"/>
            </a:br>
            <a:r>
              <a:rPr lang="de-CH" sz="1200" dirty="0" smtClean="0"/>
              <a:t/>
            </a:r>
            <a:br>
              <a:rPr lang="de-CH" sz="1200" dirty="0" smtClean="0"/>
            </a:br>
            <a:r>
              <a:rPr lang="de-CH" sz="2000" dirty="0" smtClean="0"/>
              <a:t>stellt </a:t>
            </a:r>
            <a:r>
              <a:rPr lang="de-CH" sz="2000"/>
              <a:t>sich </a:t>
            </a:r>
            <a:r>
              <a:rPr lang="de-CH" sz="2000" smtClean="0"/>
              <a:t>kurz vor</a:t>
            </a:r>
            <a:r>
              <a:rPr lang="de-CH" sz="2000" dirty="0" smtClean="0"/>
              <a:t>: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300405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Zusammenfassende Empfehlungen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Aufgrund unserer Erfahrung empfehlen wir</a:t>
            </a:r>
          </a:p>
          <a:p>
            <a:r>
              <a:rPr lang="de-CH" b="1" dirty="0"/>
              <a:t>Regelmässige Schulung </a:t>
            </a:r>
            <a:r>
              <a:rPr lang="de-CH" dirty="0"/>
              <a:t>an der Anlage mittels Durchführung periodischer </a:t>
            </a:r>
            <a:r>
              <a:rPr lang="de-CH" dirty="0" smtClean="0"/>
              <a:t>Tests</a:t>
            </a:r>
            <a:endParaRPr lang="de-CH" dirty="0"/>
          </a:p>
          <a:p>
            <a:r>
              <a:rPr lang="de-CH" b="1" dirty="0"/>
              <a:t>Systemstabilität</a:t>
            </a:r>
            <a:r>
              <a:rPr lang="de-CH" dirty="0"/>
              <a:t> prüfen durch </a:t>
            </a:r>
            <a:r>
              <a:rPr lang="de-CH" b="1" dirty="0"/>
              <a:t>Simulation</a:t>
            </a:r>
            <a:r>
              <a:rPr lang="de-CH" dirty="0"/>
              <a:t> ausserordentlicher Ereignisse wie</a:t>
            </a:r>
            <a:br>
              <a:rPr lang="de-CH" dirty="0"/>
            </a:br>
            <a:r>
              <a:rPr lang="de-CH" dirty="0"/>
              <a:t>Ausfall von </a:t>
            </a:r>
            <a:r>
              <a:rPr lang="de-CH" dirty="0" smtClean="0"/>
              <a:t>Pumpwerk, Reservoir, Hauptleitungen</a:t>
            </a:r>
            <a:r>
              <a:rPr lang="de-CH" dirty="0"/>
              <a:t>, </a:t>
            </a:r>
            <a:r>
              <a:rPr lang="de-CH" dirty="0" smtClean="0"/>
              <a:t>Stromausfall, etc.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30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5822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Zusammenfassende Empfehlungen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Abschluss eines </a:t>
            </a:r>
            <a:r>
              <a:rPr lang="de-CH" b="1" dirty="0"/>
              <a:t>Service- </a:t>
            </a:r>
            <a:r>
              <a:rPr lang="de-CH" dirty="0"/>
              <a:t>und </a:t>
            </a:r>
            <a:r>
              <a:rPr lang="de-CH" b="1" dirty="0"/>
              <a:t>Wartungs- Vertrages</a:t>
            </a:r>
            <a:r>
              <a:rPr lang="de-CH" dirty="0"/>
              <a:t> mit Leitsystemlieferant zur Sicherstellung der </a:t>
            </a:r>
            <a:r>
              <a:rPr lang="de-CH" b="1" dirty="0"/>
              <a:t>IT-Sicherheit</a:t>
            </a:r>
          </a:p>
          <a:p>
            <a:r>
              <a:rPr lang="de-CH" dirty="0"/>
              <a:t>Durchführung einer </a:t>
            </a:r>
            <a:r>
              <a:rPr lang="de-CH" b="1" dirty="0"/>
              <a:t>Risikoanalyse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dirty="0"/>
              <a:t>zur Detektion der kritischen Elemente für die </a:t>
            </a:r>
            <a:r>
              <a:rPr lang="de-CH" dirty="0" smtClean="0"/>
              <a:t>Instandhaltung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31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7716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Zusammenfassende Empfehlungen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Erstellung </a:t>
            </a:r>
            <a:r>
              <a:rPr lang="de-CH" b="1" dirty="0" smtClean="0"/>
              <a:t>Wartungsplan</a:t>
            </a:r>
            <a:r>
              <a:rPr lang="de-CH" dirty="0" smtClean="0"/>
              <a:t> als Bestandteil des</a:t>
            </a:r>
            <a:br>
              <a:rPr lang="de-CH" dirty="0" smtClean="0"/>
            </a:br>
            <a:r>
              <a:rPr lang="de-CH" b="1" dirty="0" smtClean="0"/>
              <a:t>QS-Handbuches </a:t>
            </a:r>
            <a:r>
              <a:rPr lang="de-CH" b="1" dirty="0"/>
              <a:t>mit einer </a:t>
            </a:r>
            <a:r>
              <a:rPr lang="de-CH" b="1" dirty="0" smtClean="0"/>
              <a:t>Jahresplanung</a:t>
            </a:r>
          </a:p>
          <a:p>
            <a:pPr marL="0" indent="0">
              <a:buNone/>
            </a:pPr>
            <a:endParaRPr lang="de-CH" sz="1000" b="1" dirty="0"/>
          </a:p>
          <a:p>
            <a:r>
              <a:rPr lang="de-CH" dirty="0" smtClean="0"/>
              <a:t>Durchführung einer </a:t>
            </a:r>
            <a:r>
              <a:rPr lang="de-CH" b="1" dirty="0" smtClean="0"/>
              <a:t>IT-Sicherheitsprüfung</a:t>
            </a:r>
            <a:r>
              <a:rPr lang="de-CH" dirty="0" smtClean="0"/>
              <a:t> durch einen unabhängigen, externen Experten </a:t>
            </a:r>
            <a:r>
              <a:rPr lang="de-CH" dirty="0" smtClean="0">
                <a:sym typeface="Wingdings" panose="05000000000000000000" pitchFamily="2" charset="2"/>
              </a:rPr>
              <a:t></a:t>
            </a:r>
            <a:r>
              <a:rPr lang="de-CH" dirty="0" smtClean="0"/>
              <a:t>Umsetzen der empfohlenen Massnahmen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32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9891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Quellangaben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sz="1800" dirty="0" smtClean="0"/>
              <a:t>Die </a:t>
            </a:r>
            <a:r>
              <a:rPr lang="de-CH" sz="1800" dirty="0"/>
              <a:t>Präsentation wurde in Anlehnung an die genannten Normen DIN 31051 und DIN EN 13306 speziell auf das Referat zugeschnitten. Folgende weitere Quellen wurden </a:t>
            </a:r>
            <a:r>
              <a:rPr lang="de-CH" sz="1800" dirty="0" smtClean="0"/>
              <a:t>verwendet:</a:t>
            </a:r>
          </a:p>
          <a:p>
            <a:r>
              <a:rPr lang="de-CH" sz="1800" dirty="0" smtClean="0"/>
              <a:t>Technische Richtlinie, Ausgabe Nov. 2006, Verband der Netzbetreiber – VDN – e.V. beim VDEW, www.vdn-berlin.de</a:t>
            </a:r>
          </a:p>
          <a:p>
            <a:r>
              <a:rPr lang="de-CH" sz="1800" dirty="0" smtClean="0"/>
              <a:t>Merkblatt zum Pikettdienst, Staatssekretariat für Wirtschaft SECO</a:t>
            </a:r>
          </a:p>
          <a:p>
            <a:r>
              <a:rPr lang="de-CH" sz="1800" dirty="0" smtClean="0"/>
              <a:t>Arbeitsgesetz </a:t>
            </a:r>
            <a:r>
              <a:rPr lang="de-CH" sz="1800" dirty="0" err="1" smtClean="0"/>
              <a:t>ArG</a:t>
            </a:r>
            <a:r>
              <a:rPr lang="de-CH" sz="1800" dirty="0" smtClean="0"/>
              <a:t>, SR 822.11</a:t>
            </a:r>
          </a:p>
          <a:p>
            <a:r>
              <a:rPr lang="de-CH" sz="1800" dirty="0" smtClean="0"/>
              <a:t>Verordnung 1 zum Arbeitsgesetz ArGV 1</a:t>
            </a:r>
          </a:p>
          <a:p>
            <a:r>
              <a:rPr lang="de-CH" sz="1800" dirty="0" smtClean="0"/>
              <a:t>Verordnung 2 zum Arbeitsgesetz ArGV 2</a:t>
            </a:r>
          </a:p>
          <a:p>
            <a:r>
              <a:rPr lang="de-CH" sz="1800" dirty="0"/>
              <a:t>Bilder und Illustrationen wurden auf fotolia.com kostenpflichtig bezogen und lizenziert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33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2508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CH" sz="3600" dirty="0" smtClean="0"/>
              <a:t>Gerne unterstützen wir Sie individuell bei Ihren Instandhaltungsaufgaben !</a:t>
            </a:r>
            <a:endParaRPr lang="de-CH" sz="3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560840" cy="1752600"/>
          </a:xfrm>
        </p:spPr>
        <p:txBody>
          <a:bodyPr/>
          <a:lstStyle/>
          <a:p>
            <a:r>
              <a:rPr lang="de-CH" dirty="0"/>
              <a:t>Vielen Dank für Ihre </a:t>
            </a:r>
            <a:r>
              <a:rPr lang="de-CH" dirty="0" smtClean="0"/>
              <a:t>Aufmerksamkeit</a:t>
            </a:r>
          </a:p>
          <a:p>
            <a:r>
              <a:rPr lang="de-CH" dirty="0" err="1" smtClean="0"/>
              <a:t>Kempter</a:t>
            </a:r>
            <a:r>
              <a:rPr lang="de-CH" dirty="0" smtClean="0"/>
              <a:t> </a:t>
            </a:r>
            <a:r>
              <a:rPr lang="de-CH" dirty="0"/>
              <a:t>Meile </a:t>
            </a:r>
            <a:r>
              <a:rPr lang="de-CH" dirty="0" smtClean="0"/>
              <a:t>AG,</a:t>
            </a:r>
            <a:endParaRPr lang="de-CH" dirty="0"/>
          </a:p>
          <a:p>
            <a:r>
              <a:rPr lang="de-CH" dirty="0"/>
              <a:t>Elmar Meile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34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8210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Für Ihre Fragen, jetzt und auch später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35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6725" y="2182813"/>
            <a:ext cx="4029075" cy="3694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Wingdings" pitchFamily="2" charset="2"/>
              <a:buNone/>
            </a:pPr>
            <a:r>
              <a:rPr lang="de-CH" altLang="de-DE" b="1" dirty="0" smtClean="0"/>
              <a:t>Elmar Meile</a:t>
            </a:r>
            <a:endParaRPr lang="de-DE" altLang="de-DE" b="1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075113" y="2182813"/>
            <a:ext cx="4745037" cy="36941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itchFamily="2" charset="2"/>
              <a:buNone/>
            </a:pPr>
            <a:endParaRPr lang="de-CH" altLang="de-DE" sz="2000" dirty="0" smtClean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</a:pPr>
            <a:endParaRPr lang="de-CH" altLang="de-DE" sz="2000" dirty="0" smtClean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</a:pPr>
            <a:r>
              <a:rPr lang="de-CH" altLang="de-DE" sz="2000" dirty="0" smtClean="0"/>
              <a:t>Mitglied der Geschäftsleitung der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</a:pPr>
            <a:r>
              <a:rPr lang="de-CH" altLang="de-DE" sz="2000" dirty="0" smtClean="0"/>
              <a:t>Kempter Meile AG,</a:t>
            </a:r>
            <a:br>
              <a:rPr lang="de-CH" altLang="de-DE" sz="2000" dirty="0" smtClean="0"/>
            </a:br>
            <a:r>
              <a:rPr lang="de-CH" altLang="de-DE" sz="2000" dirty="0" smtClean="0"/>
              <a:t>Engineering Leitsysteme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</a:pPr>
            <a:endParaRPr lang="de-CH" altLang="de-DE" sz="2000" dirty="0" smtClean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</a:pPr>
            <a:r>
              <a:rPr lang="de-CH" altLang="de-DE" sz="2000" dirty="0" smtClean="0"/>
              <a:t>+41 (0)71 929 40 53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</a:pPr>
            <a:r>
              <a:rPr lang="de-CH" altLang="de-DE" sz="2000" dirty="0" err="1" smtClean="0"/>
              <a:t>elmar.meile@kempter-meile.ch</a:t>
            </a:r>
            <a:endParaRPr lang="de-CH" altLang="de-DE" sz="2000" dirty="0" smtClean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</a:pPr>
            <a:r>
              <a:rPr lang="de-CH" altLang="de-DE" sz="2000" dirty="0" err="1" smtClean="0"/>
              <a:t>www.kempter-meile.ch</a:t>
            </a:r>
            <a:endParaRPr lang="de-CH" altLang="de-DE" sz="2000" dirty="0" smtClean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</a:pPr>
            <a:endParaRPr lang="de-DE" altLang="de-DE" sz="2000" dirty="0"/>
          </a:p>
        </p:txBody>
      </p:sp>
      <p:pic>
        <p:nvPicPr>
          <p:cNvPr id="1026" name="Picture 2" descr="L:\KME\Fotos\081107_Portraits FME\DSC_8153_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7" y="2852738"/>
            <a:ext cx="167625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45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dirty="0"/>
              <a:t>Grundlagen der Instandhaltung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Die Grundlagen der Instandhaltung sind nach DIN 31051 definiert</a:t>
            </a:r>
          </a:p>
          <a:p>
            <a:r>
              <a:rPr lang="de-CH" dirty="0"/>
              <a:t>Die Begriffe der Instandhaltung nach</a:t>
            </a:r>
            <a:br>
              <a:rPr lang="de-CH" dirty="0"/>
            </a:br>
            <a:r>
              <a:rPr lang="de-CH" dirty="0"/>
              <a:t>DIN EN </a:t>
            </a:r>
            <a:r>
              <a:rPr lang="de-CH" dirty="0" smtClean="0"/>
              <a:t>13306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4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3122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dirty="0" smtClean="0"/>
              <a:t>Instandhaltungsarten nach DIN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5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  <p:grpSp>
        <p:nvGrpSpPr>
          <p:cNvPr id="19" name="Gruppieren 18"/>
          <p:cNvGrpSpPr/>
          <p:nvPr/>
        </p:nvGrpSpPr>
        <p:grpSpPr>
          <a:xfrm>
            <a:off x="460317" y="2060848"/>
            <a:ext cx="8285278" cy="4003656"/>
            <a:chOff x="460317" y="2237465"/>
            <a:chExt cx="8285278" cy="4003656"/>
          </a:xfrm>
        </p:grpSpPr>
        <p:sp>
          <p:nvSpPr>
            <p:cNvPr id="7" name="Freihandform 6"/>
            <p:cNvSpPr/>
            <p:nvPr/>
          </p:nvSpPr>
          <p:spPr>
            <a:xfrm>
              <a:off x="460317" y="2237465"/>
              <a:ext cx="1874497" cy="403200"/>
            </a:xfrm>
            <a:custGeom>
              <a:avLst/>
              <a:gdLst>
                <a:gd name="connsiteX0" fmla="*/ 0 w 1874497"/>
                <a:gd name="connsiteY0" fmla="*/ 0 h 403200"/>
                <a:gd name="connsiteX1" fmla="*/ 1874497 w 1874497"/>
                <a:gd name="connsiteY1" fmla="*/ 0 h 403200"/>
                <a:gd name="connsiteX2" fmla="*/ 1874497 w 1874497"/>
                <a:gd name="connsiteY2" fmla="*/ 403200 h 403200"/>
                <a:gd name="connsiteX3" fmla="*/ 0 w 1874497"/>
                <a:gd name="connsiteY3" fmla="*/ 403200 h 403200"/>
                <a:gd name="connsiteX4" fmla="*/ 0 w 1874497"/>
                <a:gd name="connsiteY4" fmla="*/ 0 h 4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4497" h="403200">
                  <a:moveTo>
                    <a:pt x="0" y="0"/>
                  </a:moveTo>
                  <a:lnTo>
                    <a:pt x="1874497" y="0"/>
                  </a:lnTo>
                  <a:lnTo>
                    <a:pt x="1874497" y="403200"/>
                  </a:lnTo>
                  <a:lnTo>
                    <a:pt x="0" y="4032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1400" kern="1200" dirty="0" smtClean="0"/>
                <a:t>Ereignisorientiert</a:t>
              </a:r>
              <a:endParaRPr lang="de-CH" sz="1400" kern="1200" dirty="0"/>
            </a:p>
          </p:txBody>
        </p:sp>
        <p:sp>
          <p:nvSpPr>
            <p:cNvPr id="8" name="Freihandform 7"/>
            <p:cNvSpPr/>
            <p:nvPr/>
          </p:nvSpPr>
          <p:spPr>
            <a:xfrm>
              <a:off x="460317" y="2688290"/>
              <a:ext cx="1874497" cy="1512000"/>
            </a:xfrm>
            <a:custGeom>
              <a:avLst/>
              <a:gdLst>
                <a:gd name="connsiteX0" fmla="*/ 0 w 1874497"/>
                <a:gd name="connsiteY0" fmla="*/ 0 h 3213356"/>
                <a:gd name="connsiteX1" fmla="*/ 1874497 w 1874497"/>
                <a:gd name="connsiteY1" fmla="*/ 0 h 3213356"/>
                <a:gd name="connsiteX2" fmla="*/ 1874497 w 1874497"/>
                <a:gd name="connsiteY2" fmla="*/ 3213356 h 3213356"/>
                <a:gd name="connsiteX3" fmla="*/ 0 w 1874497"/>
                <a:gd name="connsiteY3" fmla="*/ 3213356 h 3213356"/>
                <a:gd name="connsiteX4" fmla="*/ 0 w 1874497"/>
                <a:gd name="connsiteY4" fmla="*/ 0 h 321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4497" h="3213356">
                  <a:moveTo>
                    <a:pt x="0" y="0"/>
                  </a:moveTo>
                  <a:lnTo>
                    <a:pt x="1874497" y="0"/>
                  </a:lnTo>
                  <a:lnTo>
                    <a:pt x="1874497" y="3213356"/>
                  </a:lnTo>
                  <a:lnTo>
                    <a:pt x="0" y="32133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CH" sz="1400" kern="1200" dirty="0" smtClean="0"/>
                <a:t>Warten bis zum Ausfall / Schaden-ereignis</a:t>
              </a:r>
              <a:endParaRPr lang="de-CH" sz="1400" kern="1200" dirty="0"/>
            </a:p>
          </p:txBody>
        </p:sp>
        <p:sp>
          <p:nvSpPr>
            <p:cNvPr id="9" name="Freihandform 8"/>
            <p:cNvSpPr/>
            <p:nvPr/>
          </p:nvSpPr>
          <p:spPr>
            <a:xfrm>
              <a:off x="2597244" y="2237465"/>
              <a:ext cx="1874497" cy="403200"/>
            </a:xfrm>
            <a:custGeom>
              <a:avLst/>
              <a:gdLst>
                <a:gd name="connsiteX0" fmla="*/ 0 w 1874497"/>
                <a:gd name="connsiteY0" fmla="*/ 0 h 403200"/>
                <a:gd name="connsiteX1" fmla="*/ 1874497 w 1874497"/>
                <a:gd name="connsiteY1" fmla="*/ 0 h 403200"/>
                <a:gd name="connsiteX2" fmla="*/ 1874497 w 1874497"/>
                <a:gd name="connsiteY2" fmla="*/ 403200 h 403200"/>
                <a:gd name="connsiteX3" fmla="*/ 0 w 1874497"/>
                <a:gd name="connsiteY3" fmla="*/ 403200 h 403200"/>
                <a:gd name="connsiteX4" fmla="*/ 0 w 1874497"/>
                <a:gd name="connsiteY4" fmla="*/ 0 h 4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4497" h="403200">
                  <a:moveTo>
                    <a:pt x="0" y="0"/>
                  </a:moveTo>
                  <a:lnTo>
                    <a:pt x="1874497" y="0"/>
                  </a:lnTo>
                  <a:lnTo>
                    <a:pt x="1874497" y="403200"/>
                  </a:lnTo>
                  <a:lnTo>
                    <a:pt x="0" y="4032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1400" kern="1200" dirty="0" smtClean="0"/>
                <a:t>Vorbeugend</a:t>
              </a:r>
              <a:endParaRPr lang="de-CH" sz="1400" kern="1200" dirty="0"/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2597244" y="2688290"/>
              <a:ext cx="1874497" cy="1512000"/>
            </a:xfrm>
            <a:custGeom>
              <a:avLst/>
              <a:gdLst>
                <a:gd name="connsiteX0" fmla="*/ 0 w 1874497"/>
                <a:gd name="connsiteY0" fmla="*/ 0 h 3213356"/>
                <a:gd name="connsiteX1" fmla="*/ 1874497 w 1874497"/>
                <a:gd name="connsiteY1" fmla="*/ 0 h 3213356"/>
                <a:gd name="connsiteX2" fmla="*/ 1874497 w 1874497"/>
                <a:gd name="connsiteY2" fmla="*/ 3213356 h 3213356"/>
                <a:gd name="connsiteX3" fmla="*/ 0 w 1874497"/>
                <a:gd name="connsiteY3" fmla="*/ 3213356 h 3213356"/>
                <a:gd name="connsiteX4" fmla="*/ 0 w 1874497"/>
                <a:gd name="connsiteY4" fmla="*/ 0 h 321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4497" h="3213356">
                  <a:moveTo>
                    <a:pt x="0" y="0"/>
                  </a:moveTo>
                  <a:lnTo>
                    <a:pt x="1874497" y="0"/>
                  </a:lnTo>
                  <a:lnTo>
                    <a:pt x="1874497" y="3213356"/>
                  </a:lnTo>
                  <a:lnTo>
                    <a:pt x="0" y="32133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CH" sz="1400" kern="1200" dirty="0" smtClean="0"/>
                <a:t>Regelmässige Wartung z.B. nach Wartungsplan/QS-Handbuch in </a:t>
              </a:r>
              <a:r>
                <a:rPr lang="de-CH" sz="1400" kern="1200" dirty="0" err="1" smtClean="0"/>
                <a:t>festge</a:t>
              </a:r>
              <a:r>
                <a:rPr lang="de-CH" sz="1400" kern="1200" dirty="0" smtClean="0"/>
                <a:t>-legten Zeitabständen</a:t>
              </a:r>
              <a:endParaRPr lang="de-CH" sz="1400" kern="1200" dirty="0"/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4734171" y="2237465"/>
              <a:ext cx="1874497" cy="403200"/>
            </a:xfrm>
            <a:custGeom>
              <a:avLst/>
              <a:gdLst>
                <a:gd name="connsiteX0" fmla="*/ 0 w 1874497"/>
                <a:gd name="connsiteY0" fmla="*/ 0 h 403200"/>
                <a:gd name="connsiteX1" fmla="*/ 1874497 w 1874497"/>
                <a:gd name="connsiteY1" fmla="*/ 0 h 403200"/>
                <a:gd name="connsiteX2" fmla="*/ 1874497 w 1874497"/>
                <a:gd name="connsiteY2" fmla="*/ 403200 h 403200"/>
                <a:gd name="connsiteX3" fmla="*/ 0 w 1874497"/>
                <a:gd name="connsiteY3" fmla="*/ 403200 h 403200"/>
                <a:gd name="connsiteX4" fmla="*/ 0 w 1874497"/>
                <a:gd name="connsiteY4" fmla="*/ 0 h 4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4497" h="403200">
                  <a:moveTo>
                    <a:pt x="0" y="0"/>
                  </a:moveTo>
                  <a:lnTo>
                    <a:pt x="1874497" y="0"/>
                  </a:lnTo>
                  <a:lnTo>
                    <a:pt x="1874497" y="403200"/>
                  </a:lnTo>
                  <a:lnTo>
                    <a:pt x="0" y="4032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1400" kern="1200" dirty="0" smtClean="0"/>
                <a:t>Zustandsorientiert</a:t>
              </a:r>
              <a:endParaRPr lang="de-CH" sz="1400" kern="1200" dirty="0"/>
            </a:p>
          </p:txBody>
        </p:sp>
        <p:sp>
          <p:nvSpPr>
            <p:cNvPr id="12" name="Freihandform 11"/>
            <p:cNvSpPr/>
            <p:nvPr/>
          </p:nvSpPr>
          <p:spPr>
            <a:xfrm>
              <a:off x="4734171" y="2688290"/>
              <a:ext cx="1874497" cy="1512000"/>
            </a:xfrm>
            <a:custGeom>
              <a:avLst/>
              <a:gdLst>
                <a:gd name="connsiteX0" fmla="*/ 0 w 1874497"/>
                <a:gd name="connsiteY0" fmla="*/ 0 h 3213356"/>
                <a:gd name="connsiteX1" fmla="*/ 1874497 w 1874497"/>
                <a:gd name="connsiteY1" fmla="*/ 0 h 3213356"/>
                <a:gd name="connsiteX2" fmla="*/ 1874497 w 1874497"/>
                <a:gd name="connsiteY2" fmla="*/ 3213356 h 3213356"/>
                <a:gd name="connsiteX3" fmla="*/ 0 w 1874497"/>
                <a:gd name="connsiteY3" fmla="*/ 3213356 h 3213356"/>
                <a:gd name="connsiteX4" fmla="*/ 0 w 1874497"/>
                <a:gd name="connsiteY4" fmla="*/ 0 h 321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4497" h="3213356">
                  <a:moveTo>
                    <a:pt x="0" y="0"/>
                  </a:moveTo>
                  <a:lnTo>
                    <a:pt x="1874497" y="0"/>
                  </a:lnTo>
                  <a:lnTo>
                    <a:pt x="1874497" y="3213356"/>
                  </a:lnTo>
                  <a:lnTo>
                    <a:pt x="0" y="32133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CH" sz="1400" kern="1200" dirty="0" smtClean="0"/>
                <a:t>Auswertung von </a:t>
              </a:r>
              <a:r>
                <a:rPr lang="de-CH" sz="1400" kern="1200" dirty="0" err="1" smtClean="0"/>
                <a:t>Be-triebsstunden</a:t>
              </a:r>
              <a:r>
                <a:rPr lang="de-CH" sz="1400" kern="1200" dirty="0" smtClean="0"/>
                <a:t>- und Schaltspielzähler</a:t>
              </a:r>
              <a:endParaRPr lang="de-CH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CH" sz="1400" kern="1200" dirty="0" smtClean="0"/>
                <a:t>Analyse von Alarm-listen und Logfiles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CH" sz="1400" kern="1200" dirty="0" smtClean="0"/>
                <a:t>Lebensdauer der Komponenten</a:t>
              </a:r>
              <a:endParaRPr lang="de-CH" sz="1400" kern="1200" dirty="0"/>
            </a:p>
          </p:txBody>
        </p:sp>
        <p:sp>
          <p:nvSpPr>
            <p:cNvPr id="13" name="Freihandform 12"/>
            <p:cNvSpPr/>
            <p:nvPr/>
          </p:nvSpPr>
          <p:spPr>
            <a:xfrm>
              <a:off x="6871098" y="2237465"/>
              <a:ext cx="1874497" cy="403200"/>
            </a:xfrm>
            <a:custGeom>
              <a:avLst/>
              <a:gdLst>
                <a:gd name="connsiteX0" fmla="*/ 0 w 1874497"/>
                <a:gd name="connsiteY0" fmla="*/ 0 h 403200"/>
                <a:gd name="connsiteX1" fmla="*/ 1874497 w 1874497"/>
                <a:gd name="connsiteY1" fmla="*/ 0 h 403200"/>
                <a:gd name="connsiteX2" fmla="*/ 1874497 w 1874497"/>
                <a:gd name="connsiteY2" fmla="*/ 403200 h 403200"/>
                <a:gd name="connsiteX3" fmla="*/ 0 w 1874497"/>
                <a:gd name="connsiteY3" fmla="*/ 403200 h 403200"/>
                <a:gd name="connsiteX4" fmla="*/ 0 w 1874497"/>
                <a:gd name="connsiteY4" fmla="*/ 0 h 4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4497" h="403200">
                  <a:moveTo>
                    <a:pt x="0" y="0"/>
                  </a:moveTo>
                  <a:lnTo>
                    <a:pt x="1874497" y="0"/>
                  </a:lnTo>
                  <a:lnTo>
                    <a:pt x="1874497" y="403200"/>
                  </a:lnTo>
                  <a:lnTo>
                    <a:pt x="0" y="4032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1400" kern="1200" dirty="0" smtClean="0"/>
                <a:t>Prioritätenorientiert</a:t>
              </a:r>
              <a:endParaRPr lang="de-CH" sz="1400" kern="1200" dirty="0"/>
            </a:p>
          </p:txBody>
        </p:sp>
        <p:sp>
          <p:nvSpPr>
            <p:cNvPr id="14" name="Freihandform 13"/>
            <p:cNvSpPr/>
            <p:nvPr/>
          </p:nvSpPr>
          <p:spPr>
            <a:xfrm>
              <a:off x="6871098" y="2688290"/>
              <a:ext cx="1874497" cy="1512000"/>
            </a:xfrm>
            <a:custGeom>
              <a:avLst/>
              <a:gdLst>
                <a:gd name="connsiteX0" fmla="*/ 0 w 1874497"/>
                <a:gd name="connsiteY0" fmla="*/ 0 h 3213356"/>
                <a:gd name="connsiteX1" fmla="*/ 1874497 w 1874497"/>
                <a:gd name="connsiteY1" fmla="*/ 0 h 3213356"/>
                <a:gd name="connsiteX2" fmla="*/ 1874497 w 1874497"/>
                <a:gd name="connsiteY2" fmla="*/ 3213356 h 3213356"/>
                <a:gd name="connsiteX3" fmla="*/ 0 w 1874497"/>
                <a:gd name="connsiteY3" fmla="*/ 3213356 h 3213356"/>
                <a:gd name="connsiteX4" fmla="*/ 0 w 1874497"/>
                <a:gd name="connsiteY4" fmla="*/ 0 h 321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4497" h="3213356">
                  <a:moveTo>
                    <a:pt x="0" y="0"/>
                  </a:moveTo>
                  <a:lnTo>
                    <a:pt x="1874497" y="0"/>
                  </a:lnTo>
                  <a:lnTo>
                    <a:pt x="1874497" y="3213356"/>
                  </a:lnTo>
                  <a:lnTo>
                    <a:pt x="0" y="32133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CH" sz="1400" kern="1200" dirty="0" smtClean="0"/>
                <a:t>Risikoanalyse der Betriebssicherheit: Wo sind die grössten Risiken für Ausfälle von wichtigen Anlagenteilen z.B. mit </a:t>
              </a:r>
              <a:r>
                <a:rPr lang="de-CH" sz="1400" kern="1200" dirty="0" err="1" smtClean="0"/>
                <a:t>FMEA</a:t>
              </a:r>
              <a:r>
                <a:rPr lang="de-CH" sz="1400" kern="1200" dirty="0" smtClean="0"/>
                <a:t> Methode</a:t>
              </a:r>
              <a:endParaRPr lang="de-CH" sz="1400" kern="1200" dirty="0"/>
            </a:p>
          </p:txBody>
        </p:sp>
        <p:sp>
          <p:nvSpPr>
            <p:cNvPr id="15" name="Freihandform 14"/>
            <p:cNvSpPr/>
            <p:nvPr/>
          </p:nvSpPr>
          <p:spPr>
            <a:xfrm>
              <a:off x="460317" y="4225121"/>
              <a:ext cx="1874497" cy="2016000"/>
            </a:xfrm>
            <a:custGeom>
              <a:avLst/>
              <a:gdLst>
                <a:gd name="connsiteX0" fmla="*/ 0 w 1874497"/>
                <a:gd name="connsiteY0" fmla="*/ 0 h 3213356"/>
                <a:gd name="connsiteX1" fmla="*/ 1874497 w 1874497"/>
                <a:gd name="connsiteY1" fmla="*/ 0 h 3213356"/>
                <a:gd name="connsiteX2" fmla="*/ 1874497 w 1874497"/>
                <a:gd name="connsiteY2" fmla="*/ 3213356 h 3213356"/>
                <a:gd name="connsiteX3" fmla="*/ 0 w 1874497"/>
                <a:gd name="connsiteY3" fmla="*/ 3213356 h 3213356"/>
                <a:gd name="connsiteX4" fmla="*/ 0 w 1874497"/>
                <a:gd name="connsiteY4" fmla="*/ 0 h 321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4497" h="3213356">
                  <a:moveTo>
                    <a:pt x="0" y="0"/>
                  </a:moveTo>
                  <a:lnTo>
                    <a:pt x="1874497" y="0"/>
                  </a:lnTo>
                  <a:lnTo>
                    <a:pt x="1874497" y="3213356"/>
                  </a:lnTo>
                  <a:lnTo>
                    <a:pt x="0" y="32133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0" lvl="1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de-CH" sz="1400" b="1" kern="1200" dirty="0" smtClean="0"/>
                <a:t>Nachteile:</a:t>
              </a:r>
              <a:endParaRPr lang="de-CH" sz="1400" b="1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CH" sz="1400" kern="1200" dirty="0" smtClean="0"/>
                <a:t>Längere Betriebs-ausfälle</a:t>
              </a:r>
              <a:endParaRPr lang="de-CH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CH" sz="1400" kern="1200" dirty="0" smtClean="0"/>
                <a:t>Reparatur muss sofort ausgeführt werden, evtl. nur temporäre Lösung</a:t>
              </a:r>
              <a:endParaRPr lang="de-CH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CH" sz="1400" kern="1200" dirty="0" smtClean="0"/>
                <a:t>Grosses Ersatzteil-lager erforderlich  </a:t>
              </a:r>
              <a:endParaRPr lang="de-CH" sz="1400" kern="1200" dirty="0"/>
            </a:p>
          </p:txBody>
        </p:sp>
        <p:sp>
          <p:nvSpPr>
            <p:cNvPr id="16" name="Freihandform 15"/>
            <p:cNvSpPr/>
            <p:nvPr/>
          </p:nvSpPr>
          <p:spPr>
            <a:xfrm>
              <a:off x="2597244" y="4225121"/>
              <a:ext cx="1874497" cy="2016000"/>
            </a:xfrm>
            <a:custGeom>
              <a:avLst/>
              <a:gdLst>
                <a:gd name="connsiteX0" fmla="*/ 0 w 1874497"/>
                <a:gd name="connsiteY0" fmla="*/ 0 h 3213356"/>
                <a:gd name="connsiteX1" fmla="*/ 1874497 w 1874497"/>
                <a:gd name="connsiteY1" fmla="*/ 0 h 3213356"/>
                <a:gd name="connsiteX2" fmla="*/ 1874497 w 1874497"/>
                <a:gd name="connsiteY2" fmla="*/ 3213356 h 3213356"/>
                <a:gd name="connsiteX3" fmla="*/ 0 w 1874497"/>
                <a:gd name="connsiteY3" fmla="*/ 3213356 h 3213356"/>
                <a:gd name="connsiteX4" fmla="*/ 0 w 1874497"/>
                <a:gd name="connsiteY4" fmla="*/ 0 h 321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4497" h="3213356">
                  <a:moveTo>
                    <a:pt x="0" y="0"/>
                  </a:moveTo>
                  <a:lnTo>
                    <a:pt x="1874497" y="0"/>
                  </a:lnTo>
                  <a:lnTo>
                    <a:pt x="1874497" y="3213356"/>
                  </a:lnTo>
                  <a:lnTo>
                    <a:pt x="0" y="32133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0" lvl="1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de-CH" sz="1400" b="1" kern="1200" dirty="0" smtClean="0"/>
                <a:t>Vorteile:</a:t>
              </a:r>
              <a:endParaRPr lang="de-CH" sz="1400" b="1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CH" sz="1400" kern="1200" dirty="0" smtClean="0"/>
                <a:t>Höhere Betriebs-sicherheit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CH" sz="1400" kern="1200" dirty="0" smtClean="0"/>
                <a:t>Weniger Ausfälle</a:t>
              </a:r>
            </a:p>
            <a:p>
              <a:pPr marL="0" lvl="1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de-CH" sz="1400" dirty="0" smtClean="0"/>
            </a:p>
            <a:p>
              <a:pPr marL="0" lvl="1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de-CH" sz="1400" b="1" kern="1200" dirty="0" smtClean="0"/>
                <a:t>Nachteile:</a:t>
              </a:r>
              <a:endParaRPr lang="de-CH" sz="1400" b="1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CH" sz="1400" kern="1200" dirty="0" smtClean="0"/>
                <a:t>Evtl. höhere Kosten</a:t>
              </a:r>
              <a:endParaRPr lang="de-CH" sz="1400" kern="1200" dirty="0"/>
            </a:p>
          </p:txBody>
        </p:sp>
        <p:sp>
          <p:nvSpPr>
            <p:cNvPr id="17" name="Freihandform 16"/>
            <p:cNvSpPr/>
            <p:nvPr/>
          </p:nvSpPr>
          <p:spPr>
            <a:xfrm>
              <a:off x="4734171" y="4225121"/>
              <a:ext cx="1874497" cy="2016000"/>
            </a:xfrm>
            <a:custGeom>
              <a:avLst/>
              <a:gdLst>
                <a:gd name="connsiteX0" fmla="*/ 0 w 1874497"/>
                <a:gd name="connsiteY0" fmla="*/ 0 h 3213356"/>
                <a:gd name="connsiteX1" fmla="*/ 1874497 w 1874497"/>
                <a:gd name="connsiteY1" fmla="*/ 0 h 3213356"/>
                <a:gd name="connsiteX2" fmla="*/ 1874497 w 1874497"/>
                <a:gd name="connsiteY2" fmla="*/ 3213356 h 3213356"/>
                <a:gd name="connsiteX3" fmla="*/ 0 w 1874497"/>
                <a:gd name="connsiteY3" fmla="*/ 3213356 h 3213356"/>
                <a:gd name="connsiteX4" fmla="*/ 0 w 1874497"/>
                <a:gd name="connsiteY4" fmla="*/ 0 h 321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4497" h="3213356">
                  <a:moveTo>
                    <a:pt x="0" y="0"/>
                  </a:moveTo>
                  <a:lnTo>
                    <a:pt x="1874497" y="0"/>
                  </a:lnTo>
                  <a:lnTo>
                    <a:pt x="1874497" y="3213356"/>
                  </a:lnTo>
                  <a:lnTo>
                    <a:pt x="0" y="32133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0" lvl="1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de-CH" sz="1400" b="1" kern="1200" dirty="0" smtClean="0"/>
                <a:t>Vorteile:</a:t>
              </a:r>
              <a:endParaRPr lang="de-CH" sz="1400" b="1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CH" sz="1400" kern="1200" dirty="0" smtClean="0"/>
                <a:t>Unterhaltskosten-optimierung</a:t>
              </a:r>
              <a:endParaRPr lang="de-CH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CH" sz="1400" kern="1200" dirty="0" smtClean="0"/>
                <a:t>Prävention vor Ausfällen</a:t>
              </a:r>
              <a:endParaRPr lang="de-CH" sz="1400" kern="1200" dirty="0"/>
            </a:p>
          </p:txBody>
        </p:sp>
        <p:sp>
          <p:nvSpPr>
            <p:cNvPr id="18" name="Freihandform 17"/>
            <p:cNvSpPr/>
            <p:nvPr/>
          </p:nvSpPr>
          <p:spPr>
            <a:xfrm>
              <a:off x="6871098" y="4225121"/>
              <a:ext cx="1874497" cy="2016000"/>
            </a:xfrm>
            <a:custGeom>
              <a:avLst/>
              <a:gdLst>
                <a:gd name="connsiteX0" fmla="*/ 0 w 1874497"/>
                <a:gd name="connsiteY0" fmla="*/ 0 h 3213356"/>
                <a:gd name="connsiteX1" fmla="*/ 1874497 w 1874497"/>
                <a:gd name="connsiteY1" fmla="*/ 0 h 3213356"/>
                <a:gd name="connsiteX2" fmla="*/ 1874497 w 1874497"/>
                <a:gd name="connsiteY2" fmla="*/ 3213356 h 3213356"/>
                <a:gd name="connsiteX3" fmla="*/ 0 w 1874497"/>
                <a:gd name="connsiteY3" fmla="*/ 3213356 h 3213356"/>
                <a:gd name="connsiteX4" fmla="*/ 0 w 1874497"/>
                <a:gd name="connsiteY4" fmla="*/ 0 h 321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4497" h="3213356">
                  <a:moveTo>
                    <a:pt x="0" y="0"/>
                  </a:moveTo>
                  <a:lnTo>
                    <a:pt x="1874497" y="0"/>
                  </a:lnTo>
                  <a:lnTo>
                    <a:pt x="1874497" y="3213356"/>
                  </a:lnTo>
                  <a:lnTo>
                    <a:pt x="0" y="32133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0" lvl="1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de-CH" sz="1400" b="1" kern="1200" dirty="0" smtClean="0"/>
                <a:t>Vorteile:</a:t>
              </a:r>
              <a:endParaRPr lang="de-CH" sz="1400" b="1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CH" sz="1400" kern="1200" dirty="0" smtClean="0"/>
                <a:t>Investitionen werden am richtigen Ort getätigt</a:t>
              </a:r>
              <a:endParaRPr lang="de-CH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CH" sz="1400" kern="1200" dirty="0" smtClean="0"/>
                <a:t>Versorgungssicher-</a:t>
              </a:r>
              <a:r>
                <a:rPr lang="de-CH" sz="1400" kern="1200" dirty="0" err="1" smtClean="0"/>
                <a:t>heit</a:t>
              </a:r>
              <a:r>
                <a:rPr lang="de-CH" sz="1400" kern="1200" dirty="0" smtClean="0"/>
                <a:t> der wichtigsten/ meisten Kunden  </a:t>
              </a:r>
              <a:endParaRPr lang="de-CH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5249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dirty="0" smtClean="0"/>
              <a:t>Instandhaltungsarten nach DIN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6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 smtClean="0"/>
              <a:t>Je nach Anlagengrösse und System ist eine </a:t>
            </a:r>
            <a:r>
              <a:rPr lang="de-CH" b="1" dirty="0" smtClean="0"/>
              <a:t>individuelle</a:t>
            </a:r>
            <a:r>
              <a:rPr lang="de-CH" dirty="0" smtClean="0"/>
              <a:t> Kombination aller vier Instandhaltungsarten sinnvoll und empfehlenswert   </a:t>
            </a:r>
          </a:p>
          <a:p>
            <a:r>
              <a:rPr lang="de-CH" dirty="0" smtClean="0"/>
              <a:t>Für eine zustandsorientierte Instandhaltung ist ein </a:t>
            </a:r>
            <a:r>
              <a:rPr lang="de-CH" b="1" dirty="0" smtClean="0"/>
              <a:t>modernes Leitsystem </a:t>
            </a:r>
            <a:r>
              <a:rPr lang="de-CH" dirty="0" smtClean="0"/>
              <a:t>hilfreich</a:t>
            </a:r>
          </a:p>
          <a:p>
            <a:r>
              <a:rPr lang="de-CH" dirty="0" smtClean="0"/>
              <a:t>Von einer reinen ereignisorientierten Instandhaltung raten wir dringend ab!</a:t>
            </a:r>
            <a:endParaRPr lang="de-CH" dirty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275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52128"/>
          </a:xfrm>
        </p:spPr>
        <p:txBody>
          <a:bodyPr/>
          <a:lstStyle/>
          <a:p>
            <a:r>
              <a:rPr lang="de-CH" dirty="0" smtClean="0"/>
              <a:t>Prozess der Instandhaltung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7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  <p:graphicFrame>
        <p:nvGraphicFramePr>
          <p:cNvPr id="6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7800260"/>
              </p:ext>
            </p:extLst>
          </p:nvPr>
        </p:nvGraphicFramePr>
        <p:xfrm>
          <a:off x="457200" y="2060575"/>
          <a:ext cx="8229600" cy="4065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AutoShape 4" descr="Bildergebnis für reparatu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9" name="AutoShape 8" descr="Bildergebnis für statistik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" name="AutoShape 14" descr="Bildergebnis für wartung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2050" name="Picture 2" descr="L:\KME\Ausstellungen_Tagungen\180411_WBK Brunnenmeister Sursee\07_Bilder\Fotolia_59516911_X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0808"/>
            <a:ext cx="936104" cy="113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L:\KME\Ausstellungen_Tagungen\180411_WBK Brunnenmeister Sursee\07_Bilder\Fotolia_158601064_XS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7" t="5220" r="52449" b="4142"/>
          <a:stretch/>
        </p:blipFill>
        <p:spPr bwMode="auto">
          <a:xfrm>
            <a:off x="7194484" y="2890136"/>
            <a:ext cx="1121932" cy="154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:\KME\Ausstellungen_Tagungen\180411_WBK Brunnenmeister Sursee\07_Bilder\Fotolia_69416585_X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56192"/>
            <a:ext cx="1296144" cy="120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L:\KME\Ausstellungen_Tagungen\180411_WBK Brunnenmeister Sursee\07_Bilder\Fotolia_63500716_X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085184"/>
            <a:ext cx="1336081" cy="111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:\KME\Ausstellungen_Tagungen\180411_WBK Brunnenmeister Sursee\07_Bilder\Fotolia_158744805_XS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1408470" cy="121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8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Bedeutung für </a:t>
            </a:r>
            <a:r>
              <a:rPr lang="de-CH" dirty="0" smtClean="0"/>
              <a:t>Steuerung </a:t>
            </a:r>
            <a:r>
              <a:rPr lang="de-CH" dirty="0"/>
              <a:t>und </a:t>
            </a:r>
            <a:r>
              <a:rPr lang="de-CH" dirty="0" smtClean="0"/>
              <a:t>Leitsystem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44005"/>
            <a:ext cx="8229600" cy="4065315"/>
          </a:xfrm>
        </p:spPr>
        <p:txBody>
          <a:bodyPr/>
          <a:lstStyle/>
          <a:p>
            <a:r>
              <a:rPr lang="de-CH" b="1" dirty="0" smtClean="0"/>
              <a:t>Instandhaltung </a:t>
            </a:r>
            <a:r>
              <a:rPr lang="de-CH" dirty="0"/>
              <a:t>ist für einen f</a:t>
            </a:r>
            <a:r>
              <a:rPr lang="de-CH" dirty="0" smtClean="0"/>
              <a:t>ehler- und unterbruchfreien </a:t>
            </a:r>
            <a:r>
              <a:rPr lang="de-CH" dirty="0"/>
              <a:t>Betrieb über die gesamte Lebensdauer </a:t>
            </a:r>
            <a:r>
              <a:rPr lang="de-CH" dirty="0" smtClean="0"/>
              <a:t>der Anlagen </a:t>
            </a:r>
            <a:r>
              <a:rPr lang="de-CH" b="1" dirty="0" smtClean="0"/>
              <a:t>unabdingbar.</a:t>
            </a:r>
            <a:endParaRPr lang="de-CH" b="1" dirty="0"/>
          </a:p>
          <a:p>
            <a:r>
              <a:rPr lang="de-CH" dirty="0" smtClean="0"/>
              <a:t>Ein </a:t>
            </a:r>
            <a:r>
              <a:rPr lang="de-CH" b="1" dirty="0" smtClean="0"/>
              <a:t>ausfallsicherer </a:t>
            </a:r>
            <a:r>
              <a:rPr lang="de-CH" b="1" dirty="0"/>
              <a:t>Betrieb </a:t>
            </a:r>
            <a:r>
              <a:rPr lang="de-CH" dirty="0"/>
              <a:t>des </a:t>
            </a:r>
            <a:r>
              <a:rPr lang="de-CH" b="1" dirty="0"/>
              <a:t>Steuerungs- und Leitsystems </a:t>
            </a:r>
            <a:r>
              <a:rPr lang="de-CH" dirty="0" smtClean="0"/>
              <a:t>gewährleistet </a:t>
            </a:r>
            <a:r>
              <a:rPr lang="de-CH" dirty="0"/>
              <a:t>eine sehr </a:t>
            </a:r>
            <a:r>
              <a:rPr lang="de-CH" b="1" dirty="0"/>
              <a:t>hohe </a:t>
            </a:r>
            <a:r>
              <a:rPr lang="de-CH" b="1" dirty="0" smtClean="0"/>
              <a:t>Versorgungssicherheit </a:t>
            </a:r>
            <a:r>
              <a:rPr lang="de-CH" dirty="0" smtClean="0"/>
              <a:t>mit Trinkwasser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8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3345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Bedeutung für </a:t>
            </a:r>
            <a:r>
              <a:rPr lang="de-CH" dirty="0" smtClean="0"/>
              <a:t>Steuerung </a:t>
            </a:r>
            <a:r>
              <a:rPr lang="de-CH" dirty="0"/>
              <a:t>und </a:t>
            </a:r>
            <a:r>
              <a:rPr lang="de-CH" dirty="0" smtClean="0"/>
              <a:t>Leitsystem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34918"/>
            <a:ext cx="8229600" cy="4065315"/>
          </a:xfrm>
        </p:spPr>
        <p:txBody>
          <a:bodyPr>
            <a:normAutofit/>
          </a:bodyPr>
          <a:lstStyle/>
          <a:p>
            <a:r>
              <a:rPr lang="de-CH" dirty="0"/>
              <a:t>Eine </a:t>
            </a:r>
            <a:r>
              <a:rPr lang="de-CH" b="1" dirty="0" smtClean="0"/>
              <a:t>vorbeugende, </a:t>
            </a:r>
            <a:r>
              <a:rPr lang="de-CH" b="1" dirty="0"/>
              <a:t>z</a:t>
            </a:r>
            <a:r>
              <a:rPr lang="de-CH" b="1" dirty="0" smtClean="0"/>
              <a:t>ustands- </a:t>
            </a:r>
            <a:r>
              <a:rPr lang="de-CH" b="1" dirty="0"/>
              <a:t>und </a:t>
            </a:r>
            <a:r>
              <a:rPr lang="de-CH" b="1" dirty="0" smtClean="0"/>
              <a:t>prioritätenorientierte </a:t>
            </a:r>
            <a:r>
              <a:rPr lang="de-CH" b="1" dirty="0"/>
              <a:t>Instandhaltung </a:t>
            </a:r>
            <a:r>
              <a:rPr lang="de-CH" dirty="0"/>
              <a:t>ist einer rein </a:t>
            </a:r>
            <a:r>
              <a:rPr lang="de-CH" dirty="0" smtClean="0"/>
              <a:t>ereignisorientierten </a:t>
            </a:r>
            <a:r>
              <a:rPr lang="de-CH" sz="2800" dirty="0"/>
              <a:t>(warten </a:t>
            </a:r>
            <a:r>
              <a:rPr lang="de-CH" sz="2800" dirty="0" smtClean="0"/>
              <a:t>bis Fehlereintritt)</a:t>
            </a:r>
            <a:r>
              <a:rPr lang="de-CH" dirty="0" smtClean="0"/>
              <a:t> in jedem Fall vorzuziehen</a:t>
            </a:r>
            <a:r>
              <a:rPr lang="de-CH" dirty="0"/>
              <a:t>!</a:t>
            </a:r>
          </a:p>
          <a:p>
            <a:r>
              <a:rPr lang="de-CH" dirty="0" smtClean="0"/>
              <a:t>Sinnvolle </a:t>
            </a:r>
            <a:r>
              <a:rPr lang="de-CH" dirty="0"/>
              <a:t>Wartungs-Massnahmen sind </a:t>
            </a:r>
            <a:r>
              <a:rPr lang="de-CH" dirty="0" smtClean="0"/>
              <a:t>auch punkto </a:t>
            </a:r>
            <a:r>
              <a:rPr lang="de-CH" b="1" dirty="0"/>
              <a:t>IT-Sicherheit unabdingbar</a:t>
            </a:r>
            <a:r>
              <a:rPr lang="de-CH" dirty="0"/>
              <a:t>!</a:t>
            </a:r>
            <a:br>
              <a:rPr lang="de-CH" dirty="0"/>
            </a:br>
            <a:r>
              <a:rPr lang="de-CH" sz="2400" dirty="0" smtClean="0"/>
              <a:t>(Windows Sicherheitsupdates, </a:t>
            </a:r>
            <a:r>
              <a:rPr lang="de-CH" sz="2400" dirty="0"/>
              <a:t>Antivirus SW </a:t>
            </a:r>
            <a:r>
              <a:rPr lang="de-CH" sz="2400" dirty="0" smtClean="0"/>
              <a:t>Update, prüfen der Firewall Konfigurationen/ Systemhärtung, etc.)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9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9970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1576</Words>
  <Application>Microsoft Office PowerPoint</Application>
  <PresentationFormat>Bildschirmpräsentation (4:3)</PresentationFormat>
  <Paragraphs>495</Paragraphs>
  <Slides>35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36" baseType="lpstr">
      <vt:lpstr>Benutzerdefiniertes Design</vt:lpstr>
      <vt:lpstr>Service und Unterhalt für Steuerungen und Leitsysteme</vt:lpstr>
      <vt:lpstr>Agenda</vt:lpstr>
      <vt:lpstr>Kempter Meile AG Engineering Leitsysteme  stellt sich kurz vor:</vt:lpstr>
      <vt:lpstr>Grundlagen der Instandhaltung</vt:lpstr>
      <vt:lpstr>Instandhaltungsarten nach DIN</vt:lpstr>
      <vt:lpstr>Instandhaltungsarten nach DIN</vt:lpstr>
      <vt:lpstr>Prozess der Instandhaltung</vt:lpstr>
      <vt:lpstr>Bedeutung für Steuerung und Leitsystem</vt:lpstr>
      <vt:lpstr>Bedeutung für Steuerung und Leitsystem</vt:lpstr>
      <vt:lpstr>Instandhaltungsmassnahmen</vt:lpstr>
      <vt:lpstr>Risikoanalyse</vt:lpstr>
      <vt:lpstr>Risikoanalyse</vt:lpstr>
      <vt:lpstr>Risikoanalyse</vt:lpstr>
      <vt:lpstr>Risikoanalyse</vt:lpstr>
      <vt:lpstr>Risikoanalyse</vt:lpstr>
      <vt:lpstr>Instandhaltungsmassnahmen</vt:lpstr>
      <vt:lpstr>Checkliste für Inspektion</vt:lpstr>
      <vt:lpstr>Instandhaltungsmassnahmen</vt:lpstr>
      <vt:lpstr>Instandhaltungsmassnahmen</vt:lpstr>
      <vt:lpstr>Instandhaltungsmassnahmen</vt:lpstr>
      <vt:lpstr>Instandhaltungsmassnahmen</vt:lpstr>
      <vt:lpstr>Ersatz nötig? </vt:lpstr>
      <vt:lpstr>Ersatz nötig?</vt:lpstr>
      <vt:lpstr>Instandhaltungsmassnahmen</vt:lpstr>
      <vt:lpstr>Service und Wartung</vt:lpstr>
      <vt:lpstr>Pikettorganisation</vt:lpstr>
      <vt:lpstr>Pikettorganisation - Arbeitsgesetz</vt:lpstr>
      <vt:lpstr>Pikettorganisation - Arbeitsgesetz</vt:lpstr>
      <vt:lpstr>Pikettorganisation - Arbeitsgesetz</vt:lpstr>
      <vt:lpstr>Zusammenfassende Empfehlungen</vt:lpstr>
      <vt:lpstr>Zusammenfassende Empfehlungen</vt:lpstr>
      <vt:lpstr>Zusammenfassende Empfehlungen</vt:lpstr>
      <vt:lpstr>Quellangaben</vt:lpstr>
      <vt:lpstr>Gerne unterstützen wir Sie individuell bei Ihren Instandhaltungsaufgaben !</vt:lpstr>
      <vt:lpstr>Für Ihre Fragen, jetzt und auch später</vt:lpstr>
    </vt:vector>
  </TitlesOfParts>
  <Company>BGV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Sonja Furer</dc:creator>
  <cp:lastModifiedBy>Kempter Damian</cp:lastModifiedBy>
  <cp:revision>245</cp:revision>
  <cp:lastPrinted>2018-02-11T14:06:12Z</cp:lastPrinted>
  <dcterms:created xsi:type="dcterms:W3CDTF">2012-01-06T09:44:05Z</dcterms:created>
  <dcterms:modified xsi:type="dcterms:W3CDTF">2018-02-12T13:41:04Z</dcterms:modified>
</cp:coreProperties>
</file>