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8"/>
  </p:notesMasterIdLst>
  <p:handoutMasterIdLst>
    <p:handoutMasterId r:id="rId29"/>
  </p:handoutMasterIdLst>
  <p:sldIdLst>
    <p:sldId id="257" r:id="rId2"/>
    <p:sldId id="314" r:id="rId3"/>
    <p:sldId id="258" r:id="rId4"/>
    <p:sldId id="288" r:id="rId5"/>
    <p:sldId id="291" r:id="rId6"/>
    <p:sldId id="292" r:id="rId7"/>
    <p:sldId id="294" r:id="rId8"/>
    <p:sldId id="295" r:id="rId9"/>
    <p:sldId id="296" r:id="rId10"/>
    <p:sldId id="297" r:id="rId11"/>
    <p:sldId id="315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17" r:id="rId20"/>
    <p:sldId id="318" r:id="rId21"/>
    <p:sldId id="309" r:id="rId22"/>
    <p:sldId id="310" r:id="rId23"/>
    <p:sldId id="311" r:id="rId24"/>
    <p:sldId id="312" r:id="rId25"/>
    <p:sldId id="313" r:id="rId26"/>
    <p:sldId id="289" r:id="rId27"/>
  </p:sldIdLst>
  <p:sldSz cx="9144000" cy="6858000" type="screen4x3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836" autoAdjust="0"/>
  </p:normalViewPr>
  <p:slideViewPr>
    <p:cSldViewPr>
      <p:cViewPr varScale="1">
        <p:scale>
          <a:sx n="81" d="100"/>
          <a:sy n="81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CBF2B-37A6-4DA5-8BD8-271AEEA12B85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A5F7D25F-45C5-4046-BB19-60747B9F59DA}">
      <dgm:prSet phldrT="[Text]" custT="1"/>
      <dgm:spPr/>
      <dgm:t>
        <a:bodyPr/>
        <a:lstStyle/>
        <a:p>
          <a:r>
            <a:rPr lang="de-CH" sz="1300" b="1" dirty="0">
              <a:latin typeface="+mn-lt"/>
              <a:cs typeface="Arial" panose="020B0604020202020204" pitchFamily="34" charset="0"/>
            </a:rPr>
            <a:t>Leitebene</a:t>
          </a:r>
        </a:p>
        <a:p>
          <a:r>
            <a:rPr lang="de-CH" sz="1300" b="0" i="0" dirty="0">
              <a:latin typeface="+mn-lt"/>
              <a:cs typeface="Arial" panose="020B0604020202020204" pitchFamily="34" charset="0"/>
            </a:rPr>
            <a:t>Informatik, Alarmierung</a:t>
          </a:r>
        </a:p>
      </dgm:t>
    </dgm:pt>
    <dgm:pt modelId="{955524D8-F476-4D00-AA02-ABC02E77E80E}" type="parTrans" cxnId="{4A218350-9449-43F0-BC67-BEE8868406D9}">
      <dgm:prSet/>
      <dgm:spPr/>
      <dgm:t>
        <a:bodyPr/>
        <a:lstStyle/>
        <a:p>
          <a:endParaRPr lang="de-CH" sz="900" b="0"/>
        </a:p>
      </dgm:t>
    </dgm:pt>
    <dgm:pt modelId="{6B4274E1-021C-4A1A-BC13-4966755E75FF}" type="sibTrans" cxnId="{4A218350-9449-43F0-BC67-BEE8868406D9}">
      <dgm:prSet/>
      <dgm:spPr/>
      <dgm:t>
        <a:bodyPr/>
        <a:lstStyle/>
        <a:p>
          <a:endParaRPr lang="de-CH" sz="900" b="0"/>
        </a:p>
      </dgm:t>
    </dgm:pt>
    <dgm:pt modelId="{5206C4EE-53DF-4487-98BB-724F7507B9BC}">
      <dgm:prSet phldrT="[Text]" custT="1"/>
      <dgm:spPr/>
      <dgm:t>
        <a:bodyPr/>
        <a:lstStyle/>
        <a:p>
          <a:r>
            <a:rPr lang="de-CH" sz="1300" b="1">
              <a:latin typeface="+mn-lt"/>
              <a:cs typeface="Arial" panose="020B0604020202020204" pitchFamily="34" charset="0"/>
            </a:rPr>
            <a:t>Einzelsteuerungsebene</a:t>
          </a:r>
        </a:p>
        <a:p>
          <a:r>
            <a:rPr lang="de-CH" sz="1300" b="0">
              <a:latin typeface="+mn-lt"/>
              <a:cs typeface="Arial" panose="020B0604020202020204" pitchFamily="34" charset="0"/>
            </a:rPr>
            <a:t>Schützen, Sanftanlasser, FU, Überlastschutz, Revisionsschalter</a:t>
          </a:r>
        </a:p>
      </dgm:t>
    </dgm:pt>
    <dgm:pt modelId="{F6C0817C-8957-4ECB-8B89-0806BF8CC938}" type="parTrans" cxnId="{6F0DDA0C-F2C2-4033-B864-0A13BA9556C5}">
      <dgm:prSet/>
      <dgm:spPr/>
      <dgm:t>
        <a:bodyPr/>
        <a:lstStyle/>
        <a:p>
          <a:endParaRPr lang="de-CH" sz="900" b="0"/>
        </a:p>
      </dgm:t>
    </dgm:pt>
    <dgm:pt modelId="{7F16C87D-4CF8-4265-A8B9-5AA61BF0BEF7}" type="sibTrans" cxnId="{6F0DDA0C-F2C2-4033-B864-0A13BA9556C5}">
      <dgm:prSet/>
      <dgm:spPr/>
      <dgm:t>
        <a:bodyPr/>
        <a:lstStyle/>
        <a:p>
          <a:endParaRPr lang="de-CH" sz="900" b="0"/>
        </a:p>
      </dgm:t>
    </dgm:pt>
    <dgm:pt modelId="{47786F48-C288-4FF2-BF8D-AA6E17CD23BF}">
      <dgm:prSet phldrT="[Text]" custT="1"/>
      <dgm:spPr/>
      <dgm:t>
        <a:bodyPr/>
        <a:lstStyle/>
        <a:p>
          <a:r>
            <a:rPr lang="de-CH" sz="1300" b="1">
              <a:latin typeface="+mn-lt"/>
              <a:cs typeface="Arial" panose="020B0604020202020204" pitchFamily="34" charset="0"/>
            </a:rPr>
            <a:t>Prozessebene</a:t>
          </a:r>
        </a:p>
        <a:p>
          <a:r>
            <a:rPr lang="de-CH" sz="1300" b="0">
              <a:latin typeface="+mn-lt"/>
              <a:cs typeface="Arial" panose="020B0604020202020204" pitchFamily="34" charset="0"/>
            </a:rPr>
            <a:t>Aktoren / Senoren</a:t>
          </a:r>
        </a:p>
      </dgm:t>
    </dgm:pt>
    <dgm:pt modelId="{678D490C-A9EF-46EF-9B91-BDC7D8395BF2}" type="parTrans" cxnId="{D2F376E4-8AB3-41CF-9B14-AB83D48A95C8}">
      <dgm:prSet/>
      <dgm:spPr/>
      <dgm:t>
        <a:bodyPr/>
        <a:lstStyle/>
        <a:p>
          <a:endParaRPr lang="de-CH" sz="900" b="0"/>
        </a:p>
      </dgm:t>
    </dgm:pt>
    <dgm:pt modelId="{59FE14A3-FDEA-43EF-A9FE-0BD2F980664E}" type="sibTrans" cxnId="{D2F376E4-8AB3-41CF-9B14-AB83D48A95C8}">
      <dgm:prSet/>
      <dgm:spPr/>
      <dgm:t>
        <a:bodyPr/>
        <a:lstStyle/>
        <a:p>
          <a:endParaRPr lang="de-CH" sz="900" b="0"/>
        </a:p>
      </dgm:t>
    </dgm:pt>
    <dgm:pt modelId="{F3E87E17-6747-457D-BA4B-A84E1713F5C6}">
      <dgm:prSet custT="1"/>
      <dgm:spPr/>
      <dgm:t>
        <a:bodyPr/>
        <a:lstStyle/>
        <a:p>
          <a:r>
            <a:rPr lang="de-CH" sz="1300" b="1" dirty="0">
              <a:latin typeface="+mn-lt"/>
              <a:cs typeface="Arial" panose="020B0604020202020204" pitchFamily="34" charset="0"/>
            </a:rPr>
            <a:t>Bauwerksebene</a:t>
          </a:r>
        </a:p>
        <a:p>
          <a:r>
            <a:rPr lang="de-CH" sz="1300" b="0" dirty="0" err="1">
              <a:latin typeface="+mn-lt"/>
              <a:cs typeface="Arial" panose="020B0604020202020204" pitchFamily="34" charset="0"/>
            </a:rPr>
            <a:t>Reservoirbewirt-schaftung</a:t>
          </a:r>
          <a:endParaRPr lang="de-CH" sz="1300" b="0" dirty="0">
            <a:latin typeface="+mn-lt"/>
            <a:cs typeface="Arial" panose="020B0604020202020204" pitchFamily="34" charset="0"/>
          </a:endParaRPr>
        </a:p>
      </dgm:t>
    </dgm:pt>
    <dgm:pt modelId="{FADFED04-0E5D-40AF-BA56-03D0055B5ABB}" type="parTrans" cxnId="{B4987CF3-F2B0-43D6-BEAC-33A074DD6EB9}">
      <dgm:prSet/>
      <dgm:spPr/>
      <dgm:t>
        <a:bodyPr/>
        <a:lstStyle/>
        <a:p>
          <a:endParaRPr lang="de-CH" sz="900" b="0"/>
        </a:p>
      </dgm:t>
    </dgm:pt>
    <dgm:pt modelId="{2BDBB56D-CE41-4325-87AB-3EF010E148B3}" type="sibTrans" cxnId="{B4987CF3-F2B0-43D6-BEAC-33A074DD6EB9}">
      <dgm:prSet/>
      <dgm:spPr/>
      <dgm:t>
        <a:bodyPr/>
        <a:lstStyle/>
        <a:p>
          <a:endParaRPr lang="de-CH" sz="900" b="0"/>
        </a:p>
      </dgm:t>
    </dgm:pt>
    <dgm:pt modelId="{BD070C8E-EF59-4190-B79F-92ADACDD6F0E}">
      <dgm:prSet custT="1"/>
      <dgm:spPr/>
      <dgm:t>
        <a:bodyPr lIns="0" tIns="0" rIns="0" bIns="0"/>
        <a:lstStyle/>
        <a:p>
          <a:r>
            <a:rPr lang="de-CH" sz="1300" b="1" dirty="0">
              <a:latin typeface="+mn-lt"/>
              <a:cs typeface="Arial" panose="020B0604020202020204" pitchFamily="34" charset="0"/>
            </a:rPr>
            <a:t>Maschinensteuerungsebene</a:t>
          </a:r>
        </a:p>
        <a:p>
          <a:r>
            <a:rPr lang="de-CH" sz="1300" b="0" dirty="0">
              <a:latin typeface="+mn-lt"/>
              <a:cs typeface="Arial" panose="020B0604020202020204" pitchFamily="34" charset="0"/>
            </a:rPr>
            <a:t>Trockenlaufschutz, Klappen, Verwurfsteuerung,  </a:t>
          </a:r>
          <a:r>
            <a:rPr lang="de-CH" sz="1300" b="0" dirty="0" err="1" smtClean="0">
              <a:latin typeface="+mn-lt"/>
              <a:cs typeface="Arial" panose="020B0604020202020204" pitchFamily="34" charset="0"/>
            </a:rPr>
            <a:t>Wasserauf</a:t>
          </a:r>
          <a:r>
            <a:rPr lang="de-CH" sz="1300" b="0" dirty="0" smtClean="0">
              <a:latin typeface="+mn-lt"/>
              <a:cs typeface="Arial" panose="020B0604020202020204" pitchFamily="34" charset="0"/>
            </a:rPr>
            <a:t>-bereitung</a:t>
          </a:r>
          <a:r>
            <a:rPr lang="de-CH" sz="1300" b="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dirty="0" smtClean="0">
              <a:latin typeface="+mn-lt"/>
              <a:cs typeface="Arial" panose="020B0604020202020204" pitchFamily="34" charset="0"/>
            </a:rPr>
            <a:t>Handbedienelemente</a:t>
          </a:r>
          <a:endParaRPr lang="de-CH" sz="1300" b="0" dirty="0">
            <a:latin typeface="+mn-lt"/>
            <a:cs typeface="Arial" panose="020B0604020202020204" pitchFamily="34" charset="0"/>
          </a:endParaRPr>
        </a:p>
      </dgm:t>
    </dgm:pt>
    <dgm:pt modelId="{658A2327-35B2-49C6-A808-B3DC45C6ABF9}" type="parTrans" cxnId="{E577AE9B-2019-4C42-B9DC-FD82BB079C02}">
      <dgm:prSet/>
      <dgm:spPr/>
      <dgm:t>
        <a:bodyPr/>
        <a:lstStyle/>
        <a:p>
          <a:endParaRPr lang="de-CH" sz="900" b="0"/>
        </a:p>
      </dgm:t>
    </dgm:pt>
    <dgm:pt modelId="{1D9A3F5E-DE22-4714-A740-897AB05F806C}" type="sibTrans" cxnId="{E577AE9B-2019-4C42-B9DC-FD82BB079C02}">
      <dgm:prSet/>
      <dgm:spPr/>
      <dgm:t>
        <a:bodyPr/>
        <a:lstStyle/>
        <a:p>
          <a:endParaRPr lang="de-CH" sz="900" b="0"/>
        </a:p>
      </dgm:t>
    </dgm:pt>
    <dgm:pt modelId="{C94FC764-3B73-43EB-AF92-59761C0DDCAE}" type="pres">
      <dgm:prSet presAssocID="{C43CBF2B-37A6-4DA5-8BD8-271AEEA12B85}" presName="Name0" presStyleCnt="0">
        <dgm:presLayoutVars>
          <dgm:dir/>
          <dgm:animLvl val="lvl"/>
          <dgm:resizeHandles val="exact"/>
        </dgm:presLayoutVars>
      </dgm:prSet>
      <dgm:spPr/>
    </dgm:pt>
    <dgm:pt modelId="{00FB6880-3FF3-47F4-AF42-32CBD1DB2F0D}" type="pres">
      <dgm:prSet presAssocID="{A5F7D25F-45C5-4046-BB19-60747B9F59DA}" presName="Name8" presStyleCnt="0"/>
      <dgm:spPr/>
    </dgm:pt>
    <dgm:pt modelId="{F2771B50-AC9C-4028-9756-16889736D4A4}" type="pres">
      <dgm:prSet presAssocID="{A5F7D25F-45C5-4046-BB19-60747B9F59D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582AD4D-325C-4315-A4D8-F729FF18FD42}" type="pres">
      <dgm:prSet presAssocID="{A5F7D25F-45C5-4046-BB19-60747B9F59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15807B3-3DE2-4EC2-97FF-EF38AE1D1777}" type="pres">
      <dgm:prSet presAssocID="{F3E87E17-6747-457D-BA4B-A84E1713F5C6}" presName="Name8" presStyleCnt="0"/>
      <dgm:spPr/>
    </dgm:pt>
    <dgm:pt modelId="{AA3733CF-7C46-49DA-83EE-BBB043EB6887}" type="pres">
      <dgm:prSet presAssocID="{F3E87E17-6747-457D-BA4B-A84E1713F5C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6F8F826-78FA-452A-8B66-202112C1796D}" type="pres">
      <dgm:prSet presAssocID="{F3E87E17-6747-457D-BA4B-A84E1713F5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68C6539-D94D-4724-9E90-1EDA85334894}" type="pres">
      <dgm:prSet presAssocID="{BD070C8E-EF59-4190-B79F-92ADACDD6F0E}" presName="Name8" presStyleCnt="0"/>
      <dgm:spPr/>
    </dgm:pt>
    <dgm:pt modelId="{361EE532-EC94-439D-904F-4EE897DFC31D}" type="pres">
      <dgm:prSet presAssocID="{BD070C8E-EF59-4190-B79F-92ADACDD6F0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0D158BC-77B1-4446-8939-A02E03862A67}" type="pres">
      <dgm:prSet presAssocID="{BD070C8E-EF59-4190-B79F-92ADACDD6F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8418EAF-5757-49F5-8887-87DF4E0E1A5E}" type="pres">
      <dgm:prSet presAssocID="{5206C4EE-53DF-4487-98BB-724F7507B9BC}" presName="Name8" presStyleCnt="0"/>
      <dgm:spPr/>
    </dgm:pt>
    <dgm:pt modelId="{C1258B3F-E5A8-43F2-92CD-8797537E5B3A}" type="pres">
      <dgm:prSet presAssocID="{5206C4EE-53DF-4487-98BB-724F7507B9B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26C5A21-E50E-464E-A013-BF4E24EAF163}" type="pres">
      <dgm:prSet presAssocID="{5206C4EE-53DF-4487-98BB-724F7507B9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B179606-4903-4833-B44C-C7D757CAA34A}" type="pres">
      <dgm:prSet presAssocID="{47786F48-C288-4FF2-BF8D-AA6E17CD23BF}" presName="Name8" presStyleCnt="0"/>
      <dgm:spPr/>
    </dgm:pt>
    <dgm:pt modelId="{4DB1BF9D-BAE9-4E4F-90E3-C0ED31EEBA4E}" type="pres">
      <dgm:prSet presAssocID="{47786F48-C288-4FF2-BF8D-AA6E17CD23B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181BF2E-6BD8-4C9B-B286-DA39371BE551}" type="pres">
      <dgm:prSet presAssocID="{47786F48-C288-4FF2-BF8D-AA6E17CD23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7D2B3954-70A2-4084-908B-ECBD9CDBF09D}" type="presOf" srcId="{5206C4EE-53DF-4487-98BB-724F7507B9BC}" destId="{E26C5A21-E50E-464E-A013-BF4E24EAF163}" srcOrd="1" destOrd="0" presId="urn:microsoft.com/office/officeart/2005/8/layout/pyramid1"/>
    <dgm:cxn modelId="{4A218350-9449-43F0-BC67-BEE8868406D9}" srcId="{C43CBF2B-37A6-4DA5-8BD8-271AEEA12B85}" destId="{A5F7D25F-45C5-4046-BB19-60747B9F59DA}" srcOrd="0" destOrd="0" parTransId="{955524D8-F476-4D00-AA02-ABC02E77E80E}" sibTransId="{6B4274E1-021C-4A1A-BC13-4966755E75FF}"/>
    <dgm:cxn modelId="{92CA29E9-CBC6-4359-B772-803E0E94F99F}" type="presOf" srcId="{A5F7D25F-45C5-4046-BB19-60747B9F59DA}" destId="{1582AD4D-325C-4315-A4D8-F729FF18FD42}" srcOrd="1" destOrd="0" presId="urn:microsoft.com/office/officeart/2005/8/layout/pyramid1"/>
    <dgm:cxn modelId="{EFCCA2E3-AA23-4AB9-8F5F-2596B070059F}" type="presOf" srcId="{F3E87E17-6747-457D-BA4B-A84E1713F5C6}" destId="{AA3733CF-7C46-49DA-83EE-BBB043EB6887}" srcOrd="0" destOrd="0" presId="urn:microsoft.com/office/officeart/2005/8/layout/pyramid1"/>
    <dgm:cxn modelId="{8EFC43E7-D094-46F4-902A-831D3CBA8963}" type="presOf" srcId="{A5F7D25F-45C5-4046-BB19-60747B9F59DA}" destId="{F2771B50-AC9C-4028-9756-16889736D4A4}" srcOrd="0" destOrd="0" presId="urn:microsoft.com/office/officeart/2005/8/layout/pyramid1"/>
    <dgm:cxn modelId="{A3F69196-9BA0-4A6C-8A2C-A5DD897D9DEF}" type="presOf" srcId="{BD070C8E-EF59-4190-B79F-92ADACDD6F0E}" destId="{361EE532-EC94-439D-904F-4EE897DFC31D}" srcOrd="0" destOrd="0" presId="urn:microsoft.com/office/officeart/2005/8/layout/pyramid1"/>
    <dgm:cxn modelId="{F8250F75-19DC-40B6-9AE3-D65E22752366}" type="presOf" srcId="{F3E87E17-6747-457D-BA4B-A84E1713F5C6}" destId="{C6F8F826-78FA-452A-8B66-202112C1796D}" srcOrd="1" destOrd="0" presId="urn:microsoft.com/office/officeart/2005/8/layout/pyramid1"/>
    <dgm:cxn modelId="{520717AC-FFF7-4A0C-B2AA-B15C46938AE0}" type="presOf" srcId="{BD070C8E-EF59-4190-B79F-92ADACDD6F0E}" destId="{50D158BC-77B1-4446-8939-A02E03862A67}" srcOrd="1" destOrd="0" presId="urn:microsoft.com/office/officeart/2005/8/layout/pyramid1"/>
    <dgm:cxn modelId="{D2F376E4-8AB3-41CF-9B14-AB83D48A95C8}" srcId="{C43CBF2B-37A6-4DA5-8BD8-271AEEA12B85}" destId="{47786F48-C288-4FF2-BF8D-AA6E17CD23BF}" srcOrd="4" destOrd="0" parTransId="{678D490C-A9EF-46EF-9B91-BDC7D8395BF2}" sibTransId="{59FE14A3-FDEA-43EF-A9FE-0BD2F980664E}"/>
    <dgm:cxn modelId="{07FE7CD2-97A2-4B59-897B-04F192DAB792}" type="presOf" srcId="{47786F48-C288-4FF2-BF8D-AA6E17CD23BF}" destId="{4DB1BF9D-BAE9-4E4F-90E3-C0ED31EEBA4E}" srcOrd="0" destOrd="0" presId="urn:microsoft.com/office/officeart/2005/8/layout/pyramid1"/>
    <dgm:cxn modelId="{0C5E89BA-5BBE-402D-AFF7-B188678E26B9}" type="presOf" srcId="{C43CBF2B-37A6-4DA5-8BD8-271AEEA12B85}" destId="{C94FC764-3B73-43EB-AF92-59761C0DDCAE}" srcOrd="0" destOrd="0" presId="urn:microsoft.com/office/officeart/2005/8/layout/pyramid1"/>
    <dgm:cxn modelId="{B4987CF3-F2B0-43D6-BEAC-33A074DD6EB9}" srcId="{C43CBF2B-37A6-4DA5-8BD8-271AEEA12B85}" destId="{F3E87E17-6747-457D-BA4B-A84E1713F5C6}" srcOrd="1" destOrd="0" parTransId="{FADFED04-0E5D-40AF-BA56-03D0055B5ABB}" sibTransId="{2BDBB56D-CE41-4325-87AB-3EF010E148B3}"/>
    <dgm:cxn modelId="{B940D95B-FA1E-4727-8EC4-3708D6D14829}" type="presOf" srcId="{47786F48-C288-4FF2-BF8D-AA6E17CD23BF}" destId="{C181BF2E-6BD8-4C9B-B286-DA39371BE551}" srcOrd="1" destOrd="0" presId="urn:microsoft.com/office/officeart/2005/8/layout/pyramid1"/>
    <dgm:cxn modelId="{36E5596A-1FE5-4365-82F5-C31B90228522}" type="presOf" srcId="{5206C4EE-53DF-4487-98BB-724F7507B9BC}" destId="{C1258B3F-E5A8-43F2-92CD-8797537E5B3A}" srcOrd="0" destOrd="0" presId="urn:microsoft.com/office/officeart/2005/8/layout/pyramid1"/>
    <dgm:cxn modelId="{6F0DDA0C-F2C2-4033-B864-0A13BA9556C5}" srcId="{C43CBF2B-37A6-4DA5-8BD8-271AEEA12B85}" destId="{5206C4EE-53DF-4487-98BB-724F7507B9BC}" srcOrd="3" destOrd="0" parTransId="{F6C0817C-8957-4ECB-8B89-0806BF8CC938}" sibTransId="{7F16C87D-4CF8-4265-A8B9-5AA61BF0BEF7}"/>
    <dgm:cxn modelId="{E577AE9B-2019-4C42-B9DC-FD82BB079C02}" srcId="{C43CBF2B-37A6-4DA5-8BD8-271AEEA12B85}" destId="{BD070C8E-EF59-4190-B79F-92ADACDD6F0E}" srcOrd="2" destOrd="0" parTransId="{658A2327-35B2-49C6-A808-B3DC45C6ABF9}" sibTransId="{1D9A3F5E-DE22-4714-A740-897AB05F806C}"/>
    <dgm:cxn modelId="{C500EB1D-5B1E-4F81-B553-91AA388B07BA}" type="presParOf" srcId="{C94FC764-3B73-43EB-AF92-59761C0DDCAE}" destId="{00FB6880-3FF3-47F4-AF42-32CBD1DB2F0D}" srcOrd="0" destOrd="0" presId="urn:microsoft.com/office/officeart/2005/8/layout/pyramid1"/>
    <dgm:cxn modelId="{CDEE29ED-402C-42D9-94F9-35C3A120AE65}" type="presParOf" srcId="{00FB6880-3FF3-47F4-AF42-32CBD1DB2F0D}" destId="{F2771B50-AC9C-4028-9756-16889736D4A4}" srcOrd="0" destOrd="0" presId="urn:microsoft.com/office/officeart/2005/8/layout/pyramid1"/>
    <dgm:cxn modelId="{ECB70A66-5DD8-4B1A-AF84-65A297C6B3D5}" type="presParOf" srcId="{00FB6880-3FF3-47F4-AF42-32CBD1DB2F0D}" destId="{1582AD4D-325C-4315-A4D8-F729FF18FD42}" srcOrd="1" destOrd="0" presId="urn:microsoft.com/office/officeart/2005/8/layout/pyramid1"/>
    <dgm:cxn modelId="{81D3056C-06CF-492B-80F4-713E7D36EEAE}" type="presParOf" srcId="{C94FC764-3B73-43EB-AF92-59761C0DDCAE}" destId="{F15807B3-3DE2-4EC2-97FF-EF38AE1D1777}" srcOrd="1" destOrd="0" presId="urn:microsoft.com/office/officeart/2005/8/layout/pyramid1"/>
    <dgm:cxn modelId="{92E0C6F8-E6C7-41D7-8A58-8B2AA9C8FCCA}" type="presParOf" srcId="{F15807B3-3DE2-4EC2-97FF-EF38AE1D1777}" destId="{AA3733CF-7C46-49DA-83EE-BBB043EB6887}" srcOrd="0" destOrd="0" presId="urn:microsoft.com/office/officeart/2005/8/layout/pyramid1"/>
    <dgm:cxn modelId="{BC32003A-A6B0-4EDE-B9C0-393C7AD35322}" type="presParOf" srcId="{F15807B3-3DE2-4EC2-97FF-EF38AE1D1777}" destId="{C6F8F826-78FA-452A-8B66-202112C1796D}" srcOrd="1" destOrd="0" presId="urn:microsoft.com/office/officeart/2005/8/layout/pyramid1"/>
    <dgm:cxn modelId="{1E168660-DDF0-49E7-BFD2-F5AAD384C9F5}" type="presParOf" srcId="{C94FC764-3B73-43EB-AF92-59761C0DDCAE}" destId="{B68C6539-D94D-4724-9E90-1EDA85334894}" srcOrd="2" destOrd="0" presId="urn:microsoft.com/office/officeart/2005/8/layout/pyramid1"/>
    <dgm:cxn modelId="{6DB14993-C92A-4C86-A6BA-FC91E93ED584}" type="presParOf" srcId="{B68C6539-D94D-4724-9E90-1EDA85334894}" destId="{361EE532-EC94-439D-904F-4EE897DFC31D}" srcOrd="0" destOrd="0" presId="urn:microsoft.com/office/officeart/2005/8/layout/pyramid1"/>
    <dgm:cxn modelId="{132B0138-205F-4073-9259-1178CB16FE77}" type="presParOf" srcId="{B68C6539-D94D-4724-9E90-1EDA85334894}" destId="{50D158BC-77B1-4446-8939-A02E03862A67}" srcOrd="1" destOrd="0" presId="urn:microsoft.com/office/officeart/2005/8/layout/pyramid1"/>
    <dgm:cxn modelId="{64C5A6F3-3303-4026-BE7A-481E5EDA957B}" type="presParOf" srcId="{C94FC764-3B73-43EB-AF92-59761C0DDCAE}" destId="{28418EAF-5757-49F5-8887-87DF4E0E1A5E}" srcOrd="3" destOrd="0" presId="urn:microsoft.com/office/officeart/2005/8/layout/pyramid1"/>
    <dgm:cxn modelId="{0A964862-FD0C-433A-A648-B563A4E4EB19}" type="presParOf" srcId="{28418EAF-5757-49F5-8887-87DF4E0E1A5E}" destId="{C1258B3F-E5A8-43F2-92CD-8797537E5B3A}" srcOrd="0" destOrd="0" presId="urn:microsoft.com/office/officeart/2005/8/layout/pyramid1"/>
    <dgm:cxn modelId="{D0536D72-6F01-4AD5-906B-E62FEA8DB462}" type="presParOf" srcId="{28418EAF-5757-49F5-8887-87DF4E0E1A5E}" destId="{E26C5A21-E50E-464E-A013-BF4E24EAF163}" srcOrd="1" destOrd="0" presId="urn:microsoft.com/office/officeart/2005/8/layout/pyramid1"/>
    <dgm:cxn modelId="{C86B719B-9920-43B5-BB81-A0FA52E68A95}" type="presParOf" srcId="{C94FC764-3B73-43EB-AF92-59761C0DDCAE}" destId="{5B179606-4903-4833-B44C-C7D757CAA34A}" srcOrd="4" destOrd="0" presId="urn:microsoft.com/office/officeart/2005/8/layout/pyramid1"/>
    <dgm:cxn modelId="{5B0C13BB-8504-40DD-8AA8-AB8C09C0CD85}" type="presParOf" srcId="{5B179606-4903-4833-B44C-C7D757CAA34A}" destId="{4DB1BF9D-BAE9-4E4F-90E3-C0ED31EEBA4E}" srcOrd="0" destOrd="0" presId="urn:microsoft.com/office/officeart/2005/8/layout/pyramid1"/>
    <dgm:cxn modelId="{E36D0FC1-62AE-4DD2-AA67-E5BA58496D3B}" type="presParOf" srcId="{5B179606-4903-4833-B44C-C7D757CAA34A}" destId="{C181BF2E-6BD8-4C9B-B286-DA39371BE55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71B50-AC9C-4028-9756-16889736D4A4}">
      <dsp:nvSpPr>
        <dsp:cNvPr id="0" name=""/>
        <dsp:cNvSpPr/>
      </dsp:nvSpPr>
      <dsp:spPr>
        <a:xfrm>
          <a:off x="2264883" y="0"/>
          <a:ext cx="1132441" cy="811161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>
              <a:latin typeface="+mn-lt"/>
              <a:cs typeface="Arial" panose="020B0604020202020204" pitchFamily="34" charset="0"/>
            </a:rPr>
            <a:t>Leitebene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0" i="0" kern="1200" dirty="0">
              <a:latin typeface="+mn-lt"/>
              <a:cs typeface="Arial" panose="020B0604020202020204" pitchFamily="34" charset="0"/>
            </a:rPr>
            <a:t>Informatik, Alarmierung</a:t>
          </a:r>
        </a:p>
      </dsp:txBody>
      <dsp:txXfrm>
        <a:off x="2264883" y="0"/>
        <a:ext cx="1132441" cy="811161"/>
      </dsp:txXfrm>
    </dsp:sp>
    <dsp:sp modelId="{AA3733CF-7C46-49DA-83EE-BBB043EB6887}">
      <dsp:nvSpPr>
        <dsp:cNvPr id="0" name=""/>
        <dsp:cNvSpPr/>
      </dsp:nvSpPr>
      <dsp:spPr>
        <a:xfrm>
          <a:off x="1698663" y="811161"/>
          <a:ext cx="2264883" cy="811161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>
              <a:latin typeface="+mn-lt"/>
              <a:cs typeface="Arial" panose="020B0604020202020204" pitchFamily="34" charset="0"/>
            </a:rPr>
            <a:t>Bauwerksebene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0" kern="1200" dirty="0" err="1">
              <a:latin typeface="+mn-lt"/>
              <a:cs typeface="Arial" panose="020B0604020202020204" pitchFamily="34" charset="0"/>
            </a:rPr>
            <a:t>Reservoirbewirt-schaftung</a:t>
          </a:r>
          <a:endParaRPr lang="de-CH" sz="1300" b="0" kern="1200" dirty="0">
            <a:latin typeface="+mn-lt"/>
            <a:cs typeface="Arial" panose="020B0604020202020204" pitchFamily="34" charset="0"/>
          </a:endParaRPr>
        </a:p>
      </dsp:txBody>
      <dsp:txXfrm>
        <a:off x="2095017" y="811161"/>
        <a:ext cx="1472174" cy="811161"/>
      </dsp:txXfrm>
    </dsp:sp>
    <dsp:sp modelId="{361EE532-EC94-439D-904F-4EE897DFC31D}">
      <dsp:nvSpPr>
        <dsp:cNvPr id="0" name=""/>
        <dsp:cNvSpPr/>
      </dsp:nvSpPr>
      <dsp:spPr>
        <a:xfrm>
          <a:off x="1132441" y="1622323"/>
          <a:ext cx="3397326" cy="811161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>
              <a:latin typeface="+mn-lt"/>
              <a:cs typeface="Arial" panose="020B0604020202020204" pitchFamily="34" charset="0"/>
            </a:rPr>
            <a:t>Maschinensteuerungsebene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0" kern="1200" dirty="0">
              <a:latin typeface="+mn-lt"/>
              <a:cs typeface="Arial" panose="020B0604020202020204" pitchFamily="34" charset="0"/>
            </a:rPr>
            <a:t>Trockenlaufschutz, Klappen, Verwurfsteuerung,  </a:t>
          </a:r>
          <a:r>
            <a:rPr lang="de-CH" sz="1300" b="0" kern="1200" dirty="0" err="1" smtClean="0">
              <a:latin typeface="+mn-lt"/>
              <a:cs typeface="Arial" panose="020B0604020202020204" pitchFamily="34" charset="0"/>
            </a:rPr>
            <a:t>Wasserauf</a:t>
          </a:r>
          <a:r>
            <a:rPr lang="de-CH" sz="1300" b="0" kern="1200" dirty="0" smtClean="0">
              <a:latin typeface="+mn-lt"/>
              <a:cs typeface="Arial" panose="020B0604020202020204" pitchFamily="34" charset="0"/>
            </a:rPr>
            <a:t>-bereitung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kern="1200" dirty="0" smtClean="0">
              <a:latin typeface="+mn-lt"/>
              <a:cs typeface="Arial" panose="020B0604020202020204" pitchFamily="34" charset="0"/>
            </a:rPr>
            <a:t>Handbedienelemente</a:t>
          </a:r>
          <a:endParaRPr lang="de-CH" sz="1300" b="0" kern="1200" dirty="0">
            <a:latin typeface="+mn-lt"/>
            <a:cs typeface="Arial" panose="020B0604020202020204" pitchFamily="34" charset="0"/>
          </a:endParaRPr>
        </a:p>
      </dsp:txBody>
      <dsp:txXfrm>
        <a:off x="1726974" y="1622323"/>
        <a:ext cx="2208261" cy="811161"/>
      </dsp:txXfrm>
    </dsp:sp>
    <dsp:sp modelId="{C1258B3F-E5A8-43F2-92CD-8797537E5B3A}">
      <dsp:nvSpPr>
        <dsp:cNvPr id="0" name=""/>
        <dsp:cNvSpPr/>
      </dsp:nvSpPr>
      <dsp:spPr>
        <a:xfrm>
          <a:off x="566221" y="2433484"/>
          <a:ext cx="4529767" cy="811161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>
              <a:latin typeface="+mn-lt"/>
              <a:cs typeface="Arial" panose="020B0604020202020204" pitchFamily="34" charset="0"/>
            </a:rPr>
            <a:t>Einzelsteuerungsebene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0" kern="1200">
              <a:latin typeface="+mn-lt"/>
              <a:cs typeface="Arial" panose="020B0604020202020204" pitchFamily="34" charset="0"/>
            </a:rPr>
            <a:t>Schützen, Sanftanlasser, FU, Überlastschutz, Revisionsschalter</a:t>
          </a:r>
        </a:p>
      </dsp:txBody>
      <dsp:txXfrm>
        <a:off x="1358930" y="2433484"/>
        <a:ext cx="2944349" cy="811161"/>
      </dsp:txXfrm>
    </dsp:sp>
    <dsp:sp modelId="{4DB1BF9D-BAE9-4E4F-90E3-C0ED31EEBA4E}">
      <dsp:nvSpPr>
        <dsp:cNvPr id="0" name=""/>
        <dsp:cNvSpPr/>
      </dsp:nvSpPr>
      <dsp:spPr>
        <a:xfrm>
          <a:off x="0" y="3244646"/>
          <a:ext cx="5662209" cy="811161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>
              <a:latin typeface="+mn-lt"/>
              <a:cs typeface="Arial" panose="020B0604020202020204" pitchFamily="34" charset="0"/>
            </a:rPr>
            <a:t>Prozessebene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0" kern="1200">
              <a:latin typeface="+mn-lt"/>
              <a:cs typeface="Arial" panose="020B0604020202020204" pitchFamily="34" charset="0"/>
            </a:rPr>
            <a:t>Aktoren / Senoren</a:t>
          </a:r>
        </a:p>
      </dsp:txBody>
      <dsp:txXfrm>
        <a:off x="990886" y="3244646"/>
        <a:ext cx="3680436" cy="81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t>23.03.2018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23.03.2018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8" name="Picture 28" descr="KME Logo_600dpi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48272" cy="2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8" name="Picture 28" descr="KME Logo_600dpi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48272" cy="2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712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856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9804" y="20608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194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443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age0003_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4250" b="53262"/>
          <a:stretch>
            <a:fillRect/>
          </a:stretch>
        </p:blipFill>
        <p:spPr bwMode="auto">
          <a:xfrm>
            <a:off x="250825" y="690563"/>
            <a:ext cx="864235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Referat von Kempter Meile AG, Engineering </a:t>
            </a:r>
            <a:r>
              <a:rPr lang="de-DE" dirty="0" smtClean="0"/>
              <a:t>Leitsysteme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60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Auswirkungen bei Stromausfall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de-CH" dirty="0" smtClean="0"/>
              <a:t>Alarm</a:t>
            </a:r>
          </a:p>
          <a:p>
            <a:r>
              <a:rPr lang="de-CH" dirty="0" smtClean="0"/>
              <a:t>Welche Bauwerke sind betroffen?</a:t>
            </a:r>
          </a:p>
          <a:p>
            <a:r>
              <a:rPr lang="de-CH" dirty="0" smtClean="0"/>
              <a:t>Wie lange dauert der Stromausfall?</a:t>
            </a:r>
          </a:p>
          <a:p>
            <a:r>
              <a:rPr lang="de-CH" dirty="0" smtClean="0"/>
              <a:t>Periodische Kontrolle der Wasserstände</a:t>
            </a:r>
          </a:p>
          <a:p>
            <a:pPr lvl="1"/>
            <a:r>
              <a:rPr lang="de-CH" dirty="0" smtClean="0"/>
              <a:t>anfänglich am Leitsystem</a:t>
            </a:r>
          </a:p>
          <a:p>
            <a:pPr lvl="1"/>
            <a:r>
              <a:rPr lang="de-CH" dirty="0" smtClean="0"/>
              <a:t>nach 1-2 Stunden vor Ort in den Reservoirs</a:t>
            </a:r>
          </a:p>
          <a:p>
            <a:r>
              <a:rPr lang="de-CH" dirty="0"/>
              <a:t>Installation mobiler Notstromaggregate</a:t>
            </a:r>
          </a:p>
          <a:p>
            <a:r>
              <a:rPr lang="de-CH" dirty="0" smtClean="0"/>
              <a:t>Reservoirbewirtschaftung im Handbetrieb</a:t>
            </a:r>
          </a:p>
          <a:p>
            <a:r>
              <a:rPr lang="de-CH" dirty="0" smtClean="0"/>
              <a:t>Verschiebung der mobilen Notstromaggregate</a:t>
            </a:r>
          </a:p>
          <a:p>
            <a:r>
              <a:rPr lang="de-CH" dirty="0" smtClean="0"/>
              <a:t>Treibstoff organisieren</a:t>
            </a:r>
          </a:p>
          <a:p>
            <a:r>
              <a:rPr lang="de-CH" dirty="0" smtClean="0"/>
              <a:t>Information von Kunden und Behörden</a:t>
            </a:r>
          </a:p>
          <a:p>
            <a:r>
              <a:rPr lang="de-CH" dirty="0" smtClean="0"/>
              <a:t>Mobilfunknetz bricht zusammen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10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39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Szenario 3 «Hardwaredefekt»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r>
              <a:rPr lang="de-CH" dirty="0" smtClean="0"/>
              <a:t>Kostenoptimierte Praxis</a:t>
            </a:r>
          </a:p>
          <a:p>
            <a:r>
              <a:rPr lang="de-CH" dirty="0" smtClean="0"/>
              <a:t>Sämtliche Funktionalitäten eines Bauwerkes sind in derselben Steuerung (SPS) realisiert.</a:t>
            </a:r>
          </a:p>
          <a:p>
            <a:r>
              <a:rPr lang="de-CH" dirty="0" smtClean="0"/>
              <a:t>Die Maschinensteuerungsebene wird auf der Bauwerksebene gelöst.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2935977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chemeClr val="accent1"/>
                </a:solidFill>
              </a:rPr>
              <a:t>Quelle</a:t>
            </a:r>
            <a:r>
              <a:rPr lang="de-CH" sz="1200" dirty="0">
                <a:solidFill>
                  <a:schemeClr val="accent1"/>
                </a:solidFill>
              </a:rPr>
              <a:t>: </a:t>
            </a:r>
            <a:r>
              <a:rPr lang="de-CH" sz="1200" dirty="0" err="1">
                <a:solidFill>
                  <a:schemeClr val="accent1"/>
                </a:solidFill>
              </a:rPr>
              <a:t>Wiler</a:t>
            </a:r>
            <a:r>
              <a:rPr lang="de-CH" sz="1200" dirty="0">
                <a:solidFill>
                  <a:schemeClr val="accent1"/>
                </a:solidFill>
              </a:rPr>
              <a:t> Zeitung vom 11.02.2017</a:t>
            </a:r>
          </a:p>
        </p:txBody>
      </p:sp>
      <p:pic>
        <p:nvPicPr>
          <p:cNvPr id="8" name="Grafik 7"/>
          <p:cNvPicPr/>
          <p:nvPr/>
        </p:nvPicPr>
        <p:blipFill rotWithShape="1">
          <a:blip r:embed="rId2"/>
          <a:srcRect l="4626" t="16779" r="3559" b="69798"/>
          <a:stretch/>
        </p:blipFill>
        <p:spPr bwMode="auto">
          <a:xfrm>
            <a:off x="467544" y="2060848"/>
            <a:ext cx="8208912" cy="84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85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endParaRPr lang="de-CH" dirty="0" smtClean="0"/>
          </a:p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215"/>
            <a:ext cx="8676456" cy="64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2771800" y="1988840"/>
            <a:ext cx="5400600" cy="244827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35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Auswirkungen </a:t>
            </a:r>
            <a:r>
              <a:rPr lang="de-CH" dirty="0" smtClean="0"/>
              <a:t>eines Hardwaredefekts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 smtClean="0"/>
              <a:t>Stark abhängig davon, wie viele Funktion mit einer Hardware gelöst wurden</a:t>
            </a:r>
          </a:p>
          <a:p>
            <a:r>
              <a:rPr lang="de-CH" dirty="0" smtClean="0"/>
              <a:t>Wie kann die Versorgung gewährleistet werden?</a:t>
            </a:r>
          </a:p>
          <a:p>
            <a:r>
              <a:rPr lang="de-CH" dirty="0"/>
              <a:t>Reservoirbewirtschaftung im Handbetrieb</a:t>
            </a:r>
          </a:p>
          <a:p>
            <a:r>
              <a:rPr lang="de-CH" dirty="0" smtClean="0"/>
              <a:t>Ursachenermittlung und Schadensbehebung veranlassen</a:t>
            </a:r>
          </a:p>
          <a:p>
            <a:r>
              <a:rPr lang="de-CH" dirty="0" smtClean="0"/>
              <a:t>Würde Ihre Maschinensteuerungsebene noch funktionieren?</a:t>
            </a:r>
          </a:p>
          <a:p>
            <a:r>
              <a:rPr lang="de-CH" dirty="0" smtClean="0"/>
              <a:t>Die Folgen der Kosteneinsparungen bei der Beschaffung zeigen sich erst im Notfall.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3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9083352" cy="115212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Szenario 4 «Breit gestreute Schadsoftware»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96974" y="2060848"/>
            <a:ext cx="2689825" cy="4065315"/>
          </a:xfrm>
        </p:spPr>
        <p:txBody>
          <a:bodyPr/>
          <a:lstStyle/>
          <a:p>
            <a:r>
              <a:rPr lang="de-CH" b="1" dirty="0" err="1" smtClean="0"/>
              <a:t>WannaCry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Mai 2017</a:t>
            </a:r>
          </a:p>
          <a:p>
            <a:r>
              <a:rPr lang="de-CH" b="1" dirty="0" err="1" smtClean="0"/>
              <a:t>Petya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Juni 2017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6104329"/>
            <a:ext cx="5529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chemeClr val="accent1"/>
                </a:solidFill>
              </a:rPr>
              <a:t>Quelle</a:t>
            </a:r>
            <a:r>
              <a:rPr lang="de-CH" sz="1200" dirty="0">
                <a:solidFill>
                  <a:schemeClr val="accent1"/>
                </a:solidFill>
              </a:rPr>
              <a:t>: </a:t>
            </a:r>
            <a:r>
              <a:rPr lang="de-CH" sz="1200" dirty="0" err="1" smtClean="0">
                <a:solidFill>
                  <a:schemeClr val="accent1"/>
                </a:solidFill>
              </a:rPr>
              <a:t>www.melani.admin.ch</a:t>
            </a:r>
            <a:endParaRPr lang="de-CH" sz="1200" dirty="0">
              <a:solidFill>
                <a:schemeClr val="accent1"/>
              </a:solidFill>
            </a:endParaRPr>
          </a:p>
        </p:txBody>
      </p:sp>
      <p:pic>
        <p:nvPicPr>
          <p:cNvPr id="10" name="Grafi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5529431" cy="40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Auswirkungen </a:t>
            </a:r>
            <a:r>
              <a:rPr lang="de-CH" dirty="0" smtClean="0"/>
              <a:t>von Schadsoftware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65315"/>
          </a:xfrm>
        </p:spPr>
        <p:txBody>
          <a:bodyPr>
            <a:normAutofit/>
          </a:bodyPr>
          <a:lstStyle/>
          <a:p>
            <a:r>
              <a:rPr lang="de-CH" dirty="0" smtClean="0"/>
              <a:t>Verschlüsselte oder gelöschte Rechner</a:t>
            </a:r>
          </a:p>
          <a:p>
            <a:r>
              <a:rPr lang="de-CH" dirty="0" smtClean="0"/>
              <a:t>Lösegeldforderungen für die Entschlüsselung</a:t>
            </a:r>
          </a:p>
          <a:p>
            <a:pPr lvl="1"/>
            <a:r>
              <a:rPr lang="de-CH" dirty="0" smtClean="0"/>
              <a:t>Keine Lösegeldzahlungen leisten, die bringen nichts!</a:t>
            </a:r>
          </a:p>
          <a:p>
            <a:r>
              <a:rPr lang="de-CH" dirty="0" smtClean="0"/>
              <a:t>Ausfall der Leitebene</a:t>
            </a:r>
          </a:p>
          <a:p>
            <a:r>
              <a:rPr lang="de-CH" dirty="0" smtClean="0"/>
              <a:t>Die Steuerungsfunktionen sind meistens nicht betroffen.</a:t>
            </a:r>
          </a:p>
          <a:p>
            <a:pPr lvl="1"/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89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Szenario 5 «Gezielte Cyber-Attacke»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5" cy="406531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475656" y="6104329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chemeClr val="accent1"/>
                </a:solidFill>
              </a:rPr>
              <a:t>Quelle</a:t>
            </a:r>
            <a:r>
              <a:rPr lang="de-CH" sz="1200" dirty="0">
                <a:solidFill>
                  <a:schemeClr val="accent1"/>
                </a:solidFill>
              </a:rPr>
              <a:t>: </a:t>
            </a:r>
            <a:r>
              <a:rPr lang="de-CH" sz="1200" dirty="0" err="1" smtClean="0">
                <a:solidFill>
                  <a:schemeClr val="accent1"/>
                </a:solidFill>
              </a:rPr>
              <a:t>www.fotolia.de</a:t>
            </a:r>
            <a:endParaRPr lang="de-CH" sz="1200" dirty="0">
              <a:solidFill>
                <a:schemeClr val="accent1"/>
              </a:solidFill>
            </a:endParaRPr>
          </a:p>
        </p:txBody>
      </p:sp>
      <p:pic>
        <p:nvPicPr>
          <p:cNvPr id="11" name="Grafik 10" descr="L:\KME\Fotos\GEKAUFTE BILDER\Fotolia\Fotolia_143605968_X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120680" cy="408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5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579296" cy="1152128"/>
          </a:xfrm>
        </p:spPr>
        <p:txBody>
          <a:bodyPr>
            <a:normAutofit fontScale="90000"/>
          </a:bodyPr>
          <a:lstStyle/>
          <a:p>
            <a:r>
              <a:rPr lang="de-CH" dirty="0"/>
              <a:t>Auswirkungen </a:t>
            </a:r>
            <a:r>
              <a:rPr lang="de-CH" dirty="0" smtClean="0"/>
              <a:t>gezielter Cyber-Attacken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99989"/>
            <a:ext cx="8229600" cy="4065315"/>
          </a:xfrm>
        </p:spPr>
        <p:txBody>
          <a:bodyPr>
            <a:normAutofit fontScale="85000" lnSpcReduction="20000"/>
          </a:bodyPr>
          <a:lstStyle/>
          <a:p>
            <a:r>
              <a:rPr lang="de-CH" dirty="0" smtClean="0"/>
              <a:t>Änderung oder Löschung der Steuerungsprogramme</a:t>
            </a:r>
          </a:p>
          <a:p>
            <a:r>
              <a:rPr lang="de-CH" dirty="0" smtClean="0"/>
              <a:t>Vorgaukeln von falschen Prozesswerten</a:t>
            </a:r>
          </a:p>
          <a:p>
            <a:r>
              <a:rPr lang="de-CH" dirty="0" smtClean="0"/>
              <a:t>Ändern von Passwörtern</a:t>
            </a:r>
          </a:p>
          <a:p>
            <a:r>
              <a:rPr lang="de-CH" dirty="0" smtClean="0"/>
              <a:t>Auswirkungen ähnlich, wie bei einem Hardwaredefekt</a:t>
            </a:r>
          </a:p>
          <a:p>
            <a:r>
              <a:rPr lang="de-CH" dirty="0" smtClean="0"/>
              <a:t>Terminierung, wann und wo zu geschlagen wird</a:t>
            </a:r>
          </a:p>
          <a:p>
            <a:r>
              <a:rPr lang="de-CH" dirty="0" smtClean="0"/>
              <a:t>Kein 100%-</a:t>
            </a:r>
            <a:r>
              <a:rPr lang="de-CH" dirty="0" err="1" smtClean="0"/>
              <a:t>iger</a:t>
            </a:r>
            <a:r>
              <a:rPr lang="de-CH" dirty="0" smtClean="0"/>
              <a:t> Schutz möglich. Wenn jemand in ein System eindringen will, kommt er rein, sofern er bereit ist den nötigen Aufwand zu treiben.</a:t>
            </a:r>
          </a:p>
          <a:p>
            <a:r>
              <a:rPr lang="de-CH" dirty="0" smtClean="0"/>
              <a:t>Es sind vorwiegend Systeme gefährdet, welche über eine Verbindung zum Internet verfügen.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17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21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18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15362" name="Picture 2" descr="L:\KME\Fotos\GEKAUFTE BILDER\Fotolia\Fotolia_188516872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4" y="764704"/>
            <a:ext cx="3600000" cy="34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L:\KME\Fotos\GEKAUFTE BILDER\Fotolia\Fotolia_188523753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80" y="980729"/>
            <a:ext cx="3600000" cy="34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L:\KME\Fotos\GEKAUFTE BILDER\Fotolia\Fotolia_125066210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07256"/>
            <a:ext cx="3600000" cy="31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944" y="6104329"/>
            <a:ext cx="84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chemeClr val="accent1"/>
                </a:solidFill>
              </a:rPr>
              <a:t>Quellen: </a:t>
            </a:r>
            <a:r>
              <a:rPr lang="de-CH" sz="1200" dirty="0" err="1" smtClean="0">
                <a:solidFill>
                  <a:schemeClr val="accent1"/>
                </a:solidFill>
              </a:rPr>
              <a:t>www.fotolia.de</a:t>
            </a:r>
            <a:endParaRPr lang="de-CH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Exkurs: Risikoanalyse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075567"/>
              </p:ext>
            </p:extLst>
          </p:nvPr>
        </p:nvGraphicFramePr>
        <p:xfrm>
          <a:off x="2483768" y="1844824"/>
          <a:ext cx="6336704" cy="26822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08184"/>
                <a:gridCol w="960368"/>
                <a:gridCol w="136815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Risikofaktoren</a:t>
                      </a: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Schaden-potential</a:t>
                      </a:r>
                      <a:endParaRPr lang="de-CH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[1-3]</a:t>
                      </a: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Eintrittswahr-scheinlichkeit</a:t>
                      </a:r>
                      <a:endParaRPr lang="de-CH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[1-3]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 dirty="0">
                          <a:effectLst/>
                        </a:rPr>
                        <a:t>1. Mehrtägiger flächendeckender Stromausfall</a:t>
                      </a:r>
                      <a:endParaRPr lang="de-CH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3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>
                          <a:effectLst/>
                        </a:rPr>
                        <a:t>2. Lokaler Stromausfall</a:t>
                      </a:r>
                      <a:endParaRPr lang="de-CH" sz="18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 dirty="0">
                          <a:effectLst/>
                        </a:rPr>
                        <a:t>3. Hardwaredefekt</a:t>
                      </a:r>
                      <a:endParaRPr lang="de-CH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 dirty="0">
                          <a:effectLst/>
                        </a:rPr>
                        <a:t>4. Breit gestreute Schadsoftware</a:t>
                      </a:r>
                      <a:endParaRPr lang="de-CH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3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>
                          <a:effectLst/>
                        </a:rPr>
                        <a:t>5. Gezielte Cyber-Attacke</a:t>
                      </a:r>
                      <a:endParaRPr lang="de-CH" sz="18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3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2</a:t>
                      </a: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>
                          <a:effectLst/>
                        </a:rPr>
                        <a:t>6. ...</a:t>
                      </a:r>
                      <a:endParaRPr lang="de-CH" sz="18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 dirty="0">
                          <a:effectLst/>
                        </a:rPr>
                        <a:t>7. ...</a:t>
                      </a:r>
                      <a:endParaRPr lang="de-CH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1600" b="0" dirty="0" smtClean="0">
                          <a:effectLst/>
                          <a:latin typeface="+mj-lt"/>
                          <a:ea typeface="Times New Roman"/>
                        </a:rPr>
                        <a:t>1 = Gering,</a:t>
                      </a:r>
                      <a:r>
                        <a:rPr lang="de-CH" sz="1600" b="0" baseline="0" dirty="0" smtClean="0">
                          <a:effectLst/>
                          <a:latin typeface="+mj-lt"/>
                          <a:ea typeface="Times New Roman"/>
                        </a:rPr>
                        <a:t> 2 = Mittel, 3 = Hoch</a:t>
                      </a:r>
                      <a:endParaRPr lang="de-CH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19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9" name="Pfeil nach rechts 8"/>
          <p:cNvSpPr/>
          <p:nvPr/>
        </p:nvSpPr>
        <p:spPr>
          <a:xfrm>
            <a:off x="4857750" y="5445224"/>
            <a:ext cx="1207588" cy="432048"/>
          </a:xfrm>
          <a:prstGeom prst="right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10" name="Textfeld 26"/>
          <p:cNvSpPr txBox="1"/>
          <p:nvPr/>
        </p:nvSpPr>
        <p:spPr>
          <a:xfrm>
            <a:off x="6300192" y="4941168"/>
            <a:ext cx="2088232" cy="14401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de-CH" b="1" dirty="0" smtClean="0">
                <a:effectLst/>
                <a:latin typeface="+mj-lt"/>
                <a:ea typeface="Times New Roman"/>
              </a:rPr>
              <a:t>Risikoniveau</a:t>
            </a:r>
            <a:endParaRPr lang="de-CH" dirty="0">
              <a:effectLst/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de-CH" dirty="0">
                <a:latin typeface="+mj-lt"/>
                <a:ea typeface="Times New Roman"/>
              </a:rPr>
              <a:t>Rot = Kritisch</a:t>
            </a:r>
          </a:p>
          <a:p>
            <a:pPr algn="just">
              <a:spcAft>
                <a:spcPts val="0"/>
              </a:spcAft>
            </a:pPr>
            <a:r>
              <a:rPr lang="de-CH" dirty="0">
                <a:latin typeface="+mj-lt"/>
                <a:ea typeface="Times New Roman"/>
              </a:rPr>
              <a:t>Orange = Hoch</a:t>
            </a:r>
          </a:p>
          <a:p>
            <a:pPr algn="just">
              <a:spcAft>
                <a:spcPts val="0"/>
              </a:spcAft>
            </a:pPr>
            <a:r>
              <a:rPr lang="de-CH" dirty="0">
                <a:latin typeface="+mj-lt"/>
                <a:ea typeface="Times New Roman"/>
              </a:rPr>
              <a:t>Gelb = Mittel</a:t>
            </a:r>
          </a:p>
          <a:p>
            <a:pPr algn="just">
              <a:spcAft>
                <a:spcPts val="0"/>
              </a:spcAft>
            </a:pPr>
            <a:r>
              <a:rPr lang="de-CH" dirty="0" smtClean="0">
                <a:latin typeface="+mj-lt"/>
                <a:ea typeface="Times New Roman"/>
              </a:rPr>
              <a:t>G</a:t>
            </a:r>
            <a:r>
              <a:rPr lang="de-CH" dirty="0" smtClean="0">
                <a:effectLst/>
                <a:latin typeface="+mj-lt"/>
                <a:ea typeface="Times New Roman"/>
              </a:rPr>
              <a:t>rün </a:t>
            </a:r>
            <a:r>
              <a:rPr lang="de-CH" dirty="0">
                <a:effectLst/>
                <a:latin typeface="+mj-lt"/>
                <a:ea typeface="Times New Roman"/>
              </a:rPr>
              <a:t>= </a:t>
            </a:r>
            <a:r>
              <a:rPr lang="de-CH" dirty="0" smtClean="0">
                <a:effectLst/>
                <a:latin typeface="+mj-lt"/>
                <a:ea typeface="Times New Roman"/>
              </a:rPr>
              <a:t>Niedrig</a:t>
            </a:r>
            <a:endParaRPr lang="de-CH" dirty="0">
              <a:effectLst/>
              <a:latin typeface="+mj-lt"/>
              <a:ea typeface="Times New Roman"/>
            </a:endParaRPr>
          </a:p>
        </p:txBody>
      </p:sp>
      <p:sp>
        <p:nvSpPr>
          <p:cNvPr id="11" name="Textfeld 26"/>
          <p:cNvSpPr txBox="1"/>
          <p:nvPr/>
        </p:nvSpPr>
        <p:spPr>
          <a:xfrm>
            <a:off x="251520" y="1772816"/>
            <a:ext cx="2376264" cy="3600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de-CH" b="1" dirty="0" smtClean="0">
                <a:effectLst/>
                <a:latin typeface="+mj-lt"/>
                <a:ea typeface="Times New Roman"/>
              </a:rPr>
              <a:t>1. Risikoidentifikation</a:t>
            </a:r>
            <a:endParaRPr lang="de-CH" b="1" dirty="0">
              <a:effectLst/>
              <a:latin typeface="+mj-lt"/>
              <a:ea typeface="Times New Roman"/>
            </a:endParaRPr>
          </a:p>
        </p:txBody>
      </p:sp>
      <p:sp>
        <p:nvSpPr>
          <p:cNvPr id="12" name="Textfeld 26"/>
          <p:cNvSpPr txBox="1"/>
          <p:nvPr/>
        </p:nvSpPr>
        <p:spPr>
          <a:xfrm>
            <a:off x="251520" y="2996952"/>
            <a:ext cx="2376264" cy="3600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de-CH" b="1" dirty="0">
                <a:latin typeface="+mj-lt"/>
                <a:ea typeface="Times New Roman"/>
              </a:rPr>
              <a:t>2</a:t>
            </a:r>
            <a:r>
              <a:rPr lang="de-CH" b="1" dirty="0" smtClean="0">
                <a:effectLst/>
                <a:latin typeface="+mj-lt"/>
                <a:ea typeface="Times New Roman"/>
              </a:rPr>
              <a:t>. Risikobewertung</a:t>
            </a:r>
            <a:endParaRPr lang="de-CH" b="1" dirty="0">
              <a:effectLst/>
              <a:latin typeface="+mj-lt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5" y="3476705"/>
            <a:ext cx="3960000" cy="2904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2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</a:t>
            </a:fld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SBV</a:t>
            </a:r>
            <a:r>
              <a:rPr lang="de-DE" dirty="0" smtClean="0"/>
              <a:t> – Weitebildungskurse 2018</a:t>
            </a:r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Referat von Kempter Meile AG, Engineering </a:t>
            </a:r>
            <a:r>
              <a:rPr lang="de-DE" dirty="0" smtClean="0"/>
              <a:t>Leitsysteme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sz="9800" dirty="0" smtClean="0">
                <a:solidFill>
                  <a:schemeClr val="bg1"/>
                </a:solidFill>
              </a:rPr>
              <a:t>BLACKOUT</a:t>
            </a:r>
            <a:r>
              <a:rPr lang="de-CH" dirty="0" smtClean="0">
                <a:solidFill>
                  <a:schemeClr val="bg1"/>
                </a:solidFill>
              </a:rPr>
              <a:t/>
            </a:r>
            <a:br>
              <a:rPr lang="de-CH" dirty="0" smtClean="0">
                <a:solidFill>
                  <a:schemeClr val="bg1"/>
                </a:solidFill>
              </a:rPr>
            </a:br>
            <a:r>
              <a:rPr lang="de-CH" dirty="0" smtClean="0">
                <a:solidFill>
                  <a:schemeClr val="bg1"/>
                </a:solidFill>
              </a:rPr>
              <a:t>wenn nichts mehr geht</a:t>
            </a:r>
            <a:br>
              <a:rPr lang="de-CH" dirty="0" smtClean="0">
                <a:solidFill>
                  <a:schemeClr val="bg1"/>
                </a:solidFill>
              </a:rPr>
            </a:br>
            <a:r>
              <a:rPr lang="de-CH" dirty="0">
                <a:solidFill>
                  <a:schemeClr val="bg1"/>
                </a:solidFill>
              </a:rPr>
              <a:t/>
            </a:r>
            <a:br>
              <a:rPr lang="de-CH" dirty="0">
                <a:solidFill>
                  <a:schemeClr val="bg1"/>
                </a:solidFill>
              </a:rPr>
            </a:b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14-eu5.ixquick.com/cgi-bin/serveimage?url=https%3A%2F%2Fcountercurrents.org%2Fwp-content%2Fuploads%2F2016%2F07%2Fblackout.jpg&amp;sp=c8b0bfb7457dd78a10079cd20c138f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23295" r="38036" b="37379"/>
          <a:stretch/>
        </p:blipFill>
        <p:spPr bwMode="auto">
          <a:xfrm>
            <a:off x="539552" y="423862"/>
            <a:ext cx="926381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Notstrom gegen Stromausfälle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16013"/>
            <a:ext cx="8229600" cy="4065315"/>
          </a:xfrm>
        </p:spPr>
        <p:txBody>
          <a:bodyPr>
            <a:normAutofit fontScale="70000" lnSpcReduction="20000"/>
          </a:bodyPr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 smtClean="0"/>
          </a:p>
          <a:p>
            <a:r>
              <a:rPr lang="de-CH" dirty="0" smtClean="0"/>
              <a:t>Regelmässiger </a:t>
            </a:r>
            <a:r>
              <a:rPr lang="de-CH" dirty="0"/>
              <a:t>Pumpbetrieb mit dem Notstromaggregat </a:t>
            </a:r>
            <a:br>
              <a:rPr lang="de-CH" dirty="0"/>
            </a:br>
            <a:r>
              <a:rPr lang="de-CH" dirty="0"/>
              <a:t>(Stolpersteine: hohe Anlaufströme, verschiedene Erdungssysteme)</a:t>
            </a:r>
          </a:p>
          <a:p>
            <a:r>
              <a:rPr lang="de-CH" dirty="0"/>
              <a:t>Krisenorganisation aufstellen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20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002186" y="2314669"/>
            <a:ext cx="1890294" cy="2338467"/>
            <a:chOff x="6938661" y="1772816"/>
            <a:chExt cx="1890294" cy="2338467"/>
          </a:xfrm>
        </p:grpSpPr>
        <p:pic>
          <p:nvPicPr>
            <p:cNvPr id="1030" name="Picture 6" descr="L:\BPROJEKT\Gonten WK\Fotos\170717_Pendenzen erfassen\BW &amp; GWPW Loretto\IMG_786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5" t="74253" r="31149" b="15287"/>
            <a:stretch/>
          </p:blipFill>
          <p:spPr bwMode="auto">
            <a:xfrm>
              <a:off x="6938661" y="3215362"/>
              <a:ext cx="1890294" cy="895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L:\BPROJEKT\Gonten WK\Fotos\170717_Pendenzen erfassen\BW &amp; GWPW Loretto\IMG_786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4" t="27578" r="28394" b="51387"/>
            <a:stretch/>
          </p:blipFill>
          <p:spPr bwMode="auto">
            <a:xfrm>
              <a:off x="6938661" y="1772816"/>
              <a:ext cx="1890294" cy="1442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395536" y="1772816"/>
            <a:ext cx="2520000" cy="1889892"/>
            <a:chOff x="611560" y="1772816"/>
            <a:chExt cx="2520000" cy="1889892"/>
          </a:xfrm>
        </p:grpSpPr>
        <p:pic>
          <p:nvPicPr>
            <p:cNvPr id="1028" name="Picture 4" descr="L:\APROJEKT\Vaduz WW\Fotos\151015_Anlagenbegehung\Res Schlosswald\IMG_6081_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772816"/>
              <a:ext cx="2520000" cy="1889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1259632" y="2846030"/>
              <a:ext cx="122413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mind. 12 h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043608" y="3318359"/>
            <a:ext cx="2520000" cy="1889617"/>
            <a:chOff x="1763688" y="2386699"/>
            <a:chExt cx="2520000" cy="1889617"/>
          </a:xfrm>
        </p:grpSpPr>
        <p:pic>
          <p:nvPicPr>
            <p:cNvPr id="1029" name="Picture 5" descr="L:\APROJEKT\Weinfelden TB\Fotos\BLZ\2004-10-20\Leitstelle_Weinfelden 008_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386699"/>
              <a:ext cx="2520000" cy="188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2314607" y="2962529"/>
              <a:ext cx="122413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mind. 2 h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739792" y="2420888"/>
            <a:ext cx="3031789" cy="1975525"/>
            <a:chOff x="4492259" y="3284984"/>
            <a:chExt cx="3031789" cy="1975525"/>
          </a:xfrm>
        </p:grpSpPr>
        <p:sp>
          <p:nvSpPr>
            <p:cNvPr id="7" name="Textfeld 6"/>
            <p:cNvSpPr txBox="1"/>
            <p:nvPr/>
          </p:nvSpPr>
          <p:spPr>
            <a:xfrm>
              <a:off x="5004048" y="4960882"/>
              <a:ext cx="25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sz="1200" dirty="0" smtClean="0">
                  <a:solidFill>
                    <a:schemeClr val="accent1"/>
                  </a:solidFill>
                </a:rPr>
                <a:t>Quelle</a:t>
              </a:r>
              <a:r>
                <a:rPr lang="de-CH" sz="1200" dirty="0">
                  <a:solidFill>
                    <a:schemeClr val="accent1"/>
                  </a:solidFill>
                </a:rPr>
                <a:t>: </a:t>
              </a:r>
              <a:r>
                <a:rPr lang="de-CH" sz="1200" dirty="0" err="1" smtClean="0">
                  <a:solidFill>
                    <a:schemeClr val="accent1"/>
                  </a:solidFill>
                </a:rPr>
                <a:t>www.bimex.ch</a:t>
              </a:r>
              <a:endParaRPr lang="de-CH" sz="1200" dirty="0">
                <a:solidFill>
                  <a:schemeClr val="accent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84984"/>
              <a:ext cx="2520000" cy="167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https://s14-eu5.ixquick.com/cgi-bin/serveimage?url=https%3A%2F%2Fwww.bw-discount.de%2Fmedia%2Fimage%2F0c%2Fa7%2Fe1%2F700390-Benzin-kanister-Bw-Metall-oliv55b9fc1be7f72.jpg&amp;sp=11d71a6e47fc00b0455558c56cb0d29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259" y="4134187"/>
              <a:ext cx="843687" cy="1126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s14-eu5.ixquick.com/cgi-bin/serveimage?url=https:%2F%2Fcdn.pixabay.com%2Fphoto%2F2012%2F04%2F24%2F17%2F40%2Fdocument-40599_960_720.png&amp;sp=7cba2c59c1d4ac26c44fe2443056773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11" y="3416929"/>
              <a:ext cx="391510" cy="497155"/>
            </a:xfrm>
            <a:prstGeom prst="rect">
              <a:avLst/>
            </a:prstGeom>
            <a:solidFill>
              <a:srgbClr val="FFFFCC"/>
            </a:solidFill>
          </p:spPr>
        </p:pic>
      </p:grpSp>
    </p:spTree>
    <p:extLst>
      <p:ext uri="{BB962C8B-B14F-4D97-AF65-F5344CB8AC3E}">
        <p14:creationId xmlns:p14="http://schemas.microsoft.com/office/powerpoint/2010/main" val="40602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08512"/>
          </a:xfrm>
        </p:spPr>
        <p:txBody>
          <a:bodyPr>
            <a:normAutofit/>
          </a:bodyPr>
          <a:lstStyle/>
          <a:p>
            <a:r>
              <a:rPr lang="de-CH" dirty="0" smtClean="0"/>
              <a:t>Nicht alle </a:t>
            </a:r>
            <a:r>
              <a:rPr lang="de-CH" dirty="0"/>
              <a:t>Funktionalitäten eines Bauwerkes in derselben Steuerung (SPS) </a:t>
            </a:r>
            <a:r>
              <a:rPr lang="de-CH" dirty="0" smtClean="0"/>
              <a:t>realisieren</a:t>
            </a:r>
            <a:endParaRPr lang="de-CH" dirty="0"/>
          </a:p>
          <a:p>
            <a:r>
              <a:rPr lang="de-CH" dirty="0" smtClean="0"/>
              <a:t>Auf Maschinensteuerungsebene autonome Hardware einsetzen und dadurch echte Redundanzen schaffen (Notsteuerung, Pumpenautomat etc.)</a:t>
            </a:r>
          </a:p>
          <a:p>
            <a:r>
              <a:rPr lang="de-CH" dirty="0" smtClean="0"/>
              <a:t>Überwachung eines Systemtotalausfalls mittels Watchdog und Notalarmierung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Redundanzen gegen defekte Hardware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84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02"/>
            <a:ext cx="8676000" cy="64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endParaRPr lang="de-CH" dirty="0" smtClean="0"/>
          </a:p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52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Vorkehrungen gegen Schadsoftware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Datensicherung</a:t>
            </a:r>
          </a:p>
          <a:p>
            <a:r>
              <a:rPr lang="de-CH" dirty="0" smtClean="0"/>
              <a:t>Misstrauischer Umgang mit E-Mails</a:t>
            </a:r>
          </a:p>
          <a:p>
            <a:r>
              <a:rPr lang="de-CH" dirty="0" smtClean="0"/>
              <a:t>System-Patches zeitnah einspielen</a:t>
            </a:r>
          </a:p>
          <a:p>
            <a:r>
              <a:rPr lang="de-CH" dirty="0" smtClean="0"/>
              <a:t>Aktueller Virenschutz</a:t>
            </a:r>
          </a:p>
          <a:p>
            <a:r>
              <a:rPr lang="de-CH" dirty="0" smtClean="0"/>
              <a:t>Gehärtete Systeme</a:t>
            </a:r>
          </a:p>
          <a:p>
            <a:r>
              <a:rPr lang="de-CH" dirty="0" smtClean="0"/>
              <a:t>Sensibilisierung und Schulung der Mitarbeiter</a:t>
            </a:r>
          </a:p>
          <a:p>
            <a:r>
              <a:rPr lang="de-CH" dirty="0" smtClean="0"/>
              <a:t>Starke Passwörter (mind. 10 Zeichen a-z, A-Z, 0-9 und Sonderzeichen)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83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579296" cy="1152128"/>
          </a:xfrm>
        </p:spPr>
        <p:txBody>
          <a:bodyPr>
            <a:normAutofit/>
          </a:bodyPr>
          <a:lstStyle/>
          <a:p>
            <a:r>
              <a:rPr lang="de-CH" dirty="0" smtClean="0"/>
              <a:t>Vorkehrungen gegen Cyber-Attacken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Allgemeine Regeln der IT-Sicherheit beachten</a:t>
            </a:r>
          </a:p>
          <a:p>
            <a:r>
              <a:rPr lang="de-CH" dirty="0" smtClean="0"/>
              <a:t>Redundanzen, wie gegen Hardwaredefekt</a:t>
            </a:r>
          </a:p>
          <a:p>
            <a:r>
              <a:rPr lang="de-CH" dirty="0" smtClean="0"/>
              <a:t>Redundanzen und autonome Rückfallebenen von extern </a:t>
            </a:r>
            <a:r>
              <a:rPr lang="de-CH" u="sng" dirty="0" smtClean="0"/>
              <a:t>nicht</a:t>
            </a:r>
            <a:r>
              <a:rPr lang="de-CH" dirty="0" smtClean="0"/>
              <a:t> erreichbar.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46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Fazit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65315"/>
          </a:xfrm>
        </p:spPr>
        <p:txBody>
          <a:bodyPr>
            <a:normAutofit/>
          </a:bodyPr>
          <a:lstStyle/>
          <a:p>
            <a:r>
              <a:rPr lang="de-CH" sz="2600" dirty="0" smtClean="0"/>
              <a:t>Risiken sind latent vorhanden.</a:t>
            </a:r>
          </a:p>
          <a:p>
            <a:r>
              <a:rPr lang="de-CH" sz="2600" dirty="0" smtClean="0"/>
              <a:t>Sie müssen Ihre Risiken kennen und damit umgehen können.</a:t>
            </a:r>
          </a:p>
          <a:p>
            <a:r>
              <a:rPr lang="de-CH" sz="2600" dirty="0" smtClean="0"/>
              <a:t>Sie kennen nun wirksame Vorkehrungsmassnahmen, falls der Notfall bei Ihnen eintreffen sollte.</a:t>
            </a:r>
            <a:endParaRPr lang="de-CH" sz="2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6" name="AutoShape 2" descr="Ein Mann mit Schutzausrüstung arbeitet an einer Elektroverteilanlag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AutoShape 4" descr="Ein Mann mit Schutzausrüstung arbeitet an einer Elektroverteilanlage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" name="AutoShape 6" descr="Ein Mann mit Schutzausrüstung arbeitet an einer Elektroverteilanlage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056" name="Picture 8" descr="https://www.suva.ch/-/media/static-picturepark-assets/uncategorized/1/4/8/9/4/14894-10--88814_titel_web-format-srgb_14894--d--jpeg.jpeg?h=450&amp;la=de-ch&amp;w=1260&amp;fo=5-235-2737-920&amp;focus=true&amp;bc=ffffff&amp;hash=F4CCDFD6E8D38EA5E87977EDF955E5ABDED5ED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5280819" cy="18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63688" y="6104329"/>
            <a:ext cx="5280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chemeClr val="accent1"/>
                </a:solidFill>
              </a:rPr>
              <a:t>Quelle</a:t>
            </a:r>
            <a:r>
              <a:rPr lang="de-CH" sz="1200" dirty="0">
                <a:solidFill>
                  <a:schemeClr val="accent1"/>
                </a:solidFill>
              </a:rPr>
              <a:t>: </a:t>
            </a:r>
            <a:r>
              <a:rPr lang="de-CH" sz="1200" dirty="0" smtClean="0">
                <a:solidFill>
                  <a:schemeClr val="accent1"/>
                </a:solidFill>
              </a:rPr>
              <a:t>SUVA</a:t>
            </a:r>
            <a:endParaRPr lang="de-CH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Für Ihre Fragen, jetzt und auch später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6725" y="2182813"/>
            <a:ext cx="4029075" cy="369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b="1" dirty="0" smtClean="0"/>
              <a:t>Damian Kempter</a:t>
            </a:r>
            <a:endParaRPr lang="de-DE" altLang="de-DE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075113" y="2182813"/>
            <a:ext cx="4745037" cy="3694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CH" altLang="de-DE" sz="2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CH" altLang="de-DE" sz="2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smtClean="0"/>
              <a:t>Mitglied der Geschäftsleitung der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smtClean="0"/>
              <a:t>Kempter Meile AG,</a:t>
            </a:r>
            <a:br>
              <a:rPr lang="de-CH" altLang="de-DE" sz="2000" dirty="0" smtClean="0"/>
            </a:br>
            <a:r>
              <a:rPr lang="de-CH" altLang="de-DE" sz="2000" dirty="0" smtClean="0"/>
              <a:t>Engineering Leitsysteme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CH" altLang="de-DE" sz="2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smtClean="0"/>
              <a:t>+41 (0)71 929 40 63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smtClean="0"/>
              <a:t>damian.kempter@kempter-meile.ch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err="1" smtClean="0"/>
              <a:t>www.kempter-meile.ch</a:t>
            </a:r>
            <a:endParaRPr lang="de-CH" altLang="de-DE" sz="2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DE" altLang="de-DE" sz="2000" dirty="0"/>
          </a:p>
        </p:txBody>
      </p:sp>
      <p:pic>
        <p:nvPicPr>
          <p:cNvPr id="8" name="Picture 6" descr="DSC_8144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2738"/>
            <a:ext cx="1677987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Kempter Meile AG in 20 Sekunden</a:t>
            </a:r>
          </a:p>
          <a:p>
            <a:r>
              <a:rPr lang="de-CH" dirty="0" smtClean="0"/>
              <a:t>Abgrenzung des </a:t>
            </a:r>
            <a:r>
              <a:rPr lang="de-CH" dirty="0" err="1" smtClean="0"/>
              <a:t>Referatinhaltes</a:t>
            </a:r>
            <a:endParaRPr lang="de-CH" dirty="0" smtClean="0"/>
          </a:p>
          <a:p>
            <a:r>
              <a:rPr lang="de-CH" dirty="0" smtClean="0"/>
              <a:t>Aufbau eines Steuerungs- und Leitsystems</a:t>
            </a:r>
          </a:p>
          <a:p>
            <a:r>
              <a:rPr lang="de-CH" dirty="0" smtClean="0"/>
              <a:t>Blackout-Szenarien und ihre Auswirkungen auf den Betrieb</a:t>
            </a:r>
          </a:p>
          <a:p>
            <a:r>
              <a:rPr lang="de-CH" dirty="0" smtClean="0"/>
              <a:t>Risikoanalyse</a:t>
            </a:r>
          </a:p>
          <a:p>
            <a:r>
              <a:rPr lang="de-CH" dirty="0" smtClean="0"/>
              <a:t>Konkrete Empfehlungen für Massnahmen</a:t>
            </a:r>
          </a:p>
          <a:p>
            <a:r>
              <a:rPr lang="de-CH" dirty="0" smtClean="0"/>
              <a:t>Fazit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90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6" name="Picture 4" descr="112-1269_STA_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996950"/>
            <a:ext cx="79930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12-1269_STA_b"/>
          <p:cNvPicPr>
            <a:picLocks noChangeAspect="1" noChangeArrowheads="1"/>
          </p:cNvPicPr>
          <p:nvPr/>
        </p:nvPicPr>
        <p:blipFill>
          <a:blip r:embed="rId4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96950"/>
            <a:ext cx="79930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439" y="908650"/>
            <a:ext cx="8353161" cy="525673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98525">
              <a:buFont typeface="Arial" pitchFamily="34" charset="0"/>
              <a:buChar char="•"/>
            </a:pPr>
            <a:endParaRPr lang="de-DE" sz="2400" dirty="0" smtClean="0"/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  <a:p>
            <a:pPr marL="898525">
              <a:buFont typeface="Arial" pitchFamily="34" charset="0"/>
              <a:buChar char="•"/>
            </a:pPr>
            <a:endParaRPr lang="de-DE" sz="2400" dirty="0" smtClean="0"/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Unabhängiges und neutrales Ingenieurbüro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Beratung für Beschaffung und Realisierung von Steuerungen und Leitsystemen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Zweitmeinungen, Submissionen, Projektleitungen, ...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/>
              <a:t>S</a:t>
            </a:r>
            <a:r>
              <a:rPr lang="de-DE" sz="2400" dirty="0" smtClean="0"/>
              <a:t>eit 1984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&gt; 70 Leitsystem-Projekte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 smtClean="0"/>
              <a:t>13 Mitarbeiterinnen und Mitarbeiter</a:t>
            </a:r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436120" y="1180406"/>
            <a:ext cx="2879725" cy="1079500"/>
            <a:chOff x="5436120" y="1180406"/>
            <a:chExt cx="2879725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591" descr="Strom, Elektrizitä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20" y="1180406"/>
              <a:ext cx="887413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93" descr="Wasser, Trinkwass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370" y="1180406"/>
              <a:ext cx="887413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95" descr="Gas, Erdga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370" y="1180406"/>
              <a:ext cx="879475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421" y="1052670"/>
            <a:ext cx="4392609" cy="1872260"/>
          </a:xfrm>
        </p:spPr>
        <p:txBody>
          <a:bodyPr anchor="t"/>
          <a:lstStyle/>
          <a:p>
            <a:pPr marL="541338"/>
            <a:r>
              <a:rPr lang="de-CH" sz="3200" b="1" dirty="0" smtClean="0"/>
              <a:t>Kempter </a:t>
            </a:r>
            <a:r>
              <a:rPr lang="de-CH" sz="3200" b="1" dirty="0"/>
              <a:t>Meile </a:t>
            </a:r>
            <a:r>
              <a:rPr lang="de-CH" sz="3200" b="1" dirty="0" smtClean="0"/>
              <a:t>AG</a:t>
            </a:r>
            <a:br>
              <a:rPr lang="de-CH" sz="3200" b="1" dirty="0" smtClean="0"/>
            </a:br>
            <a:r>
              <a:rPr lang="de-CH" sz="2500" dirty="0" smtClean="0"/>
              <a:t>Engineering </a:t>
            </a:r>
            <a:r>
              <a:rPr lang="de-CH" sz="2500" dirty="0"/>
              <a:t>Leitsysteme</a:t>
            </a:r>
            <a:br>
              <a:rPr lang="de-CH" sz="2500" dirty="0"/>
            </a:br>
            <a:r>
              <a:rPr lang="de-CH" sz="1200" dirty="0" smtClean="0"/>
              <a:t/>
            </a:r>
            <a:br>
              <a:rPr lang="de-CH" sz="1200" dirty="0" smtClean="0"/>
            </a:br>
            <a:r>
              <a:rPr lang="de-CH" sz="2000" dirty="0" smtClean="0"/>
              <a:t>stellt </a:t>
            </a:r>
            <a:r>
              <a:rPr lang="de-CH" sz="2000"/>
              <a:t>sich </a:t>
            </a:r>
            <a:r>
              <a:rPr lang="de-CH" sz="2000" smtClean="0"/>
              <a:t>kurz vor</a:t>
            </a:r>
            <a:r>
              <a:rPr lang="de-CH" sz="2000" dirty="0" smtClean="0"/>
              <a:t>: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541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065315"/>
          </a:xfrm>
        </p:spPr>
        <p:txBody>
          <a:bodyPr>
            <a:normAutofit fontScale="92500" lnSpcReduction="20000"/>
          </a:bodyPr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Blackout = plötzliches Versagen eines Zustandes</a:t>
            </a:r>
          </a:p>
          <a:p>
            <a:r>
              <a:rPr lang="de-CH" dirty="0" smtClean="0"/>
              <a:t>Referat nimmt Bezug auf die Steuerung und das Leitsystem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/>
        </p:blipFill>
        <p:spPr bwMode="auto">
          <a:xfrm>
            <a:off x="467544" y="1774835"/>
            <a:ext cx="8229600" cy="2858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4592161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chemeClr val="accent1"/>
                </a:solidFill>
              </a:rPr>
              <a:t>Quelle: https</a:t>
            </a:r>
            <a:r>
              <a:rPr lang="de-CH" sz="1200" dirty="0">
                <a:solidFill>
                  <a:schemeClr val="accent1"/>
                </a:solidFill>
              </a:rPr>
              <a:t>://</a:t>
            </a:r>
            <a:r>
              <a:rPr lang="de-CH" sz="1200" dirty="0" err="1">
                <a:solidFill>
                  <a:schemeClr val="accent1"/>
                </a:solidFill>
              </a:rPr>
              <a:t>de.langenscheidt.com</a:t>
            </a:r>
            <a:r>
              <a:rPr lang="de-CH" sz="1200" dirty="0">
                <a:solidFill>
                  <a:schemeClr val="accent1"/>
                </a:solidFill>
              </a:rPr>
              <a:t>/englisch-deutsch/</a:t>
            </a:r>
            <a:r>
              <a:rPr lang="de-CH" sz="1200" dirty="0" err="1">
                <a:solidFill>
                  <a:schemeClr val="accent1"/>
                </a:solidFill>
              </a:rPr>
              <a:t>blackout</a:t>
            </a:r>
            <a:endParaRPr lang="de-CH" sz="1200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Abgrenzung des </a:t>
            </a:r>
            <a:r>
              <a:rPr lang="de-CH" dirty="0" err="1" smtClean="0"/>
              <a:t>Referatinhaltes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42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Hierarchischer Aufbau eines Steuerungs- und Leitsystems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28192551"/>
              </p:ext>
            </p:extLst>
          </p:nvPr>
        </p:nvGraphicFramePr>
        <p:xfrm>
          <a:off x="421958" y="2062552"/>
          <a:ext cx="5662210" cy="405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feil nach unten 7"/>
          <p:cNvSpPr>
            <a:spLocks noChangeArrowheads="1"/>
          </p:cNvSpPr>
          <p:nvPr/>
        </p:nvSpPr>
        <p:spPr bwMode="auto">
          <a:xfrm>
            <a:off x="7308304" y="2056332"/>
            <a:ext cx="1343273" cy="4043860"/>
          </a:xfrm>
          <a:prstGeom prst="downArrow">
            <a:avLst>
              <a:gd name="adj1" fmla="val 50000"/>
              <a:gd name="adj2" fmla="val 49965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zunehmende Prozessnähe</a:t>
            </a:r>
            <a:endParaRPr kumimoji="0" lang="de-DE" altLang="de-D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abnehmender Automatisierungsgrad</a:t>
            </a:r>
            <a:endParaRPr kumimoji="0" lang="de-DE" altLang="de-D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6163310" y="6100192"/>
            <a:ext cx="424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585460" y="5301208"/>
            <a:ext cx="1002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3927475" y="2852936"/>
            <a:ext cx="2660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354704" y="2090738"/>
            <a:ext cx="3233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20"/>
          <p:cNvSpPr txBox="1">
            <a:spLocks noChangeArrowheads="1"/>
          </p:cNvSpPr>
          <p:nvPr/>
        </p:nvSpPr>
        <p:spPr bwMode="auto">
          <a:xfrm rot="-5400000">
            <a:off x="4368614" y="3952590"/>
            <a:ext cx="400945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01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ctr"/>
                <a:tab pos="1973263" algn="ctr"/>
              </a:tabLst>
            </a:pPr>
            <a:r>
              <a:rPr lang="de-DE" altLang="de-DE" sz="1300" dirty="0">
                <a:solidFill>
                  <a:srgbClr val="4F81BD"/>
                </a:solidFill>
                <a:latin typeface="+mj-lt"/>
                <a:ea typeface="Times New Roman" pitchFamily="18" charset="0"/>
              </a:rPr>
              <a:t> </a:t>
            </a: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Prozess</a:t>
            </a:r>
            <a:r>
              <a:rPr kumimoji="0" lang="de-DE" altLang="de-DE" sz="1300" b="0" i="0" u="none" strike="noStrike" cap="none" normalizeH="0" dirty="0" smtClean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Schaltschrank im Bauwerk           Zentrale</a:t>
            </a:r>
            <a:endParaRPr kumimoji="0" lang="de-DE" altLang="de-DE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70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Szenario 1 «Lokaler Stromausfall»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7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2852936"/>
            <a:ext cx="8208912" cy="1962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467544" y="480818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chemeClr val="accent1"/>
                </a:solidFill>
              </a:rPr>
              <a:t>Quelle</a:t>
            </a:r>
            <a:r>
              <a:rPr lang="de-CH" sz="1200" dirty="0">
                <a:solidFill>
                  <a:schemeClr val="accent1"/>
                </a:solidFill>
              </a:rPr>
              <a:t>: Zürichsee-Zeitung vom 11.12.2017</a:t>
            </a:r>
          </a:p>
        </p:txBody>
      </p:sp>
    </p:spTree>
    <p:extLst>
      <p:ext uri="{BB962C8B-B14F-4D97-AF65-F5344CB8AC3E}">
        <p14:creationId xmlns:p14="http://schemas.microsoft.com/office/powerpoint/2010/main" val="19687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Szenario 1 «Lokaler Stromausfall»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8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5589240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chemeClr val="accent1"/>
                </a:solidFill>
              </a:rPr>
              <a:t>Quelle</a:t>
            </a:r>
            <a:r>
              <a:rPr lang="de-CH" sz="1200" dirty="0">
                <a:solidFill>
                  <a:schemeClr val="accent1"/>
                </a:solidFill>
              </a:rPr>
              <a:t>: </a:t>
            </a:r>
            <a:r>
              <a:rPr lang="de-CH" sz="1200" dirty="0" err="1">
                <a:solidFill>
                  <a:schemeClr val="accent1"/>
                </a:solidFill>
              </a:rPr>
              <a:t>NZZ</a:t>
            </a:r>
            <a:r>
              <a:rPr lang="de-CH" sz="1200" dirty="0">
                <a:solidFill>
                  <a:schemeClr val="accent1"/>
                </a:solidFill>
              </a:rPr>
              <a:t>-Online vom 04.01.2018 berichtet über Sturm „Burglind“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2060848"/>
            <a:ext cx="8208912" cy="3523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4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Szenario 2 «Mehrtägiger und flächendeckender  Stromausfall»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9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4160113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>
                <a:solidFill>
                  <a:schemeClr val="accent1"/>
                </a:solidFill>
              </a:rPr>
              <a:t>Quelle</a:t>
            </a:r>
            <a:r>
              <a:rPr lang="de-CH" sz="1200" dirty="0">
                <a:solidFill>
                  <a:schemeClr val="accent1"/>
                </a:solidFill>
              </a:rPr>
              <a:t>: Tagesanzeiger vom 06.04.2016</a:t>
            </a:r>
          </a:p>
        </p:txBody>
      </p:sp>
      <p:pic>
        <p:nvPicPr>
          <p:cNvPr id="10" name="Grafik 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63433"/>
          <a:stretch/>
        </p:blipFill>
        <p:spPr bwMode="auto">
          <a:xfrm>
            <a:off x="467544" y="3079993"/>
            <a:ext cx="8208912" cy="1063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00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</Words>
  <Application>Microsoft Office PowerPoint</Application>
  <PresentationFormat>Bildschirmpräsentation (4:3)</PresentationFormat>
  <Paragraphs>235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Benutzerdefiniertes Design</vt:lpstr>
      <vt:lpstr>PowerPoint-Präsentation</vt:lpstr>
      <vt:lpstr>BLACKOUT wenn nichts mehr geht  </vt:lpstr>
      <vt:lpstr>Agenda</vt:lpstr>
      <vt:lpstr>Kempter Meile AG Engineering Leitsysteme  stellt sich kurz vor:</vt:lpstr>
      <vt:lpstr>Abgrenzung des Referatinhaltes</vt:lpstr>
      <vt:lpstr>Hierarchischer Aufbau eines Steuerungs- und Leitsystems</vt:lpstr>
      <vt:lpstr>Szenario 1 «Lokaler Stromausfall»</vt:lpstr>
      <vt:lpstr>Szenario 1 «Lokaler Stromausfall»</vt:lpstr>
      <vt:lpstr>Szenario 2 «Mehrtägiger und flächendeckender  Stromausfall»</vt:lpstr>
      <vt:lpstr>Auswirkungen bei Stromausfall</vt:lpstr>
      <vt:lpstr>Szenario 3 «Hardwaredefekt»</vt:lpstr>
      <vt:lpstr>PowerPoint-Präsentation</vt:lpstr>
      <vt:lpstr>Auswirkungen eines Hardwaredefekts</vt:lpstr>
      <vt:lpstr>Szenario 4 «Breit gestreute Schadsoftware»</vt:lpstr>
      <vt:lpstr>Auswirkungen von Schadsoftware</vt:lpstr>
      <vt:lpstr>Szenario 5 «Gezielte Cyber-Attacke»</vt:lpstr>
      <vt:lpstr>Auswirkungen gezielter Cyber-Attacken</vt:lpstr>
      <vt:lpstr>PowerPoint-Präsentation</vt:lpstr>
      <vt:lpstr>Exkurs: Risikoanalyse</vt:lpstr>
      <vt:lpstr>Notstrom gegen Stromausfälle</vt:lpstr>
      <vt:lpstr>Redundanzen gegen defekte Hardware</vt:lpstr>
      <vt:lpstr>PowerPoint-Präsentation</vt:lpstr>
      <vt:lpstr>Vorkehrungen gegen Schadsoftware</vt:lpstr>
      <vt:lpstr>Vorkehrungen gegen Cyber-Attacken</vt:lpstr>
      <vt:lpstr>Fazit</vt:lpstr>
      <vt:lpstr>Für Ihre Fragen, jetzt und auch später</vt:lpstr>
    </vt:vector>
  </TitlesOfParts>
  <Company>BGV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Meier Franziska (I-AT-IU-IB-AMT2)</cp:lastModifiedBy>
  <cp:revision>267</cp:revision>
  <cp:lastPrinted>2014-04-06T07:25:01Z</cp:lastPrinted>
  <dcterms:created xsi:type="dcterms:W3CDTF">2012-01-06T09:44:05Z</dcterms:created>
  <dcterms:modified xsi:type="dcterms:W3CDTF">2018-03-23T04:54:43Z</dcterms:modified>
</cp:coreProperties>
</file>