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7" r:id="rId10"/>
    <p:sldId id="265" r:id="rId11"/>
    <p:sldId id="266" r:id="rId12"/>
  </p:sldIdLst>
  <p:sldSz cx="9144000" cy="6858000" type="screen4x3"/>
  <p:notesSz cx="6888163" cy="100187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7086" autoAdjust="0"/>
  </p:normalViewPr>
  <p:slideViewPr>
    <p:cSldViewPr>
      <p:cViewPr>
        <p:scale>
          <a:sx n="82" d="100"/>
          <a:sy n="82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0158EB50-BBA8-436F-BFD5-F871A5B08FC0}" type="datetimeFigureOut">
              <a:rPr lang="de-CH" smtClean="0"/>
              <a:t>12.04.2016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EBAFD96D-53EF-4FB5-A897-0ED74CA97C4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7597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BA2852-9986-47A4-B500-89AA5E6F7068}" type="datetimeFigureOut">
              <a:rPr lang="de-CH"/>
              <a:pPr>
                <a:defRPr/>
              </a:pPr>
              <a:t>12.04.2016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5" rIns="93150" bIns="46575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3150" tIns="46575" rIns="93150" bIns="46575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8D1665-D908-4C9F-8651-33E14FD94F9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4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8D1665-D908-4C9F-8651-33E14FD94F9F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482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/>
              <a:t>SBV – Weiterbildungskurse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6441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11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309321"/>
            <a:ext cx="2880320" cy="360040"/>
          </a:xfrm>
        </p:spPr>
        <p:txBody>
          <a:bodyPr/>
          <a:lstStyle/>
          <a:p>
            <a:r>
              <a:rPr lang="de-DE" dirty="0"/>
              <a:t>SBV – Weiterbildungskurse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8608" y="6356350"/>
            <a:ext cx="2895600" cy="365125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712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/>
              <a:t>SBV – Weiterbildungskurse 2016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491880" y="6381328"/>
            <a:ext cx="2895600" cy="365125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8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856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10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/>
              <a:t>SBV – Weiterbildungskurse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4194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6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/>
              <a:t>SBV – Weiterbildungskurse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2443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5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/>
              <a:t>SBV – Weiterbildungskurse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0036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72008"/>
            <a:ext cx="7772400" cy="836712"/>
          </a:xfrm>
        </p:spPr>
        <p:txBody>
          <a:bodyPr/>
          <a:lstStyle>
            <a:lvl1pPr algn="l">
              <a:defRPr baseline="0"/>
            </a:lvl1pPr>
          </a:lstStyle>
          <a:p>
            <a:endParaRPr lang="de-CH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0"/>
          </p:nvPr>
        </p:nvSpPr>
        <p:spPr>
          <a:xfrm>
            <a:off x="683568" y="1700808"/>
            <a:ext cx="8280920" cy="4321175"/>
          </a:xfrm>
        </p:spPr>
        <p:txBody>
          <a:bodyPr/>
          <a:lstStyle/>
          <a:p>
            <a:pPr lvl="0"/>
            <a:endParaRPr lang="de-CH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465138" y="6356350"/>
            <a:ext cx="324276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SBV – Weiterbildungskurse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7451725" y="6356350"/>
            <a:ext cx="1635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5171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3568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Bild 2" descr="Logo_SBV_mText_JPG_300ppi"/>
          <p:cNvPicPr/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61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olf.eberli@eberlirisk.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845840"/>
            <a:ext cx="7149480" cy="1143000"/>
          </a:xfrm>
        </p:spPr>
        <p:txBody>
          <a:bodyPr>
            <a:normAutofit/>
          </a:bodyPr>
          <a:lstStyle/>
          <a:p>
            <a:r>
              <a:rPr lang="de-CH" sz="3600" b="1" dirty="0"/>
              <a:t>Formation </a:t>
            </a:r>
            <a:r>
              <a:rPr lang="de-CH" sz="3600" b="1" dirty="0" err="1"/>
              <a:t>continue</a:t>
            </a:r>
            <a:r>
              <a:rPr lang="de-CH" sz="3600" b="1" dirty="0"/>
              <a:t> ASF 2016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 algn="ctr">
              <a:buNone/>
            </a:pPr>
            <a:r>
              <a:rPr lang="de-CH" dirty="0"/>
              <a:t> </a:t>
            </a:r>
            <a:r>
              <a:rPr lang="de-CH" dirty="0" err="1"/>
              <a:t>Marchés</a:t>
            </a:r>
            <a:r>
              <a:rPr lang="de-CH" dirty="0"/>
              <a:t> </a:t>
            </a:r>
            <a:r>
              <a:rPr lang="de-CH" dirty="0" err="1"/>
              <a:t>publics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2999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b="1" dirty="0" err="1"/>
              <a:t>Marchés</a:t>
            </a:r>
            <a:r>
              <a:rPr lang="de-CH" sz="3200" b="1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dirty="0"/>
              <a:t>Art. 10 RMP</a:t>
            </a:r>
          </a:p>
          <a:p>
            <a:pPr marL="0" indent="0">
              <a:buNone/>
            </a:pPr>
            <a:r>
              <a:rPr lang="fr-CH" sz="2800" dirty="0"/>
              <a:t>L'adjudicateur peut adjuger un marché directement, sans lancer d'appel d'offres, si l'une des conditions suivantes est remplie</a:t>
            </a:r>
            <a:r>
              <a:rPr lang="de-CH" sz="2800" dirty="0"/>
              <a:t>: </a:t>
            </a:r>
            <a:br>
              <a:rPr lang="de-CH" sz="2800" dirty="0"/>
            </a:br>
            <a:r>
              <a:rPr lang="de-CH" sz="2800" dirty="0"/>
              <a:t/>
            </a:r>
            <a:br>
              <a:rPr lang="de-CH" sz="2800" dirty="0"/>
            </a:br>
            <a:r>
              <a:rPr lang="de-CH" sz="2800" dirty="0"/>
              <a:t>d. </a:t>
            </a:r>
            <a:r>
              <a:rPr lang="fr-CH" sz="2800" dirty="0"/>
              <a:t>en raison d'événements imprévisibles, l'urgence du marché est telle qu'il est impossible de suivre une procédure ouverte ou sélective;</a:t>
            </a:r>
            <a:endParaRPr lang="de-CH" sz="2800" dirty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b="1" dirty="0" err="1"/>
              <a:t>Marchés</a:t>
            </a:r>
            <a:r>
              <a:rPr lang="de-CH" sz="3200" b="1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 err="1"/>
              <a:t>Questions</a:t>
            </a:r>
            <a:r>
              <a:rPr lang="de-CH" dirty="0"/>
              <a:t> ?</a:t>
            </a:r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>
                <a:hlinkClick r:id="rId2"/>
              </a:rPr>
              <a:t>rolf.eberli@eberlirisk.ch</a:t>
            </a: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543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/>
              <a:t>De </a:t>
            </a:r>
            <a:r>
              <a:rPr lang="de-CH" dirty="0" err="1"/>
              <a:t>quoi</a:t>
            </a:r>
            <a:r>
              <a:rPr lang="de-CH" dirty="0"/>
              <a:t> </a:t>
            </a:r>
            <a:r>
              <a:rPr lang="de-CH" dirty="0" err="1"/>
              <a:t>s’agit-il</a:t>
            </a:r>
            <a:r>
              <a:rPr lang="de-CH" dirty="0"/>
              <a:t>?</a:t>
            </a:r>
            <a:br>
              <a:rPr lang="de-CH" dirty="0"/>
            </a:br>
            <a:endParaRPr lang="de-CH" dirty="0"/>
          </a:p>
          <a:p>
            <a:pPr marL="0" indent="0" algn="ctr">
              <a:buNone/>
            </a:pPr>
            <a:r>
              <a:rPr lang="de-CH" dirty="0"/>
              <a:t>     </a:t>
            </a:r>
            <a:r>
              <a:rPr lang="de-CH" dirty="0" err="1"/>
              <a:t>Finalité</a:t>
            </a:r>
            <a:r>
              <a:rPr lang="de-CH" dirty="0"/>
              <a:t>:  </a:t>
            </a:r>
          </a:p>
          <a:p>
            <a:pPr marL="0" indent="0" algn="ctr">
              <a:buNone/>
            </a:pPr>
            <a:r>
              <a:rPr lang="de-CH" dirty="0" err="1"/>
              <a:t>Comportement</a:t>
            </a:r>
            <a:r>
              <a:rPr lang="de-CH" dirty="0"/>
              <a:t> </a:t>
            </a:r>
            <a:r>
              <a:rPr lang="de-CH" dirty="0" err="1"/>
              <a:t>équitable</a:t>
            </a:r>
            <a:r>
              <a:rPr lang="de-CH" dirty="0"/>
              <a:t> </a:t>
            </a:r>
            <a:r>
              <a:rPr lang="de-CH" dirty="0" err="1"/>
              <a:t>face</a:t>
            </a:r>
            <a:r>
              <a:rPr lang="de-CH" dirty="0"/>
              <a:t> à </a:t>
            </a:r>
            <a:r>
              <a:rPr lang="de-CH" dirty="0" err="1"/>
              <a:t>tous</a:t>
            </a:r>
            <a:r>
              <a:rPr lang="de-CH" dirty="0"/>
              <a:t> les </a:t>
            </a:r>
            <a:r>
              <a:rPr lang="de-CH" dirty="0" err="1"/>
              <a:t>soumissionnaires</a:t>
            </a: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/>
              <a:t>Il </a:t>
            </a:r>
            <a:r>
              <a:rPr lang="de-CH" dirty="0" err="1"/>
              <a:t>revient</a:t>
            </a:r>
            <a:r>
              <a:rPr lang="de-CH" dirty="0"/>
              <a:t> à </a:t>
            </a:r>
            <a:r>
              <a:rPr lang="de-CH" dirty="0" err="1"/>
              <a:t>l’Etat</a:t>
            </a:r>
            <a:r>
              <a:rPr lang="de-CH" dirty="0"/>
              <a:t> de </a:t>
            </a:r>
            <a:r>
              <a:rPr lang="de-CH" dirty="0" err="1"/>
              <a:t>montrer</a:t>
            </a:r>
            <a:r>
              <a:rPr lang="de-CH" dirty="0"/>
              <a:t> le </a:t>
            </a:r>
            <a:r>
              <a:rPr lang="de-CH" dirty="0" err="1"/>
              <a:t>bon</a:t>
            </a:r>
            <a:r>
              <a:rPr lang="de-CH" dirty="0"/>
              <a:t> </a:t>
            </a:r>
            <a:r>
              <a:rPr lang="de-CH" dirty="0" err="1"/>
              <a:t>exemple</a:t>
            </a:r>
            <a:r>
              <a:rPr lang="de-CH" dirty="0"/>
              <a:t>!</a:t>
            </a:r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2</a:t>
            </a:fld>
            <a:endParaRPr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b="1" dirty="0" err="1"/>
              <a:t>Marchés</a:t>
            </a:r>
            <a:r>
              <a:rPr lang="de-CH" sz="3200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389599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sz="3200" b="1" dirty="0" err="1"/>
              <a:t>Marchés</a:t>
            </a:r>
            <a:r>
              <a:rPr lang="de-CH" sz="3200" b="1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>
            <a:off x="827584" y="1196752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Bases </a:t>
            </a:r>
            <a:r>
              <a:rPr lang="de-CH" sz="2400" b="1" dirty="0" err="1"/>
              <a:t>légales</a:t>
            </a:r>
            <a:r>
              <a:rPr lang="de-CH" sz="2400" b="1" dirty="0"/>
              <a:t>:</a:t>
            </a:r>
          </a:p>
          <a:p>
            <a:endParaRPr lang="de-CH" dirty="0"/>
          </a:p>
          <a:p>
            <a:r>
              <a:rPr lang="de-CH" sz="2000" b="1" dirty="0"/>
              <a:t>International:</a:t>
            </a:r>
          </a:p>
          <a:p>
            <a:endParaRPr lang="de-CH" dirty="0"/>
          </a:p>
          <a:p>
            <a:pPr algn="ctr"/>
            <a:r>
              <a:rPr lang="de-CH" dirty="0" err="1"/>
              <a:t>Accord</a:t>
            </a:r>
            <a:r>
              <a:rPr lang="de-CH" dirty="0"/>
              <a:t> OMC:  AMP </a:t>
            </a:r>
            <a:r>
              <a:rPr lang="de-CH" dirty="0" err="1"/>
              <a:t>Accord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les </a:t>
            </a:r>
            <a:r>
              <a:rPr lang="de-CH" dirty="0" err="1"/>
              <a:t>marchés</a:t>
            </a:r>
            <a:r>
              <a:rPr lang="de-CH" dirty="0"/>
              <a:t> </a:t>
            </a:r>
            <a:r>
              <a:rPr lang="de-CH" dirty="0" err="1"/>
              <a:t>publics</a:t>
            </a:r>
            <a:endParaRPr lang="de-CH" dirty="0"/>
          </a:p>
          <a:p>
            <a:r>
              <a:rPr lang="de-CH" dirty="0"/>
              <a:t/>
            </a:r>
            <a:br>
              <a:rPr lang="de-CH" dirty="0"/>
            </a:br>
            <a:r>
              <a:rPr lang="de-CH" sz="2000" b="1" dirty="0"/>
              <a:t>National:</a:t>
            </a:r>
            <a:r>
              <a:rPr lang="de-CH" dirty="0"/>
              <a:t/>
            </a:r>
            <a:br>
              <a:rPr lang="de-CH" dirty="0"/>
            </a:br>
            <a:endParaRPr lang="de-CH" dirty="0" smtClean="0"/>
          </a:p>
          <a:p>
            <a:pPr algn="ctr"/>
            <a:r>
              <a:rPr lang="fr-CH" dirty="0" smtClean="0"/>
              <a:t>Accord </a:t>
            </a:r>
            <a:r>
              <a:rPr lang="fr-CH" dirty="0" err="1" smtClean="0"/>
              <a:t>intercantonal</a:t>
            </a:r>
            <a:r>
              <a:rPr lang="fr-CH" dirty="0" smtClean="0"/>
              <a:t> sur les marchés publics </a:t>
            </a:r>
          </a:p>
          <a:p>
            <a:pPr algn="ctr"/>
            <a:r>
              <a:rPr lang="fr-CH" dirty="0" smtClean="0"/>
              <a:t>(</a:t>
            </a:r>
            <a:r>
              <a:rPr lang="fr-CH" dirty="0"/>
              <a:t>AIMP)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  <a:p>
            <a:pPr algn="ctr"/>
            <a:r>
              <a:rPr lang="de-CH" dirty="0" err="1"/>
              <a:t>Directives</a:t>
            </a:r>
            <a:r>
              <a:rPr lang="de-CH" dirty="0"/>
              <a:t> </a:t>
            </a:r>
            <a:r>
              <a:rPr lang="de-CH" dirty="0" err="1"/>
              <a:t>d’exécution</a:t>
            </a:r>
            <a:r>
              <a:rPr lang="de-CH" dirty="0"/>
              <a:t> de </a:t>
            </a:r>
            <a:r>
              <a:rPr lang="de-CH" dirty="0" err="1"/>
              <a:t>l’AIMP</a:t>
            </a:r>
            <a:r>
              <a:rPr lang="de-CH" dirty="0"/>
              <a:t> </a:t>
            </a:r>
          </a:p>
          <a:p>
            <a:pPr algn="ctr"/>
            <a:r>
              <a:rPr lang="de-CH" dirty="0"/>
              <a:t>(DEMP)</a:t>
            </a:r>
            <a:br>
              <a:rPr lang="de-CH" dirty="0"/>
            </a:br>
            <a:endParaRPr lang="de-CH" dirty="0"/>
          </a:p>
          <a:p>
            <a:r>
              <a:rPr lang="de-CH" sz="2000" b="1" dirty="0" err="1"/>
              <a:t>Cantonal</a:t>
            </a:r>
            <a:r>
              <a:rPr lang="de-CH" sz="2000" b="1" dirty="0"/>
              <a:t>: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r>
              <a:rPr lang="de-CH" dirty="0"/>
              <a:t>                          </a:t>
            </a:r>
            <a:r>
              <a:rPr lang="de-CH" dirty="0" err="1"/>
              <a:t>Règlement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la </a:t>
            </a:r>
            <a:r>
              <a:rPr lang="de-CH" dirty="0" err="1"/>
              <a:t>passation</a:t>
            </a:r>
            <a:r>
              <a:rPr lang="de-CH" dirty="0"/>
              <a:t> des </a:t>
            </a:r>
            <a:r>
              <a:rPr lang="de-CH" dirty="0" err="1"/>
              <a:t>marchés</a:t>
            </a:r>
            <a:r>
              <a:rPr lang="de-CH" dirty="0"/>
              <a:t> </a:t>
            </a:r>
            <a:r>
              <a:rPr lang="de-CH" dirty="0" err="1"/>
              <a:t>publics</a:t>
            </a:r>
            <a:r>
              <a:rPr lang="de-CH" dirty="0"/>
              <a:t> </a:t>
            </a:r>
          </a:p>
          <a:p>
            <a:pPr algn="ctr"/>
            <a:r>
              <a:rPr lang="de-CH" dirty="0"/>
              <a:t>(RMP)</a:t>
            </a:r>
          </a:p>
        </p:txBody>
      </p:sp>
    </p:spTree>
    <p:extLst>
      <p:ext uri="{BB962C8B-B14F-4D97-AF65-F5344CB8AC3E}">
        <p14:creationId xmlns:p14="http://schemas.microsoft.com/office/powerpoint/2010/main" val="7901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b="1" dirty="0" err="1"/>
              <a:t>Marchés</a:t>
            </a:r>
            <a:r>
              <a:rPr lang="de-CH" sz="3200" b="1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483866"/>
              </p:ext>
            </p:extLst>
          </p:nvPr>
        </p:nvGraphicFramePr>
        <p:xfrm>
          <a:off x="457200" y="2724492"/>
          <a:ext cx="8229600" cy="2277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7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7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60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0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0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Champs</a:t>
                      </a:r>
                      <a:r>
                        <a:rPr lang="de-CH" sz="1400" baseline="0" dirty="0">
                          <a:effectLst/>
                        </a:rPr>
                        <a:t> </a:t>
                      </a:r>
                      <a:r>
                        <a:rPr lang="de-CH" sz="1400" baseline="0" dirty="0" err="1">
                          <a:effectLst/>
                        </a:rPr>
                        <a:t>d’application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Procédure</a:t>
                      </a:r>
                      <a:r>
                        <a:rPr lang="de-CH" sz="1400" dirty="0">
                          <a:effectLst/>
                        </a:rPr>
                        <a:t> </a:t>
                      </a:r>
                      <a:r>
                        <a:rPr lang="de-CH" sz="1400" dirty="0" err="1">
                          <a:effectLst/>
                        </a:rPr>
                        <a:t>ouverte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Procédure</a:t>
                      </a:r>
                      <a:r>
                        <a:rPr lang="de-CH" sz="1400" dirty="0">
                          <a:effectLst/>
                        </a:rPr>
                        <a:t> </a:t>
                      </a:r>
                      <a:br>
                        <a:rPr lang="de-CH" sz="1400" dirty="0">
                          <a:effectLst/>
                        </a:rPr>
                      </a:br>
                      <a:r>
                        <a:rPr lang="de-CH" sz="1400" dirty="0" err="1">
                          <a:effectLst/>
                        </a:rPr>
                        <a:t>sélective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Procédure</a:t>
                      </a:r>
                      <a:r>
                        <a:rPr lang="de-CH" sz="1400" dirty="0">
                          <a:effectLst/>
                        </a:rPr>
                        <a:t> </a:t>
                      </a:r>
                      <a:br>
                        <a:rPr lang="de-CH" sz="1400" dirty="0">
                          <a:effectLst/>
                        </a:rPr>
                      </a:br>
                      <a:r>
                        <a:rPr lang="de-CH" sz="1400" dirty="0" err="1">
                          <a:effectLst/>
                        </a:rPr>
                        <a:t>sur</a:t>
                      </a:r>
                      <a:r>
                        <a:rPr lang="de-CH" sz="1400" dirty="0">
                          <a:effectLst/>
                        </a:rPr>
                        <a:t> </a:t>
                      </a:r>
                      <a:r>
                        <a:rPr lang="de-CH" sz="1400" dirty="0" err="1">
                          <a:effectLst/>
                        </a:rPr>
                        <a:t>invitation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Procédure</a:t>
                      </a:r>
                      <a:r>
                        <a:rPr lang="de-CH" sz="1400" dirty="0">
                          <a:effectLst/>
                        </a:rPr>
                        <a:t> </a:t>
                      </a:r>
                      <a:br>
                        <a:rPr lang="de-CH" sz="1400" dirty="0">
                          <a:effectLst/>
                        </a:rPr>
                      </a:br>
                      <a:r>
                        <a:rPr lang="de-CH" sz="1400" dirty="0">
                          <a:effectLst/>
                        </a:rPr>
                        <a:t>de </a:t>
                      </a:r>
                      <a:r>
                        <a:rPr lang="de-CH" sz="1400" dirty="0" err="1">
                          <a:effectLst/>
                        </a:rPr>
                        <a:t>gré</a:t>
                      </a:r>
                      <a:r>
                        <a:rPr lang="de-CH" sz="1400" dirty="0">
                          <a:effectLst/>
                        </a:rPr>
                        <a:t> à </a:t>
                      </a:r>
                      <a:r>
                        <a:rPr lang="de-CH" sz="1400" dirty="0" err="1">
                          <a:effectLst/>
                        </a:rPr>
                        <a:t>gré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Fournitures</a:t>
                      </a:r>
                      <a:r>
                        <a:rPr lang="de-CH" sz="1400" dirty="0">
                          <a:effectLst/>
                        </a:rPr>
                        <a:t>: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dès</a:t>
                      </a:r>
                      <a:r>
                        <a:rPr lang="de-CH" sz="1400" dirty="0">
                          <a:effectLst/>
                        </a:rPr>
                        <a:t>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dès</a:t>
                      </a:r>
                      <a:r>
                        <a:rPr lang="de-CH" sz="1400" dirty="0">
                          <a:effectLst/>
                        </a:rPr>
                        <a:t>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jusqu'à</a:t>
                      </a:r>
                      <a:r>
                        <a:rPr lang="de-CH" sz="1400" dirty="0">
                          <a:effectLst/>
                        </a:rPr>
                        <a:t>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jusqu'à</a:t>
                      </a:r>
                      <a:r>
                        <a:rPr lang="de-CH" sz="1400" dirty="0">
                          <a:effectLst/>
                        </a:rPr>
                        <a:t> CHF 100‘000.-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Services: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dès</a:t>
                      </a:r>
                      <a:r>
                        <a:rPr lang="de-CH" sz="1400" dirty="0">
                          <a:effectLst/>
                        </a:rPr>
                        <a:t>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dès</a:t>
                      </a:r>
                      <a:r>
                        <a:rPr lang="de-CH" sz="1400" dirty="0">
                          <a:effectLst/>
                        </a:rPr>
                        <a:t>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jusqu'à</a:t>
                      </a:r>
                      <a:r>
                        <a:rPr lang="de-CH" sz="1400" dirty="0">
                          <a:effectLst/>
                        </a:rPr>
                        <a:t>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jusqu'à</a:t>
                      </a:r>
                      <a:r>
                        <a:rPr lang="de-CH" sz="1400" dirty="0">
                          <a:effectLst/>
                        </a:rPr>
                        <a:t> CHF 150‘000.-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Construction</a:t>
                      </a:r>
                      <a:r>
                        <a:rPr lang="de-CH" sz="1400" dirty="0">
                          <a:effectLst/>
                        </a:rPr>
                        <a:t/>
                      </a:r>
                      <a:br>
                        <a:rPr lang="de-CH" sz="1400" dirty="0">
                          <a:effectLst/>
                        </a:rPr>
                      </a:br>
                      <a:r>
                        <a:rPr lang="de-CH" sz="1400" dirty="0">
                          <a:effectLst/>
                        </a:rPr>
                        <a:t>Gros </a:t>
                      </a:r>
                      <a:r>
                        <a:rPr lang="de-CH" sz="1400" dirty="0" err="1">
                          <a:effectLst/>
                        </a:rPr>
                        <a:t>oeuvre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dès</a:t>
                      </a:r>
                      <a:r>
                        <a:rPr lang="de-CH" sz="1400" dirty="0">
                          <a:effectLst/>
                        </a:rPr>
                        <a:t> CHF 500‘000.-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dès</a:t>
                      </a:r>
                      <a:r>
                        <a:rPr lang="de-CH" sz="1400" dirty="0">
                          <a:effectLst/>
                        </a:rPr>
                        <a:t> CHF 500‘000.- 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jusqu'à</a:t>
                      </a:r>
                      <a:r>
                        <a:rPr lang="de-CH" sz="1400" dirty="0">
                          <a:effectLst/>
                        </a:rPr>
                        <a:t> CHF 500‘000.-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jusqu'à</a:t>
                      </a:r>
                      <a:r>
                        <a:rPr lang="de-CH" sz="1400" dirty="0">
                          <a:effectLst/>
                        </a:rPr>
                        <a:t> CHF 300‘000.-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Construction</a:t>
                      </a:r>
                      <a:r>
                        <a:rPr lang="de-CH" sz="1400" dirty="0">
                          <a:effectLst/>
                        </a:rPr>
                        <a:t/>
                      </a:r>
                      <a:br>
                        <a:rPr lang="de-CH" sz="1400" dirty="0">
                          <a:effectLst/>
                        </a:rPr>
                      </a:br>
                      <a:r>
                        <a:rPr lang="de-CH" sz="1400" dirty="0">
                          <a:effectLst/>
                        </a:rPr>
                        <a:t>Second </a:t>
                      </a:r>
                      <a:r>
                        <a:rPr lang="de-CH" sz="1400" dirty="0" err="1">
                          <a:effectLst/>
                        </a:rPr>
                        <a:t>oeuvre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dès</a:t>
                      </a:r>
                      <a:r>
                        <a:rPr lang="de-CH" sz="1400" dirty="0">
                          <a:effectLst/>
                        </a:rPr>
                        <a:t>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dès</a:t>
                      </a:r>
                      <a:r>
                        <a:rPr lang="de-CH" sz="1400" dirty="0">
                          <a:effectLst/>
                        </a:rPr>
                        <a:t>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jusqu'à</a:t>
                      </a:r>
                      <a:r>
                        <a:rPr lang="de-CH" sz="1400" dirty="0">
                          <a:effectLst/>
                        </a:rPr>
                        <a:t>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</a:rPr>
                        <a:t>jusqu'à</a:t>
                      </a:r>
                      <a:r>
                        <a:rPr lang="de-CH" sz="1400" dirty="0">
                          <a:effectLst/>
                        </a:rPr>
                        <a:t> CHF 150‘000.-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4</a:t>
            </a:fld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755576" y="1484784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 err="1"/>
              <a:t>Valeurs</a:t>
            </a:r>
            <a:r>
              <a:rPr lang="de-CH" sz="2400" b="1" dirty="0"/>
              <a:t> </a:t>
            </a:r>
            <a:r>
              <a:rPr lang="de-CH" sz="2400" b="1" dirty="0" err="1"/>
              <a:t>seuils</a:t>
            </a:r>
            <a:r>
              <a:rPr lang="de-CH" sz="2400" b="1" dirty="0"/>
              <a:t> </a:t>
            </a:r>
            <a:r>
              <a:rPr lang="de-CH" sz="2400" b="1" dirty="0" err="1"/>
              <a:t>applicables</a:t>
            </a:r>
            <a:r>
              <a:rPr lang="de-CH" sz="2400" b="1" dirty="0"/>
              <a:t> </a:t>
            </a:r>
            <a:br>
              <a:rPr lang="de-CH" sz="2400" b="1" dirty="0"/>
            </a:br>
            <a:r>
              <a:rPr lang="de-CH" sz="2400" b="1" dirty="0" err="1"/>
              <a:t>aux</a:t>
            </a:r>
            <a:r>
              <a:rPr lang="de-CH" sz="2400" b="1" dirty="0"/>
              <a:t> </a:t>
            </a:r>
            <a:r>
              <a:rPr lang="de-CH" sz="2400" b="1" dirty="0" err="1"/>
              <a:t>marchés</a:t>
            </a:r>
            <a:r>
              <a:rPr lang="de-CH" sz="2400" b="1" dirty="0"/>
              <a:t> non </a:t>
            </a:r>
            <a:r>
              <a:rPr lang="de-CH" sz="2400" b="1" dirty="0" err="1"/>
              <a:t>soumis</a:t>
            </a:r>
            <a:r>
              <a:rPr lang="de-CH" sz="2400" b="1" dirty="0"/>
              <a:t> </a:t>
            </a:r>
            <a:r>
              <a:rPr lang="de-CH" sz="2400" b="1" dirty="0" err="1"/>
              <a:t>aux</a:t>
            </a:r>
            <a:r>
              <a:rPr lang="de-CH" sz="2400" b="1" dirty="0"/>
              <a:t> </a:t>
            </a:r>
            <a:r>
              <a:rPr lang="de-CH" sz="2400" b="1" dirty="0" err="1"/>
              <a:t>traités</a:t>
            </a:r>
            <a:r>
              <a:rPr lang="de-CH" sz="2400" b="1" dirty="0"/>
              <a:t> </a:t>
            </a:r>
            <a:r>
              <a:rPr lang="de-CH" sz="2400" b="1" dirty="0" err="1"/>
              <a:t>internationaux</a:t>
            </a:r>
            <a:endParaRPr lang="de-CH" sz="2400" b="1" dirty="0"/>
          </a:p>
        </p:txBody>
      </p:sp>
    </p:spTree>
    <p:extLst>
      <p:ext uri="{BB962C8B-B14F-4D97-AF65-F5344CB8AC3E}">
        <p14:creationId xmlns:p14="http://schemas.microsoft.com/office/powerpoint/2010/main" val="175595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b="1" dirty="0" err="1"/>
              <a:t>Marchés</a:t>
            </a:r>
            <a:r>
              <a:rPr lang="de-CH" sz="3200" b="1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 err="1"/>
              <a:t>Procédure</a:t>
            </a:r>
            <a:r>
              <a:rPr lang="de-CH" dirty="0"/>
              <a:t> </a:t>
            </a:r>
            <a:r>
              <a:rPr lang="de-CH" dirty="0" err="1"/>
              <a:t>ouverte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  <a:p>
            <a:r>
              <a:rPr lang="de-CH" dirty="0" err="1"/>
              <a:t>Candidats</a:t>
            </a:r>
            <a:r>
              <a:rPr lang="de-CH" dirty="0"/>
              <a:t>: </a:t>
            </a:r>
            <a:r>
              <a:rPr lang="de-CH" dirty="0" err="1"/>
              <a:t>aucune</a:t>
            </a:r>
            <a:r>
              <a:rPr lang="de-CH" dirty="0"/>
              <a:t> </a:t>
            </a:r>
            <a:r>
              <a:rPr lang="de-CH" dirty="0" err="1"/>
              <a:t>limitation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  <a:p>
            <a:r>
              <a:rPr lang="de-CH" dirty="0" err="1"/>
              <a:t>Publication</a:t>
            </a:r>
            <a:r>
              <a:rPr lang="de-CH" dirty="0"/>
              <a:t>:  SIMAP et </a:t>
            </a:r>
            <a:r>
              <a:rPr lang="de-CH" dirty="0" err="1"/>
              <a:t>Feuille</a:t>
            </a:r>
            <a:r>
              <a:rPr lang="de-CH" dirty="0"/>
              <a:t> </a:t>
            </a:r>
            <a:r>
              <a:rPr lang="de-CH" dirty="0" err="1"/>
              <a:t>officielle</a:t>
            </a: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715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b="1" dirty="0" err="1"/>
              <a:t>Marchés</a:t>
            </a:r>
            <a:r>
              <a:rPr lang="de-CH" sz="3200" b="1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CH" dirty="0" err="1"/>
              <a:t>Procédure</a:t>
            </a:r>
            <a:r>
              <a:rPr lang="de-CH" dirty="0"/>
              <a:t> </a:t>
            </a:r>
            <a:r>
              <a:rPr lang="de-CH" dirty="0" err="1"/>
              <a:t>sélective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  <a:p>
            <a:r>
              <a:rPr lang="de-CH" dirty="0" err="1"/>
              <a:t>Procédure</a:t>
            </a:r>
            <a:r>
              <a:rPr lang="de-CH" dirty="0"/>
              <a:t> </a:t>
            </a:r>
            <a:r>
              <a:rPr lang="de-CH" dirty="0" err="1"/>
              <a:t>souvent</a:t>
            </a:r>
            <a:r>
              <a:rPr lang="de-CH" dirty="0"/>
              <a:t> à 2 </a:t>
            </a:r>
            <a:r>
              <a:rPr lang="de-CH" dirty="0" err="1"/>
              <a:t>tours</a:t>
            </a:r>
            <a:r>
              <a:rPr lang="de-CH" dirty="0"/>
              <a:t> </a:t>
            </a:r>
            <a:r>
              <a:rPr lang="de-CH" dirty="0">
                <a:sym typeface="Wingdings" panose="05000000000000000000" pitchFamily="2" charset="2"/>
              </a:rPr>
              <a:t> </a:t>
            </a:r>
            <a:br>
              <a:rPr lang="de-CH" dirty="0">
                <a:sym typeface="Wingdings" panose="05000000000000000000" pitchFamily="2" charset="2"/>
              </a:rPr>
            </a:br>
            <a:r>
              <a:rPr lang="de-CH" dirty="0">
                <a:sym typeface="Wingdings" panose="05000000000000000000" pitchFamily="2" charset="2"/>
              </a:rPr>
              <a:t>1er tour: </a:t>
            </a:r>
            <a:r>
              <a:rPr lang="de-CH" dirty="0" err="1">
                <a:sym typeface="Wingdings" panose="05000000000000000000" pitchFamily="2" charset="2"/>
              </a:rPr>
              <a:t>procédure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ouverte</a:t>
            </a:r>
            <a:r>
              <a:rPr lang="de-CH" dirty="0">
                <a:sym typeface="Wingdings" panose="05000000000000000000" pitchFamily="2" charset="2"/>
              </a:rPr>
              <a:t> de </a:t>
            </a:r>
            <a:r>
              <a:rPr lang="de-CH" dirty="0" err="1">
                <a:sym typeface="Wingdings" panose="05000000000000000000" pitchFamily="2" charset="2"/>
              </a:rPr>
              <a:t>qualification</a:t>
            </a:r>
            <a:r>
              <a:rPr lang="de-CH" dirty="0">
                <a:sym typeface="Wingdings" panose="05000000000000000000" pitchFamily="2" charset="2"/>
              </a:rPr>
              <a:t>, 2e tour:  </a:t>
            </a:r>
            <a:r>
              <a:rPr lang="de-CH" dirty="0" err="1">
                <a:sym typeface="Wingdings" panose="05000000000000000000" pitchFamily="2" charset="2"/>
              </a:rPr>
              <a:t>participation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sur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sélection</a:t>
            </a:r>
            <a:r>
              <a:rPr lang="de-CH" dirty="0">
                <a:sym typeface="Wingdings" panose="05000000000000000000" pitchFamily="2" charset="2"/>
              </a:rPr>
              <a:t/>
            </a:r>
            <a:br>
              <a:rPr lang="de-CH" dirty="0">
                <a:sym typeface="Wingdings" panose="05000000000000000000" pitchFamily="2" charset="2"/>
              </a:rPr>
            </a:br>
            <a:endParaRPr lang="de-CH" dirty="0">
              <a:sym typeface="Wingdings" panose="05000000000000000000" pitchFamily="2" charset="2"/>
            </a:endParaRPr>
          </a:p>
          <a:p>
            <a:r>
              <a:rPr lang="de-CH" dirty="0" err="1">
                <a:sym typeface="Wingdings" panose="05000000000000000000" pitchFamily="2" charset="2"/>
              </a:rPr>
              <a:t>Publication</a:t>
            </a:r>
            <a:r>
              <a:rPr lang="de-CH" dirty="0">
                <a:sym typeface="Wingdings" panose="05000000000000000000" pitchFamily="2" charset="2"/>
              </a:rPr>
              <a:t>: SIMAP et </a:t>
            </a:r>
            <a:r>
              <a:rPr lang="de-CH" dirty="0" err="1">
                <a:sym typeface="Wingdings" panose="05000000000000000000" pitchFamily="2" charset="2"/>
              </a:rPr>
              <a:t>Feuille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officielle</a:t>
            </a:r>
            <a:r>
              <a:rPr lang="de-CH" dirty="0">
                <a:sym typeface="Wingdings" panose="05000000000000000000" pitchFamily="2" charset="2"/>
              </a:rPr>
              <a:t/>
            </a:r>
            <a:br>
              <a:rPr lang="de-CH" dirty="0">
                <a:sym typeface="Wingdings" panose="05000000000000000000" pitchFamily="2" charset="2"/>
              </a:rPr>
            </a:br>
            <a:r>
              <a:rPr lang="de-CH" dirty="0">
                <a:sym typeface="Wingdings" panose="05000000000000000000" pitchFamily="2" charset="2"/>
              </a:rPr>
              <a:t/>
            </a:r>
            <a:br>
              <a:rPr lang="de-CH" dirty="0">
                <a:sym typeface="Wingdings" panose="05000000000000000000" pitchFamily="2" charset="2"/>
              </a:rPr>
            </a:b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175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b="1" dirty="0" err="1"/>
              <a:t>Marchés</a:t>
            </a:r>
            <a:r>
              <a:rPr lang="de-CH" sz="3200" b="1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 err="1"/>
              <a:t>Procédure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</a:t>
            </a:r>
            <a:r>
              <a:rPr lang="de-CH" dirty="0" err="1"/>
              <a:t>invitation</a:t>
            </a: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r>
              <a:rPr lang="de-CH" dirty="0" err="1"/>
              <a:t>Nombre</a:t>
            </a:r>
            <a:r>
              <a:rPr lang="de-CH" dirty="0"/>
              <a:t> </a:t>
            </a:r>
            <a:r>
              <a:rPr lang="de-CH" dirty="0" err="1"/>
              <a:t>restreint</a:t>
            </a:r>
            <a:r>
              <a:rPr lang="de-CH" dirty="0"/>
              <a:t> de </a:t>
            </a:r>
            <a:r>
              <a:rPr lang="de-CH" dirty="0" err="1"/>
              <a:t>candidats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  <a:p>
            <a:r>
              <a:rPr lang="de-CH" dirty="0"/>
              <a:t>Appel </a:t>
            </a:r>
            <a:r>
              <a:rPr lang="de-CH" dirty="0" err="1"/>
              <a:t>d’offres</a:t>
            </a:r>
            <a:r>
              <a:rPr lang="de-CH" dirty="0"/>
              <a:t> </a:t>
            </a:r>
            <a:r>
              <a:rPr lang="de-CH" dirty="0" err="1"/>
              <a:t>restreint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>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067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b="1" dirty="0" err="1"/>
              <a:t>Marchés</a:t>
            </a:r>
            <a:r>
              <a:rPr lang="de-CH" sz="3200" b="1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de-CH" dirty="0" err="1"/>
              <a:t>Procédure</a:t>
            </a:r>
            <a:r>
              <a:rPr lang="de-CH" dirty="0"/>
              <a:t> de </a:t>
            </a:r>
            <a:r>
              <a:rPr lang="de-CH" dirty="0" err="1"/>
              <a:t>gré</a:t>
            </a:r>
            <a:r>
              <a:rPr lang="de-CH" dirty="0"/>
              <a:t> à </a:t>
            </a:r>
            <a:r>
              <a:rPr lang="de-CH" dirty="0" err="1"/>
              <a:t>gré</a:t>
            </a:r>
            <a:endParaRPr lang="de-CH" dirty="0"/>
          </a:p>
          <a:p>
            <a:pPr marL="0" indent="0">
              <a:buNone/>
            </a:pPr>
            <a:endParaRPr lang="de-CH" dirty="0"/>
          </a:p>
          <a:p>
            <a:r>
              <a:rPr lang="de-CH" dirty="0" err="1"/>
              <a:t>Aucun</a:t>
            </a:r>
            <a:r>
              <a:rPr lang="de-CH" dirty="0"/>
              <a:t> </a:t>
            </a:r>
            <a:r>
              <a:rPr lang="de-CH" dirty="0" err="1"/>
              <a:t>appel</a:t>
            </a:r>
            <a:r>
              <a:rPr lang="de-CH" dirty="0"/>
              <a:t> </a:t>
            </a:r>
            <a:r>
              <a:rPr lang="de-CH" dirty="0" err="1"/>
              <a:t>d’offres</a:t>
            </a:r>
            <a:endParaRPr lang="de-CH" dirty="0"/>
          </a:p>
          <a:p>
            <a:r>
              <a:rPr lang="de-CH" dirty="0"/>
              <a:t>Invitation à </a:t>
            </a:r>
            <a:r>
              <a:rPr lang="de-CH" dirty="0" err="1"/>
              <a:t>soumettre</a:t>
            </a:r>
            <a:r>
              <a:rPr lang="de-CH" dirty="0"/>
              <a:t> </a:t>
            </a:r>
            <a:r>
              <a:rPr lang="de-CH" dirty="0" err="1"/>
              <a:t>une</a:t>
            </a:r>
            <a:r>
              <a:rPr lang="de-CH" dirty="0"/>
              <a:t> </a:t>
            </a:r>
            <a:r>
              <a:rPr lang="de-CH" dirty="0" err="1"/>
              <a:t>offre</a:t>
            </a:r>
            <a:endParaRPr lang="de-CH" dirty="0"/>
          </a:p>
          <a:p>
            <a:r>
              <a:rPr lang="de-CH" dirty="0"/>
              <a:t>Ronde de </a:t>
            </a:r>
            <a:r>
              <a:rPr lang="de-CH" dirty="0" err="1"/>
              <a:t>négociation</a:t>
            </a:r>
            <a:r>
              <a:rPr lang="de-CH" dirty="0"/>
              <a:t> </a:t>
            </a:r>
            <a:r>
              <a:rPr lang="de-CH" dirty="0" err="1"/>
              <a:t>possible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  <a:p>
            <a:r>
              <a:rPr lang="de-CH" b="1" dirty="0" err="1">
                <a:solidFill>
                  <a:srgbClr val="FF0000"/>
                </a:solidFill>
              </a:rPr>
              <a:t>Procédure</a:t>
            </a:r>
            <a:r>
              <a:rPr lang="de-CH" b="1" dirty="0">
                <a:solidFill>
                  <a:srgbClr val="FF0000"/>
                </a:solidFill>
              </a:rPr>
              <a:t> de </a:t>
            </a:r>
            <a:r>
              <a:rPr lang="de-CH" b="1" dirty="0" err="1">
                <a:solidFill>
                  <a:srgbClr val="FF0000"/>
                </a:solidFill>
              </a:rPr>
              <a:t>gré</a:t>
            </a:r>
            <a:r>
              <a:rPr lang="de-CH" b="1" dirty="0">
                <a:solidFill>
                  <a:srgbClr val="FF0000"/>
                </a:solidFill>
              </a:rPr>
              <a:t> à </a:t>
            </a:r>
            <a:r>
              <a:rPr lang="de-CH" b="1" dirty="0" err="1">
                <a:solidFill>
                  <a:srgbClr val="FF0000"/>
                </a:solidFill>
              </a:rPr>
              <a:t>gré</a:t>
            </a:r>
            <a:r>
              <a:rPr lang="de-CH" b="1" dirty="0">
                <a:solidFill>
                  <a:srgbClr val="FF0000"/>
                </a:solidFill>
              </a:rPr>
              <a:t>: </a:t>
            </a:r>
            <a:br>
              <a:rPr lang="de-CH" b="1" dirty="0">
                <a:solidFill>
                  <a:srgbClr val="FF0000"/>
                </a:solidFill>
              </a:rPr>
            </a:br>
            <a:r>
              <a:rPr lang="de-CH" b="1" dirty="0" err="1">
                <a:solidFill>
                  <a:srgbClr val="FF0000"/>
                </a:solidFill>
              </a:rPr>
              <a:t>mêmes</a:t>
            </a:r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err="1">
                <a:solidFill>
                  <a:srgbClr val="FF0000"/>
                </a:solidFill>
              </a:rPr>
              <a:t>règles</a:t>
            </a:r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err="1">
                <a:solidFill>
                  <a:srgbClr val="FF0000"/>
                </a:solidFill>
              </a:rPr>
              <a:t>que</a:t>
            </a:r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err="1">
                <a:solidFill>
                  <a:srgbClr val="FF0000"/>
                </a:solidFill>
              </a:rPr>
              <a:t>pour</a:t>
            </a:r>
            <a:r>
              <a:rPr lang="de-CH" b="1" dirty="0">
                <a:solidFill>
                  <a:srgbClr val="FF0000"/>
                </a:solidFill>
              </a:rPr>
              <a:t> la </a:t>
            </a:r>
            <a:r>
              <a:rPr lang="de-CH" b="1" dirty="0" err="1">
                <a:solidFill>
                  <a:srgbClr val="FF0000"/>
                </a:solidFill>
              </a:rPr>
              <a:t>procédure</a:t>
            </a:r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err="1">
                <a:solidFill>
                  <a:srgbClr val="FF0000"/>
                </a:solidFill>
              </a:rPr>
              <a:t>sur</a:t>
            </a:r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err="1">
                <a:solidFill>
                  <a:srgbClr val="FF0000"/>
                </a:solidFill>
              </a:rPr>
              <a:t>invitation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864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b="1" dirty="0" err="1"/>
              <a:t>Marchés</a:t>
            </a:r>
            <a:r>
              <a:rPr lang="de-CH" sz="3200" b="1" dirty="0"/>
              <a:t> </a:t>
            </a:r>
            <a:r>
              <a:rPr lang="de-CH" sz="3200" b="1" dirty="0" err="1"/>
              <a:t>publics</a:t>
            </a:r>
            <a:endParaRPr lang="de-CH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 err="1"/>
              <a:t>Règle</a:t>
            </a:r>
            <a:r>
              <a:rPr lang="de-CH" dirty="0"/>
              <a:t> du </a:t>
            </a:r>
            <a:r>
              <a:rPr lang="de-CH" dirty="0" err="1"/>
              <a:t>jeu</a:t>
            </a:r>
            <a:endParaRPr lang="de-CH" dirty="0"/>
          </a:p>
          <a:p>
            <a:pPr marL="0" indent="0">
              <a:buNone/>
            </a:pPr>
            <a:endParaRPr lang="de-CH" dirty="0"/>
          </a:p>
          <a:p>
            <a:r>
              <a:rPr lang="de-CH" dirty="0" err="1"/>
              <a:t>Saucissonnage</a:t>
            </a:r>
            <a:r>
              <a:rPr lang="de-CH" dirty="0"/>
              <a:t> </a:t>
            </a:r>
            <a:r>
              <a:rPr lang="de-CH" dirty="0" err="1"/>
              <a:t>autorisé</a:t>
            </a:r>
            <a:r>
              <a:rPr lang="de-CH" dirty="0"/>
              <a:t>? </a:t>
            </a:r>
            <a:r>
              <a:rPr lang="de-CH" dirty="0">
                <a:sym typeface="Wingdings" panose="05000000000000000000" pitchFamily="2" charset="2"/>
              </a:rPr>
              <a:t> Non!</a:t>
            </a:r>
          </a:p>
          <a:p>
            <a:r>
              <a:rPr lang="de-CH" dirty="0">
                <a:sym typeface="Wingdings" panose="05000000000000000000" pitchFamily="2" charset="2"/>
              </a:rPr>
              <a:t>Somme  </a:t>
            </a:r>
            <a:r>
              <a:rPr lang="de-CH" dirty="0" err="1">
                <a:sym typeface="Wingdings" panose="05000000000000000000" pitchFamily="2" charset="2"/>
              </a:rPr>
              <a:t>principe</a:t>
            </a:r>
            <a:r>
              <a:rPr lang="de-CH" dirty="0">
                <a:sym typeface="Wingdings" panose="05000000000000000000" pitchFamily="2" charset="2"/>
              </a:rPr>
              <a:t> du </a:t>
            </a:r>
            <a:r>
              <a:rPr lang="de-CH" dirty="0" err="1">
                <a:sym typeface="Wingdings" panose="05000000000000000000" pitchFamily="2" charset="2"/>
              </a:rPr>
              <a:t>montant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brut</a:t>
            </a:r>
            <a:endParaRPr lang="de-CH" dirty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Somme  </a:t>
            </a:r>
            <a:r>
              <a:rPr lang="de-CH" dirty="0" err="1">
                <a:sym typeface="Wingdings" panose="05000000000000000000" pitchFamily="2" charset="2"/>
              </a:rPr>
              <a:t>montant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net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sans</a:t>
            </a:r>
            <a:r>
              <a:rPr lang="de-CH" dirty="0">
                <a:sym typeface="Wingdings" panose="05000000000000000000" pitchFamily="2" charset="2"/>
              </a:rPr>
              <a:t> TVA</a:t>
            </a:r>
          </a:p>
          <a:p>
            <a:r>
              <a:rPr lang="de-CH" dirty="0" err="1">
                <a:sym typeface="Wingdings" panose="05000000000000000000" pitchFamily="2" charset="2"/>
              </a:rPr>
              <a:t>Abandonner</a:t>
            </a:r>
            <a:r>
              <a:rPr lang="de-CH" dirty="0">
                <a:sym typeface="Wingdings" panose="05000000000000000000" pitchFamily="2" charset="2"/>
              </a:rPr>
              <a:t> la </a:t>
            </a:r>
            <a:r>
              <a:rPr lang="de-CH" dirty="0" err="1">
                <a:sym typeface="Wingdings" panose="05000000000000000000" pitchFamily="2" charset="2"/>
              </a:rPr>
              <a:t>course</a:t>
            </a:r>
            <a:r>
              <a:rPr lang="de-CH" dirty="0">
                <a:sym typeface="Wingdings" panose="05000000000000000000" pitchFamily="2" charset="2"/>
              </a:rPr>
              <a:t>?   Non!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Formation </a:t>
            </a:r>
            <a:r>
              <a:rPr lang="de-DE" dirty="0" err="1"/>
              <a:t>continue</a:t>
            </a:r>
            <a:r>
              <a:rPr lang="de-DE" dirty="0"/>
              <a:t> ASF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1494348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</Words>
  <Application>Microsoft Office PowerPoint</Application>
  <PresentationFormat>Bildschirmpräsentation (4:3)</PresentationFormat>
  <Paragraphs>110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Benutzerdefiniertes Design</vt:lpstr>
      <vt:lpstr>Formation continue ASF 2016</vt:lpstr>
      <vt:lpstr>Marchés publics</vt:lpstr>
      <vt:lpstr>Marchés publics</vt:lpstr>
      <vt:lpstr>Marchés publics</vt:lpstr>
      <vt:lpstr>Marchés publics</vt:lpstr>
      <vt:lpstr>Marchés publics</vt:lpstr>
      <vt:lpstr>Marchés publics</vt:lpstr>
      <vt:lpstr>Marchés publics</vt:lpstr>
      <vt:lpstr>Marchés publics</vt:lpstr>
      <vt:lpstr>Marchés publics</vt:lpstr>
      <vt:lpstr>Marchés publics</vt:lpstr>
    </vt:vector>
  </TitlesOfParts>
  <Company>BGV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Sonja Furer</dc:creator>
  <cp:lastModifiedBy>fm</cp:lastModifiedBy>
  <cp:revision>192</cp:revision>
  <cp:lastPrinted>2014-04-06T07:25:01Z</cp:lastPrinted>
  <dcterms:created xsi:type="dcterms:W3CDTF">2012-01-06T09:44:05Z</dcterms:created>
  <dcterms:modified xsi:type="dcterms:W3CDTF">2016-04-12T19:36:53Z</dcterms:modified>
</cp:coreProperties>
</file>