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5" r:id="rId2"/>
  </p:sldMasterIdLst>
  <p:notesMasterIdLst>
    <p:notesMasterId r:id="rId5"/>
  </p:notesMasterIdLst>
  <p:handoutMasterIdLst>
    <p:handoutMasterId r:id="rId6"/>
  </p:handoutMasterIdLst>
  <p:sldIdLst>
    <p:sldId id="431" r:id="rId3"/>
    <p:sldId id="335" r:id="rId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41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orient="horz" pos="618">
          <p15:clr>
            <a:srgbClr val="A4A3A4"/>
          </p15:clr>
        </p15:guide>
        <p15:guide id="6" orient="horz" pos="73">
          <p15:clr>
            <a:srgbClr val="A4A3A4"/>
          </p15:clr>
        </p15:guide>
        <p15:guide id="7" orient="horz" pos="2251">
          <p15:clr>
            <a:srgbClr val="A4A3A4"/>
          </p15:clr>
        </p15:guide>
        <p15:guide id="8" orient="horz" pos="2432">
          <p15:clr>
            <a:srgbClr val="A4A3A4"/>
          </p15:clr>
        </p15:guide>
        <p15:guide id="9" orient="horz" pos="3158">
          <p15:clr>
            <a:srgbClr val="A4A3A4"/>
          </p15:clr>
        </p15:guide>
        <p15:guide id="10" pos="2880">
          <p15:clr>
            <a:srgbClr val="A4A3A4"/>
          </p15:clr>
        </p15:guide>
        <p15:guide id="11" pos="249">
          <p15:clr>
            <a:srgbClr val="A4A3A4"/>
          </p15:clr>
        </p15:guide>
        <p15:guide id="12" pos="5511">
          <p15:clr>
            <a:srgbClr val="A4A3A4"/>
          </p15:clr>
        </p15:guide>
        <p15:guide id="13" pos="2789">
          <p15:clr>
            <a:srgbClr val="A4A3A4"/>
          </p15:clr>
        </p15:guide>
        <p15:guide id="14" pos="29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Guran" initials="G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3" autoAdjust="0"/>
    <p:restoredTop sz="96959" autoAdjust="0"/>
  </p:normalViewPr>
  <p:slideViewPr>
    <p:cSldViewPr showGuides="1">
      <p:cViewPr>
        <p:scale>
          <a:sx n="93" d="100"/>
          <a:sy n="93" d="100"/>
        </p:scale>
        <p:origin x="-1248" y="66"/>
      </p:cViewPr>
      <p:guideLst>
        <p:guide orient="horz" pos="2341"/>
        <p:guide orient="horz" pos="799"/>
        <p:guide orient="horz" pos="3702"/>
        <p:guide orient="horz" pos="4247"/>
        <p:guide orient="horz" pos="618"/>
        <p:guide orient="horz" pos="73"/>
        <p:guide orient="horz" pos="2251"/>
        <p:guide orient="horz" pos="2432"/>
        <p:guide orient="horz" pos="3158"/>
        <p:guide pos="2880"/>
        <p:guide pos="249"/>
        <p:guide pos="5511"/>
        <p:guide pos="2789"/>
        <p:guide pos="2971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80" d="100"/>
          <a:sy n="80" d="100"/>
        </p:scale>
        <p:origin x="-2256" y="-23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68414" y="9430091"/>
            <a:ext cx="470906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7B2FB04D-5898-4B53-AC5C-9C121C36F8AA}" type="slidenum">
              <a:rPr lang="de-CH" sz="900" smtClean="0"/>
              <a:t>‹Nr.›</a:t>
            </a:fld>
            <a:endParaRPr lang="de-CH" sz="900"/>
          </a:p>
        </p:txBody>
      </p:sp>
    </p:spTree>
    <p:extLst>
      <p:ext uri="{BB962C8B-B14F-4D97-AF65-F5344CB8AC3E}">
        <p14:creationId xmlns:p14="http://schemas.microsoft.com/office/powerpoint/2010/main" val="1793765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683580" y="9431814"/>
            <a:ext cx="1375418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/>
            </a:lvl1pPr>
          </a:lstStyle>
          <a:p>
            <a:fld id="{18A9F7FF-3B0A-46C3-813F-CF00227F94E9}" type="datetimeFigureOut">
              <a:rPr lang="de-CH" smtClean="0"/>
              <a:pPr/>
              <a:t>18.04.2016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86603" y="9430091"/>
            <a:ext cx="3996977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11072" y="9430091"/>
            <a:ext cx="499622" cy="4964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/>
            </a:lvl1pPr>
          </a:lstStyle>
          <a:p>
            <a:fld id="{57B0F0BB-F570-4243-9693-35BE490C446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29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9144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88" y="0"/>
            <a:ext cx="2403298" cy="127172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287" y="4581160"/>
            <a:ext cx="8353425" cy="20164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Untertitel / Name / weiter Angaben…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95287" y="3572605"/>
            <a:ext cx="8353425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3225" y="981075"/>
            <a:ext cx="8353425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6156325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4" name="Rechteck 23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7637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1" name="Rechteck 20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2019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230460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95393" y="3860330"/>
            <a:ext cx="2592387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3275793" y="3861380"/>
            <a:ext cx="2592387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6156192" y="3860330"/>
            <a:ext cx="2592388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24" name="Gruppieren 123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6" name="Rechteck 125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215" name="Gruppieren 2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16" name="Gerade Verbindung 2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29" name="Rechteck 2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30" name="Rechteck 2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3345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5472113" cy="489743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56193" y="1268700"/>
            <a:ext cx="25923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6156194" y="3861380"/>
            <a:ext cx="2592000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" name="Rechteck 1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2" name="Gerade Verbindung 10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11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12" name="Rechteck 11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13" name="Rechteck 11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16" name="Rechteck 11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6252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1" name="Gruppieren 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6537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 userDrawn="1"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 userDrawn="1"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 userDrawn="1"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6200"/>
            <a:ext cx="8353425" cy="722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4032251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716463" y="1268414"/>
            <a:ext cx="4032250" cy="460851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17085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7" name="Gerade Verbindung 1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1970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68414"/>
            <a:ext cx="5472112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156325" y="1268414"/>
            <a:ext cx="2592388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5" name="Gruppieren 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6" name="Gerade Verbindung 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6259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/>
              <a:t>Titel Agenda einfügen…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5935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981076"/>
            <a:ext cx="8353425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2420860"/>
            <a:ext cx="8353424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9144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3371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64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8353424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7" y="1844859"/>
            <a:ext cx="8353425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weiter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6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13061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5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1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4536762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weitere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34035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266950" y="1124680"/>
            <a:ext cx="6625650" cy="5184656"/>
          </a:xfrm>
          <a:prstGeom prst="roundRect">
            <a:avLst>
              <a:gd name="adj" fmla="val 3661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 hasCustomPrompt="1"/>
          </p:nvPr>
        </p:nvSpPr>
        <p:spPr>
          <a:xfrm>
            <a:off x="250825" y="1268413"/>
            <a:ext cx="2016125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 dirty="0"/>
              <a:t>move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1871662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8" name="Gruppieren 17"/>
          <p:cNvGrpSpPr/>
          <p:nvPr/>
        </p:nvGrpSpPr>
        <p:grpSpPr>
          <a:xfrm>
            <a:off x="395420" y="6885480"/>
            <a:ext cx="8497180" cy="144001"/>
            <a:chOff x="395420" y="6885480"/>
            <a:chExt cx="8497180" cy="144001"/>
          </a:xfrm>
        </p:grpSpPr>
        <p:cxnSp>
          <p:nvCxnSpPr>
            <p:cNvPr id="21" name="Gerade Verbindung 2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8926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V="1">
              <a:off x="22676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2267680" y="6885481"/>
              <a:ext cx="122417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6.40 </a:t>
              </a: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817250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12.00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sp>
        <p:nvSpPr>
          <p:cNvPr id="41" name="Rechteck 40"/>
          <p:cNvSpPr/>
          <p:nvPr/>
        </p:nvSpPr>
        <p:spPr>
          <a:xfrm>
            <a:off x="9567263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9252650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9567263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9252650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9567263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9252650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 </a:t>
            </a:r>
            <a:r>
              <a:rPr lang="de-CH" sz="700" baseline="0" dirty="0">
                <a:latin typeface="Arial" pitchFamily="34" charset="0"/>
                <a:cs typeface="Arial" pitchFamily="34" charset="0"/>
              </a:rPr>
              <a:t>title</a:t>
            </a:r>
            <a:endParaRPr lang="de-CH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9252650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9252650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9226077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364267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9226077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9364267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9252650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9396670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9252650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11563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9144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88" y="0"/>
            <a:ext cx="2403298" cy="127172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287" y="4581160"/>
            <a:ext cx="8353425" cy="20164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Untertitel / Name / weiter Angaben…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95287" y="3572605"/>
            <a:ext cx="8353425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03225" y="981075"/>
            <a:ext cx="8353425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15848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/>
              <a:t>Titel Agenda einfügen…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en-GB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9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grpSp>
        <p:nvGrpSpPr>
          <p:cNvPr id="234" name="Gruppieren 233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35" name="Gerade Verbindung 234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hteck 243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5" name="Rechteck 244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46" name="Rechteck 245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7" name="Rechteck 24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8" name="Rechteck 24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49" name="Rechteck 248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52" name="Rechteck 25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 userDrawn="1"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 userDrawn="1"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 userDrawn="1"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 userDrawn="1"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 userDrawn="1"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 userDrawn="1"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7788"/>
            <a:ext cx="8353425" cy="1006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9302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403225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716463" y="1268413"/>
            <a:ext cx="403225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8" name="Rechteck 27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0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2016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5" name="Rechteck 24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 userDrawn="1"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 userDrawn="1"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 userDrawn="1"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 userDrawn="1"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 userDrawn="1"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25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5472112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56325" y="1268413"/>
            <a:ext cx="2592388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2" name="Gruppieren 11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113" name="Rechteck 11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16" name="Gerade Verbindung 11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hteck 11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18" name="Rechteck 11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19" name="Gerade Verbindung 11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23" name="Gerade Verbindung 12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25" name="Gerade Verbindung 12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27" name="Gerade Verbindung 12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55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387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5472113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3" name="Rechteck 2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234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8353425" cy="23050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95288" y="3860800"/>
            <a:ext cx="8353425" cy="23050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2" name="Rechteck 2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2" name="Gerade Verbindung 1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hteck 12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2" name="Rechteck 12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4" name="Rechteck 12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25" name="Rechteck 12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26" name="Rechteck 12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6156325" y="1268413"/>
            <a:ext cx="259200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4" name="Rechteck 23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49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" name="Gerade Verbindung 1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21" name="Rechteck 20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0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230460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95393" y="3860330"/>
            <a:ext cx="2592387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3275793" y="3861380"/>
            <a:ext cx="2592387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6156192" y="3860330"/>
            <a:ext cx="2592388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24" name="Gruppieren 123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126" name="Rechteck 125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215" name="Gruppieren 2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16" name="Gerade Verbindung 2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2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2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2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2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2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2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2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2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29" name="Rechteck 2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30" name="Rechteck 2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3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5472113" cy="4897436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56193" y="1268700"/>
            <a:ext cx="25923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6156194" y="3861380"/>
            <a:ext cx="2592000" cy="230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12" name="Rechteck 1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2" name="Gerade Verbindung 10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hteck 11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12" name="Rechteck 11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13" name="Rechteck 11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116" name="Rechteck 11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77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1" name="Gruppieren 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2" name="Gerade Verbindung 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6" name="Gerade Verbindung 45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61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 userDrawn="1"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 userDrawn="1"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 userDrawn="1"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6200"/>
            <a:ext cx="8353425" cy="722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211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8353425" cy="3600449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grpSp>
        <p:nvGrpSpPr>
          <p:cNvPr id="234" name="Gruppieren 233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235" name="Gerade Verbindung 234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Gerade Verbindung 235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Gerade Verbindung 23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Gerade Verbindung 238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Gerade Verbindung 239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Gerade Verbindung 240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Gerade Verbindung 241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242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hteck 243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5" name="Rechteck 244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46" name="Rechteck 245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47" name="Rechteck 246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8" name="Rechteck 24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49" name="Rechteck 248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50" name="Gruppieren 249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2" name="Rechteck 25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 userDrawn="1"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 userDrawn="1"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 userDrawn="1"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 userDrawn="1"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 userDrawn="1"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 userDrawn="1"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395288" y="5157788"/>
            <a:ext cx="8353425" cy="1006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7" y="1268414"/>
            <a:ext cx="4032251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716463" y="1268414"/>
            <a:ext cx="4032250" cy="460851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2" name="Gruppieren 11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49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9144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7" name="Gerade Verbindung 16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1" name="Rechteck 30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42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9144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268414"/>
            <a:ext cx="5472112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156325" y="1268414"/>
            <a:ext cx="2592388" cy="460851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5" name="Gruppieren 14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6" name="Gerade Verbindung 15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rgbClr val="FFFFFF"/>
                    </a:solidFill>
                  </a:rPr>
                  <a:t>  </a:t>
                </a:r>
              </a:p>
            </p:txBody>
          </p:sp>
        </p:grpSp>
        <p:sp>
          <p:nvSpPr>
            <p:cNvPr id="33" name="Rechteck 32"/>
            <p:cNvSpPr/>
            <p:nvPr userDrawn="1"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 userDrawn="1"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 userDrawn="1"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 userDrawn="1"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 userDrawn="1"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8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85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981076"/>
            <a:ext cx="8353425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2420860"/>
            <a:ext cx="8353424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Textmasterformate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9144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8411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64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0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8353424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6479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7" y="1844859"/>
            <a:ext cx="8353425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weiter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6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981154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 userDrawn="1"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692205"/>
            <a:ext cx="8353425" cy="864535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1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5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95288" y="1844859"/>
            <a:ext cx="4536762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weitere Angaben…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5289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555876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716463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877050" y="4437140"/>
            <a:ext cx="1871662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1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78667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266950" y="1124680"/>
            <a:ext cx="6625650" cy="5184656"/>
          </a:xfrm>
          <a:prstGeom prst="roundRect">
            <a:avLst>
              <a:gd name="adj" fmla="val 3661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 hasCustomPrompt="1"/>
          </p:nvPr>
        </p:nvSpPr>
        <p:spPr>
          <a:xfrm>
            <a:off x="250825" y="1268413"/>
            <a:ext cx="2016125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CH" dirty="0"/>
              <a:t>move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1871662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18" name="Gruppieren 17"/>
          <p:cNvGrpSpPr/>
          <p:nvPr/>
        </p:nvGrpSpPr>
        <p:grpSpPr>
          <a:xfrm>
            <a:off x="395420" y="6885480"/>
            <a:ext cx="8497180" cy="144001"/>
            <a:chOff x="395420" y="6885480"/>
            <a:chExt cx="8497180" cy="144001"/>
          </a:xfrm>
        </p:grpSpPr>
        <p:cxnSp>
          <p:nvCxnSpPr>
            <p:cNvPr id="21" name="Gerade Verbindung 20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flipV="1">
              <a:off x="88926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V="1">
              <a:off x="22676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2267680" y="6885481"/>
              <a:ext cx="122417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Placeholder 6.40 </a:t>
              </a:r>
            </a:p>
          </p:txBody>
        </p:sp>
        <p:sp>
          <p:nvSpPr>
            <p:cNvPr id="37" name="Rechteck 36"/>
            <p:cNvSpPr/>
            <p:nvPr userDrawn="1"/>
          </p:nvSpPr>
          <p:spPr>
            <a:xfrm>
              <a:off x="817250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Right 12.00</a:t>
              </a:r>
            </a:p>
          </p:txBody>
        </p:sp>
        <p:sp>
          <p:nvSpPr>
            <p:cNvPr id="38" name="Rechteck 37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r>
                <a:rPr lang="de-CH" sz="700" dirty="0">
                  <a:solidFill>
                    <a:srgbClr val="004388"/>
                  </a:solidFill>
                  <a:latin typeface="Arial" pitchFamily="34" charset="0"/>
                  <a:cs typeface="Arial" pitchFamily="34" charset="0"/>
                </a:rPr>
                <a:t>Left 11.60</a:t>
              </a:r>
            </a:p>
          </p:txBody>
        </p:sp>
      </p:grpSp>
      <p:sp>
        <p:nvSpPr>
          <p:cNvPr id="41" name="Rechteck 40"/>
          <p:cNvSpPr/>
          <p:nvPr/>
        </p:nvSpPr>
        <p:spPr>
          <a:xfrm>
            <a:off x="9567263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9252650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9567263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9252650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9567263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9252650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 title</a:t>
            </a:r>
          </a:p>
        </p:txBody>
      </p:sp>
      <p:cxnSp>
        <p:nvCxnSpPr>
          <p:cNvPr id="47" name="Gerade Verbindung 46"/>
          <p:cNvCxnSpPr/>
          <p:nvPr/>
        </p:nvCxnSpPr>
        <p:spPr>
          <a:xfrm>
            <a:off x="9252650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9252650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9226077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9364267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9226077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9364267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9252650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9396670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solidFill>
                  <a:srgbClr val="004388"/>
                </a:solidFill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9252650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403225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716463" y="1268413"/>
            <a:ext cx="4032250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8" name="Rechteck 27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4040188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319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24401" y="1268413"/>
            <a:ext cx="4041775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6463" y="2060810"/>
            <a:ext cx="4032000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5288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16020" y="1916790"/>
            <a:ext cx="4032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4" name="Gerade Verbindung 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9226077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" name="Rechteck 24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 userDrawn="1"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 userDrawn="1"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 userDrawn="1"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 userDrawn="1"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 userDrawn="1"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5472112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156325" y="1268413"/>
            <a:ext cx="2592388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" name="Rechteck 20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112" name="Gruppieren 11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13" name="Rechteck 11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14" name="Rechteck 11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15" name="Rechteck 11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16" name="Gerade Verbindung 11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hteck 11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18" name="Rechteck 11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19" name="Gerade Verbindung 11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23" name="Gerade Verbindung 12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25" name="Gerade Verbindung 12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27" name="Gerade Verbindung 12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29" name="Gerade Verbindung 12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1957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7" y="115889"/>
            <a:ext cx="8353425" cy="865186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2016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2592387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276600" y="1268413"/>
            <a:ext cx="5472113" cy="489743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8" name="Gruppieren 7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0" name="Gerade Verbindung 9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8" name="Rechteck 17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9" name="Rechteck 18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20" name="Rechteck 19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3" name="Rechteck 22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08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288" y="1268413"/>
            <a:ext cx="8353425" cy="23050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395288" y="3860800"/>
            <a:ext cx="8353425" cy="2305050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9226077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 userDrawn="1"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 userDrawn="1"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 userDrawn="1"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 userDrawn="1"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 userDrawn="1"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 userDrawn="1"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 userDrawn="1"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 userDrawn="1"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 userDrawn="1"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 userDrawn="1"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 userDrawn="1"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 userDrawn="1"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 userDrawn="1"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 userDrawn="1"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 userDrawn="1"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 userDrawn="1"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 userDrawn="1"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 userDrawn="1"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 userDrawn="1"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 userDrawn="1"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 userDrawn="1"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 userDrawn="1"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 userDrawn="1"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 userDrawn="1"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 userDrawn="1"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 userDrawn="1"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 userDrawn="1"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 userDrawn="1"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 userDrawn="1"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 userDrawn="1"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 userDrawn="1"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 userDrawn="1"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 userDrawn="1"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 userDrawn="1"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 userDrawn="1"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 userDrawn="1"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 userDrawn="1"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 userDrawn="1"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 userDrawn="1"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 userDrawn="1"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 userDrawn="1"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 userDrawn="1"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 userDrawn="1"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 userDrawn="1"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 userDrawn="1"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 userDrawn="1"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 userDrawn="1"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 userDrawn="1"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 userDrawn="1"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 userDrawn="1"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 userDrawn="1"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 userDrawn="1"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 userDrawn="1"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 userDrawn="1"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 userDrawn="1"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 userDrawn="1"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 userDrawn="1"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2" name="Rechteck 21"/>
            <p:cNvSpPr/>
            <p:nvPr userDrawn="1"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 userDrawn="1"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 userDrawn="1"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 userDrawn="1"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 userDrawn="1"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 userDrawn="1"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 userDrawn="1"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 userDrawn="1"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 userDrawn="1"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 userDrawn="1"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 userDrawn="1"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 userDrawn="1"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 userDrawn="1"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 userDrawn="1"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 userDrawn="1"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 userDrawn="1"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1" name="Gruppieren 110"/>
          <p:cNvGrpSpPr/>
          <p:nvPr/>
        </p:nvGrpSpPr>
        <p:grpSpPr>
          <a:xfrm>
            <a:off x="395420" y="6885480"/>
            <a:ext cx="8353160" cy="144001"/>
            <a:chOff x="395420" y="6885480"/>
            <a:chExt cx="8353160" cy="144001"/>
          </a:xfrm>
        </p:grpSpPr>
        <p:cxnSp>
          <p:nvCxnSpPr>
            <p:cNvPr id="112" name="Gerade Verbindung 111"/>
            <p:cNvCxnSpPr/>
            <p:nvPr userDrawn="1"/>
          </p:nvCxnSpPr>
          <p:spPr>
            <a:xfrm flipV="1">
              <a:off x="29877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>
            <a:xfrm flipV="1">
              <a:off x="32758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>
            <a:xfrm flipV="1">
              <a:off x="44279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>
            <a:xfrm flipV="1">
              <a:off x="47160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>
            <a:xfrm flipV="1">
              <a:off x="58681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>
            <a:xfrm flipV="1">
              <a:off x="61562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>
            <a:xfrm flipV="1">
              <a:off x="457200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hteck 120"/>
            <p:cNvSpPr/>
            <p:nvPr userDrawn="1"/>
          </p:nvSpPr>
          <p:spPr>
            <a:xfrm>
              <a:off x="29877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2" name="Rechteck 121"/>
            <p:cNvSpPr/>
            <p:nvPr userDrawn="1"/>
          </p:nvSpPr>
          <p:spPr>
            <a:xfrm>
              <a:off x="588348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3" name="Rechteck 122"/>
            <p:cNvSpPr/>
            <p:nvPr userDrawn="1"/>
          </p:nvSpPr>
          <p:spPr>
            <a:xfrm>
              <a:off x="4139940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4" name="Rechteck 123"/>
            <p:cNvSpPr/>
            <p:nvPr userDrawn="1"/>
          </p:nvSpPr>
          <p:spPr>
            <a:xfrm>
              <a:off x="802848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Right11.60</a:t>
              </a:r>
            </a:p>
          </p:txBody>
        </p:sp>
        <p:sp>
          <p:nvSpPr>
            <p:cNvPr id="125" name="Rechteck 124"/>
            <p:cNvSpPr/>
            <p:nvPr userDrawn="1"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11.60</a:t>
              </a:r>
            </a:p>
          </p:txBody>
        </p:sp>
        <p:sp>
          <p:nvSpPr>
            <p:cNvPr id="126" name="Rechteck 125"/>
            <p:cNvSpPr/>
            <p:nvPr userDrawn="1"/>
          </p:nvSpPr>
          <p:spPr>
            <a:xfrm>
              <a:off x="4716463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1985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9144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115887"/>
            <a:ext cx="8353425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Level 6</a:t>
            </a:r>
          </a:p>
          <a:p>
            <a:pPr lvl="6"/>
            <a:r>
              <a:rPr lang="de-CH" noProof="0" dirty="0"/>
              <a:t>Level 7</a:t>
            </a:r>
          </a:p>
          <a:p>
            <a:pPr lvl="7"/>
            <a:r>
              <a:rPr lang="de-CH" noProof="0" dirty="0"/>
              <a:t>Level 8</a:t>
            </a:r>
          </a:p>
          <a:p>
            <a:pPr lvl="8"/>
            <a:r>
              <a:rPr lang="de-CH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400" y="6376988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2016</a:t>
            </a:r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579" y="6376988"/>
            <a:ext cx="5832809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Société suisse de l'industrie du gaz et des eaux (SSIGE)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0539" y="6376988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9144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FFFF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115887"/>
            <a:ext cx="8353425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Level 6</a:t>
            </a:r>
          </a:p>
          <a:p>
            <a:pPr lvl="6"/>
            <a:r>
              <a:rPr lang="de-CH" noProof="0" dirty="0"/>
              <a:t>Level 7</a:t>
            </a:r>
          </a:p>
          <a:p>
            <a:pPr lvl="7"/>
            <a:r>
              <a:rPr lang="de-CH" noProof="0" dirty="0"/>
              <a:t>Level 8</a:t>
            </a:r>
          </a:p>
          <a:p>
            <a:pPr lvl="8"/>
            <a:r>
              <a:rPr lang="de-CH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52400" y="6376988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srgbClr val="004388"/>
                </a:solidFill>
              </a:rPr>
              <a:t>2016</a:t>
            </a:r>
            <a:endParaRPr lang="de-CH">
              <a:solidFill>
                <a:srgbClr val="004388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579" y="6376988"/>
            <a:ext cx="5832809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r-CH" dirty="0">
                <a:solidFill>
                  <a:srgbClr val="004388"/>
                </a:solidFill>
              </a:rPr>
              <a:t>Société suisse de l'industrie du gaz et des eaux (SSIGE)</a:t>
            </a:r>
            <a:endParaRPr lang="de-CH" dirty="0">
              <a:solidFill>
                <a:srgbClr val="004388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60539" y="6376988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smtClean="0">
                <a:solidFill>
                  <a:srgbClr val="004388"/>
                </a:solidFill>
              </a:rPr>
              <a:pPr/>
              <a:t>‹Nr.›</a:t>
            </a:fld>
            <a:endParaRPr lang="de-CH">
              <a:solidFill>
                <a:srgbClr val="0043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>
                <a:solidFill>
                  <a:schemeClr val="tx1"/>
                </a:solidFill>
              </a:rPr>
              <a:t>Rapport de la </a:t>
            </a:r>
            <a:r>
              <a:rPr lang="de-CH" b="1" dirty="0" err="1">
                <a:solidFill>
                  <a:schemeClr val="tx1"/>
                </a:solidFill>
              </a:rPr>
              <a:t>branche</a:t>
            </a:r>
            <a:r>
              <a:rPr lang="de-CH" b="1" dirty="0">
                <a:solidFill>
                  <a:schemeClr val="tx1"/>
                </a:solidFill>
              </a:rPr>
              <a:t> Eau et </a:t>
            </a:r>
            <a:r>
              <a:rPr lang="de-CH" b="1" dirty="0" err="1">
                <a:solidFill>
                  <a:schemeClr val="tx1"/>
                </a:solidFill>
              </a:rPr>
              <a:t>réglementation</a:t>
            </a:r>
            <a:endParaRPr lang="de-CH" b="1" dirty="0">
              <a:solidFill>
                <a:schemeClr val="tx1"/>
              </a:solidFill>
            </a:endParaRPr>
          </a:p>
          <a:p>
            <a:endParaRPr lang="de-CH" b="1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Paul Sicher &amp; Markus Biner </a:t>
            </a:r>
          </a:p>
          <a:p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SSIGE, </a:t>
            </a:r>
            <a:r>
              <a:rPr lang="de-CH" dirty="0" err="1">
                <a:solidFill>
                  <a:schemeClr val="bg1">
                    <a:lumMod val="50000"/>
                  </a:schemeClr>
                </a:solidFill>
              </a:rPr>
              <a:t>Zurich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Actualités</a:t>
            </a:r>
            <a:r>
              <a:rPr lang="de-CH" dirty="0"/>
              <a:t> SSIGE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http://www.svgw.ch/uploads/media/SVGW-SSIGE-header_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977304"/>
            <a:ext cx="8413101" cy="20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93648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5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Paul Sicher &amp; Markus Biner</a:t>
            </a:r>
          </a:p>
          <a:p>
            <a:r>
              <a:rPr lang="de-CH" dirty="0"/>
              <a:t>SSIGE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/>
              <a:t>SVGW </a:t>
            </a:r>
            <a:r>
              <a:rPr lang="de-CH" dirty="0" err="1"/>
              <a:t>Schwerzenbach</a:t>
            </a:r>
            <a:endParaRPr lang="de-CH" dirty="0"/>
          </a:p>
          <a:p>
            <a:pPr lvl="1"/>
            <a:r>
              <a:rPr lang="de-CH" dirty="0"/>
              <a:t>Eschenstrasse 10</a:t>
            </a:r>
            <a:br>
              <a:rPr lang="de-CH" dirty="0"/>
            </a:br>
            <a:r>
              <a:rPr lang="de-CH" dirty="0"/>
              <a:t>8603 </a:t>
            </a:r>
            <a:r>
              <a:rPr lang="de-CH" dirty="0" err="1"/>
              <a:t>Schwerzenbach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Tel.: +41 44 806 30 50</a:t>
            </a:r>
            <a:br>
              <a:rPr lang="de-CH" dirty="0"/>
            </a:br>
            <a:r>
              <a:rPr lang="de-CH" dirty="0"/>
              <a:t>Fax: +41 44 825 57 19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SSIGE Lausanne </a:t>
            </a:r>
            <a:br>
              <a:rPr lang="fr-FR" dirty="0"/>
            </a:br>
            <a:r>
              <a:rPr lang="fr-FR" dirty="0"/>
              <a:t>Bureau Romand</a:t>
            </a:r>
          </a:p>
          <a:p>
            <a:pPr lvl="1"/>
            <a:r>
              <a:rPr lang="fr-FR" dirty="0"/>
              <a:t>Chemin de </a:t>
            </a:r>
            <a:r>
              <a:rPr lang="fr-FR" dirty="0" err="1"/>
              <a:t>Mornex</a:t>
            </a:r>
            <a:r>
              <a:rPr lang="fr-FR" dirty="0"/>
              <a:t> 3</a:t>
            </a:r>
            <a:br>
              <a:rPr lang="fr-FR" dirty="0"/>
            </a:br>
            <a:r>
              <a:rPr lang="fr-FR" dirty="0"/>
              <a:t>1003 Lausanne</a:t>
            </a:r>
            <a:br>
              <a:rPr lang="fr-FR" dirty="0"/>
            </a:br>
            <a:r>
              <a:rPr lang="fr-FR" dirty="0"/>
              <a:t>Tel.: +41 21 310 48 60</a:t>
            </a:r>
            <a:br>
              <a:rPr lang="fr-FR" dirty="0"/>
            </a:br>
            <a:r>
              <a:rPr lang="fr-FR" dirty="0"/>
              <a:t>Fax: +41 21 310 48 61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SSIGA Bellinzona</a:t>
            </a:r>
            <a:br>
              <a:rPr lang="it-IT" dirty="0"/>
            </a:br>
            <a:r>
              <a:rPr lang="it-IT" dirty="0"/>
              <a:t>Coordinatore Svizzera Italiana</a:t>
            </a:r>
          </a:p>
          <a:p>
            <a:pPr lvl="1"/>
            <a:r>
              <a:rPr lang="it-IT" dirty="0"/>
              <a:t>Piazza Indipendenza 7</a:t>
            </a:r>
            <a:br>
              <a:rPr lang="it-IT" dirty="0"/>
            </a:br>
            <a:r>
              <a:rPr lang="it-IT" dirty="0"/>
              <a:t>6500 Bellinzona</a:t>
            </a:r>
            <a:br>
              <a:rPr lang="it-IT" dirty="0"/>
            </a:br>
            <a:r>
              <a:rPr lang="it-IT" dirty="0"/>
              <a:t>Tel.: +41 91 821 88 23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SVGW Zürich (Hauptsitz)</a:t>
            </a:r>
          </a:p>
          <a:p>
            <a:pPr lvl="1"/>
            <a:r>
              <a:rPr lang="de-CH" dirty="0" err="1"/>
              <a:t>Grütlistrasse</a:t>
            </a:r>
            <a:r>
              <a:rPr lang="de-CH" dirty="0"/>
              <a:t> 44</a:t>
            </a:r>
            <a:br>
              <a:rPr lang="de-CH" dirty="0"/>
            </a:br>
            <a:r>
              <a:rPr lang="de-CH" dirty="0"/>
              <a:t>Postfach 2110</a:t>
            </a:r>
            <a:br>
              <a:rPr lang="de-CH" dirty="0"/>
            </a:br>
            <a:r>
              <a:rPr lang="de-CH" dirty="0"/>
              <a:t>8027 Zürich</a:t>
            </a:r>
            <a:br>
              <a:rPr lang="de-CH" dirty="0"/>
            </a:br>
            <a:r>
              <a:rPr lang="de-CH" dirty="0"/>
              <a:t>Tel.: +41 44 288 33 33</a:t>
            </a:r>
            <a:br>
              <a:rPr lang="de-CH" dirty="0"/>
            </a:br>
            <a:r>
              <a:rPr lang="de-CH" dirty="0"/>
              <a:t>Fax: +41 44 202 16 33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MERCI !</a:t>
            </a:r>
            <a:endParaRPr lang="de-CH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87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SVGW-Design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SVGW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VGW-Desig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16000" indent="-216000">
          <a:spcAft>
            <a:spcPts val="600"/>
          </a:spcAft>
          <a:buFont typeface="Arial" pitchFamily="34" charset="0"/>
          <a:buChar char="•"/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Blank">
  <a:themeElements>
    <a:clrScheme name="SVGW-Design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SVGW-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VGW-Desig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 smtClean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16000" indent="-216000">
          <a:spcAft>
            <a:spcPts val="600"/>
          </a:spcAft>
          <a:buFont typeface="Arial" pitchFamily="34" charset="0"/>
          <a:buChar char="•"/>
          <a:defRPr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">
  <a:themeElements>
    <a:clrScheme name="SVGW-Colors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Calibri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VGW-Colors">
      <a:dk1>
        <a:srgbClr val="004388"/>
      </a:dk1>
      <a:lt1>
        <a:srgbClr val="FFFFFF"/>
      </a:lt1>
      <a:dk2>
        <a:srgbClr val="000000"/>
      </a:dk2>
      <a:lt2>
        <a:srgbClr val="E9EAEA"/>
      </a:lt2>
      <a:accent1>
        <a:srgbClr val="AAC0D2"/>
      </a:accent1>
      <a:accent2>
        <a:srgbClr val="B4C1A5"/>
      </a:accent2>
      <a:accent3>
        <a:srgbClr val="C5BCB8"/>
      </a:accent3>
      <a:accent4>
        <a:srgbClr val="7F9FB8"/>
      </a:accent4>
      <a:accent5>
        <a:srgbClr val="D6BC2A"/>
      </a:accent5>
      <a:accent6>
        <a:srgbClr val="929395"/>
      </a:accent6>
      <a:hlink>
        <a:srgbClr val="004388"/>
      </a:hlink>
      <a:folHlink>
        <a:srgbClr val="004388"/>
      </a:folHlink>
    </a:clrScheme>
    <a:fontScheme name="Calibri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40</Words>
  <Application>Microsoft Office PowerPoint</Application>
  <PresentationFormat>Bildschirmpräsentation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Blank</vt:lpstr>
      <vt:lpstr>3_Blank</vt:lpstr>
      <vt:lpstr>Actualités SSIGE</vt:lpstr>
      <vt:lpstr>MERCI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Kaltwasserzähler</dc:title>
  <dc:creator>Matthias Freiburghaus</dc:creator>
  <cp:lastModifiedBy>fm</cp:lastModifiedBy>
  <cp:revision>173</cp:revision>
  <cp:lastPrinted>2015-11-05T07:50:58Z</cp:lastPrinted>
  <dcterms:created xsi:type="dcterms:W3CDTF">2015-08-04T14:07:09Z</dcterms:created>
  <dcterms:modified xsi:type="dcterms:W3CDTF">2016-04-18T00:13:31Z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  <mso:control idQ="mso:FileProperties" visible="true"/>
        <mso:control idQ="mso:GridSettings" visible="true"/>
        <mso:control idQ="mso:HeaderFooterInsert" visible="true"/>
        <mso:separator idQ="doc:sep3" visible="true"/>
        <mso:control idQ="mso:SlideNewGallery" visible="true"/>
        <mso:control idQ="mso:SlideLayoutGallery" visible="true"/>
        <mso:separator idQ="doc:sep6" visible="true"/>
        <mso:control idQ="mso:OutlineDemote" visible="true"/>
        <mso:control idQ="mso:OutlinePromote" visible="true"/>
        <mso:separator idQ="doc:sep4" visible="true"/>
        <mso:separator idQ="doc:sep5" visible="true"/>
      </mso:documentControls>
    </mso:qat>
  </mso:ribbon>
</mso:customUI>
</file>