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61" r:id="rId4"/>
    <p:sldId id="289" r:id="rId5"/>
    <p:sldId id="267" r:id="rId6"/>
    <p:sldId id="263" r:id="rId7"/>
    <p:sldId id="268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287" r:id="rId20"/>
    <p:sldId id="291" r:id="rId21"/>
    <p:sldId id="280" r:id="rId22"/>
    <p:sldId id="311" r:id="rId23"/>
    <p:sldId id="293" r:id="rId24"/>
    <p:sldId id="296" r:id="rId25"/>
    <p:sldId id="298" r:id="rId26"/>
    <p:sldId id="300" r:id="rId27"/>
    <p:sldId id="301" r:id="rId28"/>
    <p:sldId id="306" r:id="rId29"/>
    <p:sldId id="318" r:id="rId30"/>
    <p:sldId id="317" r:id="rId31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5" autoAdjust="0"/>
  </p:normalViewPr>
  <p:slideViewPr>
    <p:cSldViewPr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6"/>
          <c:dPt>
            <c:idx val="0"/>
            <c:bubble3D val="0"/>
            <c:explosion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1F-48BD-B178-5AD4EB256D78}"/>
              </c:ext>
            </c:extLst>
          </c:dPt>
          <c:dPt>
            <c:idx val="1"/>
            <c:bubble3D val="0"/>
            <c:explosion val="2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1F-48BD-B178-5AD4EB256D78}"/>
              </c:ext>
            </c:extLst>
          </c:dPt>
          <c:dPt>
            <c:idx val="2"/>
            <c:bubble3D val="0"/>
            <c:explosion val="2"/>
            <c:spPr>
              <a:solidFill>
                <a:schemeClr val="accent3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1F-48BD-B178-5AD4EB256D78}"/>
              </c:ext>
            </c:extLst>
          </c:dPt>
          <c:dPt>
            <c:idx val="3"/>
            <c:bubble3D val="0"/>
            <c:explosion val="2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1F-48BD-B178-5AD4EB256D78}"/>
              </c:ext>
            </c:extLst>
          </c:dPt>
          <c:dPt>
            <c:idx val="4"/>
            <c:bubble3D val="0"/>
            <c:explosion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21F-48BD-B178-5AD4EB256D78}"/>
              </c:ext>
            </c:extLst>
          </c:dPt>
          <c:dPt>
            <c:idx val="5"/>
            <c:bubble3D val="0"/>
            <c:explosion val="2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21F-48BD-B178-5AD4EB256D78}"/>
              </c:ext>
            </c:extLst>
          </c:dPt>
          <c:dPt>
            <c:idx val="6"/>
            <c:bubble3D val="0"/>
            <c:explosion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21F-48BD-B178-5AD4EB256D7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Ausführung
37%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F-48BD-B178-5AD4EB256D7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IBN und Abschluss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1F-48BD-B178-5AD4EB256D7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Vorprojekt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1F-48BD-B178-5AD4EB256D7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Bauprojekt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1F-48BD-B178-5AD4EB256D7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Bewilligungsprojekt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1F-48BD-B178-5AD4EB256D7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err="1"/>
                      <a:t>Ausschreibungs-projekt</a:t>
                    </a:r>
                    <a:r>
                      <a:rPr lang="en-US" b="1" dirty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1F-48BD-B178-5AD4EB256D7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b="1"/>
                      <a:t>Ausführungsprojekt
18%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1F-48BD-B178-5AD4EB256D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Tabelle1!$A$1:$A$7</c:f>
              <c:strCache>
                <c:ptCount val="7"/>
                <c:pt idx="0">
                  <c:v>Ausführung</c:v>
                </c:pt>
                <c:pt idx="1">
                  <c:v>IBN und Abschluss</c:v>
                </c:pt>
                <c:pt idx="2">
                  <c:v>Vorprojekt</c:v>
                </c:pt>
                <c:pt idx="3">
                  <c:v>Bauprojekt</c:v>
                </c:pt>
                <c:pt idx="4">
                  <c:v>Bewilligungsprojekt</c:v>
                </c:pt>
                <c:pt idx="5">
                  <c:v>Ausschreibungsprojekt</c:v>
                </c:pt>
                <c:pt idx="6">
                  <c:v>Ausführungsprojekt</c:v>
                </c:pt>
              </c:strCache>
            </c:strRef>
          </c:cat>
          <c:val>
            <c:numRef>
              <c:f>Tabelle1!$B$1:$B$7</c:f>
              <c:numCache>
                <c:formatCode>0%</c:formatCode>
                <c:ptCount val="7"/>
                <c:pt idx="0">
                  <c:v>0.37</c:v>
                </c:pt>
                <c:pt idx="1">
                  <c:v>0.03</c:v>
                </c:pt>
                <c:pt idx="2">
                  <c:v>0.08</c:v>
                </c:pt>
                <c:pt idx="3">
                  <c:v>0.22</c:v>
                </c:pt>
                <c:pt idx="4">
                  <c:v>0.02</c:v>
                </c:pt>
                <c:pt idx="5">
                  <c:v>0.1</c:v>
                </c:pt>
                <c:pt idx="6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21F-48BD-B178-5AD4EB256D7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0"/>
          </a:xfrm>
          <a:prstGeom prst="rect">
            <a:avLst/>
          </a:prstGeom>
        </p:spPr>
        <p:txBody>
          <a:bodyPr vert="horz" lIns="94318" tIns="47159" rIns="94318" bIns="47159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511730"/>
          </a:xfrm>
          <a:prstGeom prst="rect">
            <a:avLst/>
          </a:prstGeom>
        </p:spPr>
        <p:txBody>
          <a:bodyPr vert="horz" lIns="94318" tIns="47159" rIns="94318" bIns="47159" rtlCol="0"/>
          <a:lstStyle>
            <a:lvl1pPr algn="r">
              <a:defRPr sz="1300"/>
            </a:lvl1pPr>
          </a:lstStyle>
          <a:p>
            <a:fld id="{C6799C6F-0171-48DA-BC46-2E48855D2FD8}" type="datetimeFigureOut">
              <a:rPr lang="de-CH" smtClean="0"/>
              <a:t>12.04.2016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8"/>
            <a:ext cx="3076364" cy="511730"/>
          </a:xfrm>
          <a:prstGeom prst="rect">
            <a:avLst/>
          </a:prstGeom>
        </p:spPr>
        <p:txBody>
          <a:bodyPr vert="horz" lIns="94318" tIns="47159" rIns="94318" bIns="47159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8"/>
            <a:ext cx="3076364" cy="511730"/>
          </a:xfrm>
          <a:prstGeom prst="rect">
            <a:avLst/>
          </a:prstGeom>
        </p:spPr>
        <p:txBody>
          <a:bodyPr vert="horz" lIns="94318" tIns="47159" rIns="94318" bIns="47159" rtlCol="0" anchor="b"/>
          <a:lstStyle>
            <a:lvl1pPr algn="r">
              <a:defRPr sz="1300"/>
            </a:lvl1pPr>
          </a:lstStyle>
          <a:p>
            <a:fld id="{4BB8A1DD-0B2B-4AB6-94FC-A8825BC554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5333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6E697-EF49-4116-9C61-B1196BFD95A8}" type="datetimeFigureOut">
              <a:rPr lang="de-CH" smtClean="0"/>
              <a:t>12.04.2016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1217E-A3A1-40C4-8906-569FE443A29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944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271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988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459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731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26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235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854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2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252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567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334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D7C2-A398-4CBD-B2E3-24D18C7FF1D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08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63508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Formation continue ASF 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D7C2-A398-4CBD-B2E3-24D18C7FF1D0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7" name="Bild 2" descr="Logo_SBV_mText_JPG_300ppi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092280" y="445135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42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8001000" cy="1066800"/>
          </a:xfrm>
        </p:spPr>
        <p:txBody>
          <a:bodyPr/>
          <a:lstStyle/>
          <a:p>
            <a:pPr algn="ctr"/>
            <a:r>
              <a:rPr lang="de-CH" sz="4000" dirty="0" err="1">
                <a:latin typeface="+mn-lt"/>
                <a:ea typeface="+mn-ea"/>
                <a:cs typeface="+mn-cs"/>
              </a:rPr>
              <a:t>Direction</a:t>
            </a:r>
            <a:r>
              <a:rPr lang="de-CH" sz="4000" dirty="0">
                <a:latin typeface="+mn-lt"/>
                <a:ea typeface="+mn-ea"/>
                <a:cs typeface="+mn-cs"/>
              </a:rPr>
              <a:t> des </a:t>
            </a:r>
            <a:r>
              <a:rPr lang="de-CH" sz="4000" dirty="0" err="1">
                <a:latin typeface="+mn-lt"/>
                <a:ea typeface="+mn-ea"/>
                <a:cs typeface="+mn-cs"/>
              </a:rPr>
              <a:t>travaux</a:t>
            </a:r>
            <a:r>
              <a:rPr lang="de-CH" sz="4000" dirty="0">
                <a:latin typeface="+mn-lt"/>
                <a:ea typeface="+mn-ea"/>
                <a:cs typeface="+mn-cs"/>
              </a:rPr>
              <a:t> en </a:t>
            </a:r>
            <a:r>
              <a:rPr lang="de-CH" sz="4000" dirty="0" err="1">
                <a:latin typeface="+mn-lt"/>
                <a:ea typeface="+mn-ea"/>
                <a:cs typeface="+mn-cs"/>
              </a:rPr>
              <a:t>régie</a:t>
            </a:r>
            <a:r>
              <a:rPr lang="de-CH" sz="4000" dirty="0">
                <a:latin typeface="+mn-lt"/>
                <a:ea typeface="+mn-ea"/>
                <a:cs typeface="+mn-cs"/>
              </a:rPr>
              <a:t> interne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Autofit/>
          </a:bodyPr>
          <a:lstStyle/>
          <a:p>
            <a:r>
              <a:rPr lang="de-CH" sz="2400" dirty="0"/>
              <a:t>Matthias Ensinger</a:t>
            </a:r>
          </a:p>
          <a:p>
            <a:r>
              <a:rPr lang="de-CH" sz="2400" dirty="0" err="1"/>
              <a:t>Ingénieur</a:t>
            </a:r>
            <a:r>
              <a:rPr lang="de-CH" sz="2400" dirty="0"/>
              <a:t> </a:t>
            </a:r>
            <a:r>
              <a:rPr lang="de-CH" sz="2400" dirty="0" err="1"/>
              <a:t>civil</a:t>
            </a:r>
            <a:r>
              <a:rPr lang="de-CH" sz="2400" dirty="0"/>
              <a:t> </a:t>
            </a:r>
            <a:br>
              <a:rPr lang="de-CH" sz="2400" dirty="0"/>
            </a:br>
            <a:r>
              <a:rPr lang="de-CH" sz="2400" dirty="0"/>
              <a:t>de </a:t>
            </a:r>
            <a:r>
              <a:rPr lang="de-CH" sz="2400" dirty="0" err="1"/>
              <a:t>l’Université</a:t>
            </a:r>
            <a:r>
              <a:rPr lang="de-CH" sz="2400" dirty="0"/>
              <a:t> </a:t>
            </a:r>
            <a:r>
              <a:rPr lang="de-CH" sz="2400" dirty="0" err="1"/>
              <a:t>technique</a:t>
            </a:r>
            <a:r>
              <a:rPr lang="de-CH" sz="2400" dirty="0"/>
              <a:t> de Stuttgart</a:t>
            </a:r>
          </a:p>
          <a:p>
            <a:r>
              <a:rPr lang="de-CH" sz="2400" dirty="0" err="1"/>
              <a:t>Diplômé</a:t>
            </a:r>
            <a:r>
              <a:rPr lang="de-CH" sz="2400" dirty="0"/>
              <a:t> en 1989</a:t>
            </a:r>
            <a:br>
              <a:rPr lang="de-CH" sz="2400" dirty="0"/>
            </a:br>
            <a:r>
              <a:rPr lang="de-CH" sz="2400" dirty="0" err="1"/>
              <a:t>depuis</a:t>
            </a:r>
            <a:r>
              <a:rPr lang="de-CH" sz="2400" dirty="0"/>
              <a:t> 1989 à Grabs SG</a:t>
            </a:r>
          </a:p>
          <a:p>
            <a:r>
              <a:rPr lang="de-CH" sz="2400" dirty="0" err="1"/>
              <a:t>Membre</a:t>
            </a:r>
            <a:r>
              <a:rPr lang="de-CH" sz="2400" dirty="0"/>
              <a:t> de la </a:t>
            </a:r>
            <a:r>
              <a:rPr lang="de-CH" sz="2400" dirty="0" err="1"/>
              <a:t>direction</a:t>
            </a:r>
            <a:r>
              <a:rPr lang="de-CH" sz="2400" dirty="0"/>
              <a:t> Gruner </a:t>
            </a:r>
            <a:r>
              <a:rPr lang="de-CH" sz="2400" dirty="0" err="1"/>
              <a:t>Wepf</a:t>
            </a:r>
            <a:r>
              <a:rPr lang="de-CH" sz="2400" dirty="0"/>
              <a:t> AG</a:t>
            </a:r>
            <a:br>
              <a:rPr lang="de-CH" sz="2400" dirty="0"/>
            </a:br>
            <a:r>
              <a:rPr lang="de-CH" sz="2400" dirty="0"/>
              <a:t>Responsable de la </a:t>
            </a:r>
            <a:r>
              <a:rPr lang="de-CH" sz="2400" dirty="0" err="1"/>
              <a:t>succursale</a:t>
            </a:r>
            <a:r>
              <a:rPr lang="de-CH" sz="2400" dirty="0"/>
              <a:t> à Buchs SG</a:t>
            </a:r>
          </a:p>
        </p:txBody>
      </p:sp>
    </p:spTree>
    <p:extLst>
      <p:ext uri="{BB962C8B-B14F-4D97-AF65-F5344CB8AC3E}">
        <p14:creationId xmlns:p14="http://schemas.microsoft.com/office/powerpoint/2010/main" val="14697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 err="1"/>
              <a:t>Conditions</a:t>
            </a:r>
            <a:r>
              <a:rPr lang="de-CH" sz="2000" b="1" u="sng" dirty="0"/>
              <a:t> à </a:t>
            </a:r>
            <a:r>
              <a:rPr lang="de-CH" sz="2000" b="1" u="sng" dirty="0" err="1"/>
              <a:t>remplir</a:t>
            </a:r>
            <a:r>
              <a:rPr lang="de-CH" sz="2000" b="1" u="sng" dirty="0"/>
              <a:t> par la DGT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Expérience</a:t>
            </a:r>
            <a:r>
              <a:rPr lang="de-CH" sz="2000" dirty="0"/>
              <a:t> et </a:t>
            </a:r>
            <a:r>
              <a:rPr lang="de-CH" sz="2000" dirty="0" err="1"/>
              <a:t>maîtrise</a:t>
            </a:r>
            <a:r>
              <a:rPr lang="de-CH" sz="2000" dirty="0"/>
              <a:t> au </a:t>
            </a:r>
            <a:r>
              <a:rPr lang="de-CH" sz="2000" dirty="0" err="1"/>
              <a:t>minimum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, </a:t>
            </a:r>
            <a:r>
              <a:rPr lang="de-CH" sz="2000" dirty="0" err="1"/>
              <a:t>voire</a:t>
            </a:r>
            <a:r>
              <a:rPr lang="de-CH" sz="2000" dirty="0"/>
              <a:t> </a:t>
            </a:r>
            <a:r>
              <a:rPr lang="de-CH" sz="2000" dirty="0" err="1"/>
              <a:t>mieux</a:t>
            </a:r>
            <a:r>
              <a:rPr lang="de-CH" sz="2000" dirty="0"/>
              <a:t> </a:t>
            </a:r>
            <a:br>
              <a:rPr lang="de-CH" sz="2000" dirty="0"/>
            </a:b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deux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</a:t>
            </a:r>
            <a:r>
              <a:rPr lang="de-CH" sz="2000" dirty="0" err="1"/>
              <a:t>trois</a:t>
            </a:r>
            <a:r>
              <a:rPr lang="de-CH" sz="2000" dirty="0"/>
              <a:t> </a:t>
            </a:r>
            <a:r>
              <a:rPr lang="de-CH" sz="2000" dirty="0" err="1"/>
              <a:t>domaines</a:t>
            </a:r>
            <a:r>
              <a:rPr lang="de-CH" sz="2000" dirty="0"/>
              <a:t> </a:t>
            </a:r>
            <a:r>
              <a:rPr lang="de-CH" sz="2000" dirty="0" err="1"/>
              <a:t>spécialisés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Approche</a:t>
            </a:r>
            <a:r>
              <a:rPr lang="de-CH" sz="2000" dirty="0"/>
              <a:t> </a:t>
            </a:r>
            <a:r>
              <a:rPr lang="de-CH" sz="2000" dirty="0" err="1"/>
              <a:t>systémique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Talent de </a:t>
            </a:r>
            <a:r>
              <a:rPr lang="de-CH" sz="2000" dirty="0" err="1"/>
              <a:t>coordinateur</a:t>
            </a:r>
            <a:r>
              <a:rPr lang="de-CH" sz="2000" dirty="0"/>
              <a:t> et de </a:t>
            </a:r>
            <a:r>
              <a:rPr lang="de-CH" sz="2000" dirty="0" err="1"/>
              <a:t>communicateur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Incarnation</a:t>
            </a:r>
            <a:r>
              <a:rPr lang="de-CH" sz="2000" dirty="0"/>
              <a:t> </a:t>
            </a:r>
            <a:r>
              <a:rPr lang="de-CH" sz="2000" dirty="0" err="1"/>
              <a:t>d’une</a:t>
            </a:r>
            <a:r>
              <a:rPr lang="de-CH" sz="2000" dirty="0"/>
              <a:t> </a:t>
            </a:r>
            <a:r>
              <a:rPr lang="de-CH" sz="2000" dirty="0" err="1"/>
              <a:t>personne</a:t>
            </a:r>
            <a:r>
              <a:rPr lang="de-CH" sz="2000" dirty="0"/>
              <a:t> </a:t>
            </a:r>
            <a:r>
              <a:rPr lang="de-CH" sz="2000" dirty="0" err="1"/>
              <a:t>respectable</a:t>
            </a:r>
            <a:endParaRPr lang="de-CH" sz="20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6635080" cy="1173162"/>
          </a:xfrm>
        </p:spPr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80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CH" sz="2000" b="1" u="sng" dirty="0"/>
              <a:t>Prise en </a:t>
            </a:r>
            <a:r>
              <a:rPr lang="de-CH" sz="2000" b="1" u="sng" dirty="0" err="1"/>
              <a:t>charge</a:t>
            </a:r>
            <a:r>
              <a:rPr lang="de-CH" sz="2000" b="1" u="sng" dirty="0"/>
              <a:t> de la DGT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Par 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lui-même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Par le BAMO (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d’assistance</a:t>
            </a:r>
            <a:r>
              <a:rPr lang="de-CH" sz="2000" dirty="0"/>
              <a:t> au </a:t>
            </a:r>
            <a:r>
              <a:rPr lang="de-CH" sz="2000" dirty="0" err="1"/>
              <a:t>maître</a:t>
            </a:r>
            <a:r>
              <a:rPr lang="de-CH" sz="2000" dirty="0"/>
              <a:t> </a:t>
            </a:r>
            <a:r>
              <a:rPr lang="de-CH" sz="2000" dirty="0" err="1"/>
              <a:t>d’ouvrage</a:t>
            </a:r>
            <a:r>
              <a:rPr lang="de-CH" sz="2000" dirty="0"/>
              <a:t>) 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Par le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chargé</a:t>
            </a:r>
            <a:r>
              <a:rPr lang="de-CH" sz="2000" dirty="0"/>
              <a:t> du </a:t>
            </a:r>
            <a:r>
              <a:rPr lang="de-CH" sz="2000" dirty="0" err="1"/>
              <a:t>mandat</a:t>
            </a:r>
            <a:r>
              <a:rPr lang="de-CH" sz="2000" dirty="0"/>
              <a:t> </a:t>
            </a:r>
            <a:r>
              <a:rPr lang="de-CH" sz="2000" dirty="0" err="1"/>
              <a:t>principal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cadre</a:t>
            </a:r>
            <a:r>
              <a:rPr lang="de-CH" sz="2000" dirty="0"/>
              <a:t> de la DLT, en </a:t>
            </a:r>
            <a:r>
              <a:rPr lang="de-CH" sz="2000" dirty="0" err="1"/>
              <a:t>coordination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les </a:t>
            </a:r>
            <a:r>
              <a:rPr lang="de-CH" sz="2000" dirty="0" err="1"/>
              <a:t>autres</a:t>
            </a:r>
            <a:r>
              <a:rPr lang="de-CH" sz="2000" dirty="0"/>
              <a:t> </a:t>
            </a:r>
            <a:r>
              <a:rPr lang="de-CH" sz="2000" dirty="0" err="1"/>
              <a:t>concepteurs</a:t>
            </a:r>
            <a:r>
              <a:rPr lang="de-CH" sz="2000" dirty="0"/>
              <a:t> </a:t>
            </a:r>
            <a:r>
              <a:rPr lang="de-CH" sz="2000" dirty="0" err="1"/>
              <a:t>spécialisés</a:t>
            </a:r>
            <a:endParaRPr lang="de-CH" sz="2000" dirty="0"/>
          </a:p>
          <a:p>
            <a:endParaRPr lang="de-CH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6635080" cy="1173162"/>
          </a:xfrm>
        </p:spPr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1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 err="1"/>
              <a:t>Missions</a:t>
            </a:r>
            <a:r>
              <a:rPr lang="de-CH" sz="2000" b="1" u="sng" dirty="0"/>
              <a:t> </a:t>
            </a:r>
            <a:r>
              <a:rPr lang="de-CH" sz="2000" b="1" u="sng" dirty="0" err="1"/>
              <a:t>incombant</a:t>
            </a:r>
            <a:r>
              <a:rPr lang="de-CH" sz="2000" b="1" u="sng" dirty="0"/>
              <a:t> à la </a:t>
            </a:r>
            <a:r>
              <a:rPr lang="de-CH" sz="2000" b="1" u="sng" dirty="0" err="1"/>
              <a:t>Direction</a:t>
            </a:r>
            <a:r>
              <a:rPr lang="de-CH" sz="2000" b="1" u="sng" dirty="0"/>
              <a:t> </a:t>
            </a:r>
            <a:r>
              <a:rPr lang="de-CH" sz="2000" b="1" u="sng" dirty="0" err="1"/>
              <a:t>locale</a:t>
            </a:r>
            <a:r>
              <a:rPr lang="de-CH" sz="2000" b="1" u="sng" dirty="0"/>
              <a:t> des </a:t>
            </a:r>
            <a:r>
              <a:rPr lang="de-CH" sz="2000" b="1" u="sng" dirty="0" err="1"/>
              <a:t>travaux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«</a:t>
            </a:r>
            <a:r>
              <a:rPr lang="de-CH" sz="2000" dirty="0" err="1"/>
              <a:t>Diriger</a:t>
            </a:r>
            <a:r>
              <a:rPr lang="de-CH" sz="2000" dirty="0"/>
              <a:t>» et «</a:t>
            </a:r>
            <a:r>
              <a:rPr lang="de-CH" sz="2000" dirty="0" err="1"/>
              <a:t>guider</a:t>
            </a:r>
            <a:r>
              <a:rPr lang="de-CH" sz="2000" dirty="0"/>
              <a:t>» les </a:t>
            </a:r>
            <a:r>
              <a:rPr lang="de-CH" sz="2000" dirty="0" err="1"/>
              <a:t>partenaires</a:t>
            </a:r>
            <a:r>
              <a:rPr lang="de-CH" sz="2000" dirty="0"/>
              <a:t> </a:t>
            </a:r>
            <a:r>
              <a:rPr lang="de-CH" sz="2000" dirty="0" err="1"/>
              <a:t>vers</a:t>
            </a:r>
            <a:r>
              <a:rPr lang="de-CH" sz="2000" dirty="0"/>
              <a:t> la </a:t>
            </a:r>
            <a:r>
              <a:rPr lang="de-CH" sz="2000" dirty="0" err="1"/>
              <a:t>réussite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Conclure</a:t>
            </a:r>
            <a:r>
              <a:rPr lang="de-CH" sz="2000" dirty="0"/>
              <a:t> les </a:t>
            </a:r>
            <a:r>
              <a:rPr lang="de-CH" sz="2000" dirty="0" err="1"/>
              <a:t>contrats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les </a:t>
            </a:r>
            <a:r>
              <a:rPr lang="de-CH" sz="2000" dirty="0" err="1"/>
              <a:t>entrepreneurs</a:t>
            </a:r>
            <a:r>
              <a:rPr lang="de-CH" sz="2000" dirty="0"/>
              <a:t> et les </a:t>
            </a:r>
            <a:r>
              <a:rPr lang="de-CH" sz="2000" dirty="0" err="1"/>
              <a:t>fournisseurs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Vérifier</a:t>
            </a:r>
            <a:r>
              <a:rPr lang="de-CH" sz="2000" dirty="0"/>
              <a:t> les </a:t>
            </a:r>
            <a:r>
              <a:rPr lang="de-CH" sz="2000" dirty="0" err="1"/>
              <a:t>travaux</a:t>
            </a:r>
            <a:r>
              <a:rPr lang="de-CH" sz="2000" dirty="0"/>
              <a:t> </a:t>
            </a:r>
            <a:r>
              <a:rPr lang="de-CH" sz="2000" dirty="0" err="1"/>
              <a:t>exécutés</a:t>
            </a:r>
            <a:r>
              <a:rPr lang="de-CH" sz="2000" dirty="0"/>
              <a:t> en </a:t>
            </a:r>
            <a:r>
              <a:rPr lang="de-CH" sz="2000" dirty="0" err="1"/>
              <a:t>fonction</a:t>
            </a:r>
            <a:r>
              <a:rPr lang="de-CH" sz="2000" dirty="0"/>
              <a:t> des </a:t>
            </a:r>
            <a:r>
              <a:rPr lang="de-CH" sz="2000" dirty="0" err="1"/>
              <a:t>plans</a:t>
            </a:r>
            <a:r>
              <a:rPr lang="de-CH" sz="2000" dirty="0"/>
              <a:t> </a:t>
            </a:r>
            <a:r>
              <a:rPr lang="de-CH" sz="2000" dirty="0" err="1"/>
              <a:t>d’exécution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Gérer</a:t>
            </a:r>
            <a:r>
              <a:rPr lang="de-CH" sz="2000" dirty="0"/>
              <a:t> les </a:t>
            </a:r>
            <a:r>
              <a:rPr lang="de-CH" sz="2000" dirty="0" err="1"/>
              <a:t>séances</a:t>
            </a:r>
            <a:r>
              <a:rPr lang="de-CH" sz="2000" dirty="0"/>
              <a:t> de </a:t>
            </a:r>
            <a:r>
              <a:rPr lang="de-CH" sz="2000" dirty="0" err="1"/>
              <a:t>chantier</a:t>
            </a:r>
            <a:r>
              <a:rPr lang="de-CH" sz="2000" dirty="0"/>
              <a:t> et les </a:t>
            </a:r>
            <a:r>
              <a:rPr lang="de-CH" sz="2000" dirty="0" err="1"/>
              <a:t>listes</a:t>
            </a:r>
            <a:r>
              <a:rPr lang="de-CH" sz="2000" dirty="0"/>
              <a:t> de </a:t>
            </a:r>
            <a:r>
              <a:rPr lang="de-CH" sz="2000" dirty="0" err="1"/>
              <a:t>points</a:t>
            </a:r>
            <a:r>
              <a:rPr lang="de-CH" sz="2000" dirty="0"/>
              <a:t> à </a:t>
            </a:r>
            <a:r>
              <a:rPr lang="de-CH" sz="2000" dirty="0" err="1"/>
              <a:t>régler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Opérer</a:t>
            </a:r>
            <a:r>
              <a:rPr lang="de-CH" sz="2000" dirty="0"/>
              <a:t> le </a:t>
            </a:r>
            <a:r>
              <a:rPr lang="de-CH" sz="2000" dirty="0" err="1"/>
              <a:t>marquage</a:t>
            </a:r>
            <a:r>
              <a:rPr lang="de-CH" sz="2000" dirty="0"/>
              <a:t> des </a:t>
            </a:r>
            <a:r>
              <a:rPr lang="de-CH" sz="2000" dirty="0" err="1"/>
              <a:t>conduites</a:t>
            </a:r>
            <a:r>
              <a:rPr lang="de-CH" sz="2000" dirty="0"/>
              <a:t>, etc. 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Fournir</a:t>
            </a:r>
            <a:r>
              <a:rPr lang="de-CH" sz="2000" dirty="0"/>
              <a:t> les </a:t>
            </a:r>
            <a:r>
              <a:rPr lang="de-CH" sz="2000" dirty="0" err="1"/>
              <a:t>plans</a:t>
            </a:r>
            <a:r>
              <a:rPr lang="de-CH" sz="2000" dirty="0"/>
              <a:t> de </a:t>
            </a:r>
            <a:r>
              <a:rPr lang="de-CH" sz="2000" dirty="0" err="1"/>
              <a:t>l’ouvrage</a:t>
            </a:r>
            <a:r>
              <a:rPr lang="de-CH" sz="2000" dirty="0"/>
              <a:t> </a:t>
            </a:r>
            <a:r>
              <a:rPr lang="de-CH" sz="2000" dirty="0" err="1"/>
              <a:t>achevé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Établir</a:t>
            </a:r>
            <a:r>
              <a:rPr lang="de-CH" sz="2000" dirty="0"/>
              <a:t> les </a:t>
            </a:r>
            <a:r>
              <a:rPr lang="de-CH" sz="2000" dirty="0" err="1"/>
              <a:t>métrés</a:t>
            </a:r>
            <a:r>
              <a:rPr lang="de-CH" sz="2000" dirty="0"/>
              <a:t> et les </a:t>
            </a:r>
            <a:r>
              <a:rPr lang="de-CH" sz="2000" dirty="0" err="1"/>
              <a:t>décomptes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les </a:t>
            </a:r>
            <a:r>
              <a:rPr lang="de-CH" sz="2000" dirty="0" err="1"/>
              <a:t>entrepreneurs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Assurer</a:t>
            </a:r>
            <a:r>
              <a:rPr lang="de-CH" sz="2000" dirty="0"/>
              <a:t> le </a:t>
            </a:r>
            <a:r>
              <a:rPr lang="de-CH" sz="2000" dirty="0" err="1"/>
              <a:t>contrôle-qualité</a:t>
            </a:r>
            <a:r>
              <a:rPr lang="de-CH" sz="2000" dirty="0"/>
              <a:t>, le </a:t>
            </a:r>
            <a:r>
              <a:rPr lang="de-CH" sz="2000" dirty="0" err="1"/>
              <a:t>contrôle</a:t>
            </a:r>
            <a:r>
              <a:rPr lang="de-CH" sz="2000" dirty="0"/>
              <a:t> des </a:t>
            </a:r>
            <a:r>
              <a:rPr lang="de-CH" sz="2000" dirty="0" err="1"/>
              <a:t>prescriptions</a:t>
            </a:r>
            <a:r>
              <a:rPr lang="de-CH" sz="2000" dirty="0"/>
              <a:t> (p. ex. </a:t>
            </a:r>
            <a:r>
              <a:rPr lang="de-CH" sz="2000" dirty="0" err="1"/>
              <a:t>permis</a:t>
            </a:r>
            <a:r>
              <a:rPr lang="de-CH" sz="2000" dirty="0"/>
              <a:t> de </a:t>
            </a:r>
            <a:r>
              <a:rPr lang="de-CH" sz="2000" dirty="0" err="1"/>
              <a:t>construire</a:t>
            </a:r>
            <a:r>
              <a:rPr lang="de-CH" sz="2000" dirty="0"/>
              <a:t>), etc.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Constater</a:t>
            </a:r>
            <a:r>
              <a:rPr lang="de-CH" sz="2000" dirty="0"/>
              <a:t> et faire </a:t>
            </a:r>
            <a:r>
              <a:rPr lang="de-CH" sz="2000" dirty="0" err="1"/>
              <a:t>corriger</a:t>
            </a:r>
            <a:r>
              <a:rPr lang="de-CH" sz="2000" dirty="0"/>
              <a:t> les </a:t>
            </a:r>
            <a:r>
              <a:rPr lang="de-CH" sz="2000" dirty="0" err="1"/>
              <a:t>défauts</a:t>
            </a:r>
            <a:endParaRPr lang="de-CH" sz="2000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04800" y="350838"/>
            <a:ext cx="6635080" cy="1173162"/>
          </a:xfrm>
        </p:spPr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48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/>
              <a:t>Prise en </a:t>
            </a:r>
            <a:r>
              <a:rPr lang="de-CH" sz="2000" b="1" u="sng" dirty="0" err="1"/>
              <a:t>charge</a:t>
            </a:r>
            <a:r>
              <a:rPr lang="de-CH" sz="2000" b="1" u="sng" dirty="0"/>
              <a:t> de la DLT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Par 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lui-même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Par le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a </a:t>
            </a:r>
            <a:r>
              <a:rPr lang="de-CH" sz="2000" dirty="0" err="1"/>
              <a:t>conçu</a:t>
            </a:r>
            <a:r>
              <a:rPr lang="de-CH" sz="2000" dirty="0"/>
              <a:t> le </a:t>
            </a:r>
            <a:r>
              <a:rPr lang="de-CH" sz="2000" dirty="0" err="1"/>
              <a:t>projet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Par le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a </a:t>
            </a:r>
            <a:r>
              <a:rPr lang="de-CH" sz="2000" dirty="0" err="1"/>
              <a:t>reçu</a:t>
            </a:r>
            <a:r>
              <a:rPr lang="de-CH" sz="2000" dirty="0"/>
              <a:t> le </a:t>
            </a:r>
            <a:r>
              <a:rPr lang="de-CH" sz="2000" dirty="0" err="1"/>
              <a:t>mandat</a:t>
            </a:r>
            <a:r>
              <a:rPr lang="de-CH" sz="2000" dirty="0"/>
              <a:t> de </a:t>
            </a:r>
            <a:r>
              <a:rPr lang="de-CH" sz="2000" dirty="0" err="1"/>
              <a:t>direction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Par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spécialiste</a:t>
            </a:r>
            <a:r>
              <a:rPr lang="de-CH" sz="2000" dirty="0"/>
              <a:t> au </a:t>
            </a:r>
            <a:r>
              <a:rPr lang="de-CH" sz="2000" dirty="0" err="1"/>
              <a:t>bénéfice</a:t>
            </a:r>
            <a:r>
              <a:rPr lang="de-CH" sz="2000" dirty="0"/>
              <a:t> de </a:t>
            </a:r>
            <a:r>
              <a:rPr lang="de-CH" sz="2000" dirty="0" err="1"/>
              <a:t>l’expérience</a:t>
            </a:r>
            <a:r>
              <a:rPr lang="de-CH" sz="2000" dirty="0"/>
              <a:t> </a:t>
            </a:r>
            <a:r>
              <a:rPr lang="de-CH" sz="2000" dirty="0" err="1"/>
              <a:t>requise</a:t>
            </a:r>
            <a:endParaRPr lang="de-CH" sz="20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04800" y="350838"/>
            <a:ext cx="6635080" cy="1173162"/>
          </a:xfrm>
        </p:spPr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93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 err="1"/>
              <a:t>Compétences</a:t>
            </a:r>
            <a:r>
              <a:rPr lang="de-CH" sz="2000" b="1" u="sng" dirty="0"/>
              <a:t> </a:t>
            </a:r>
            <a:r>
              <a:rPr lang="de-CH" sz="2000" b="1" u="sng" dirty="0" err="1"/>
              <a:t>requises</a:t>
            </a:r>
            <a:r>
              <a:rPr lang="de-CH" sz="2000" b="1" u="sng" dirty="0"/>
              <a:t> </a:t>
            </a:r>
            <a:r>
              <a:rPr lang="de-CH" sz="2000" b="1" u="sng" dirty="0" err="1"/>
              <a:t>pour</a:t>
            </a:r>
            <a:r>
              <a:rPr lang="de-CH" sz="2000" b="1" u="sng" dirty="0"/>
              <a:t> le </a:t>
            </a:r>
            <a:r>
              <a:rPr lang="de-CH" sz="2000" b="1" u="sng" dirty="0" err="1"/>
              <a:t>mandat</a:t>
            </a:r>
            <a:r>
              <a:rPr lang="de-CH" sz="2000" b="1" u="sng" dirty="0"/>
              <a:t> de </a:t>
            </a:r>
            <a:r>
              <a:rPr lang="de-CH" sz="2000" b="1" u="sng" dirty="0" err="1"/>
              <a:t>direction</a:t>
            </a:r>
            <a:r>
              <a:rPr lang="de-CH" sz="2000" b="1" u="sng" dirty="0"/>
              <a:t> des </a:t>
            </a:r>
            <a:r>
              <a:rPr lang="de-CH" sz="2000" b="1" u="sng" dirty="0" err="1"/>
              <a:t>travaux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Maîtrise</a:t>
            </a:r>
            <a:r>
              <a:rPr lang="de-CH" sz="2000" dirty="0"/>
              <a:t> de </a:t>
            </a:r>
            <a:r>
              <a:rPr lang="de-CH" sz="2000" dirty="0" err="1"/>
              <a:t>tous</a:t>
            </a:r>
            <a:r>
              <a:rPr lang="de-CH" sz="2000" dirty="0"/>
              <a:t> les </a:t>
            </a:r>
            <a:r>
              <a:rPr lang="de-CH" sz="2000" dirty="0" err="1"/>
              <a:t>domaines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lesquels</a:t>
            </a:r>
            <a:r>
              <a:rPr lang="de-CH" sz="2000" dirty="0"/>
              <a:t> on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appelé</a:t>
            </a:r>
            <a:r>
              <a:rPr lang="de-CH" sz="2000" dirty="0"/>
              <a:t> à </a:t>
            </a:r>
            <a:r>
              <a:rPr lang="de-CH" sz="2000" dirty="0" err="1"/>
              <a:t>signer</a:t>
            </a:r>
            <a:r>
              <a:rPr lang="de-CH" sz="2000" dirty="0"/>
              <a:t> en </a:t>
            </a:r>
            <a:r>
              <a:rPr lang="de-CH" sz="2000" dirty="0" err="1"/>
              <a:t>qualité</a:t>
            </a:r>
            <a:r>
              <a:rPr lang="de-CH" sz="2000" dirty="0"/>
              <a:t> de responsable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Appel à des </a:t>
            </a:r>
            <a:r>
              <a:rPr lang="de-CH" sz="2000" dirty="0" err="1"/>
              <a:t>spécialistes</a:t>
            </a:r>
            <a:r>
              <a:rPr lang="de-CH" sz="2000" dirty="0"/>
              <a:t> en </a:t>
            </a:r>
            <a:r>
              <a:rPr lang="de-CH" sz="2000" dirty="0" err="1"/>
              <a:t>cas</a:t>
            </a:r>
            <a:r>
              <a:rPr lang="de-CH" sz="2000" dirty="0"/>
              <a:t> de </a:t>
            </a:r>
            <a:r>
              <a:rPr lang="de-CH" sz="2000" dirty="0" err="1"/>
              <a:t>compétences</a:t>
            </a:r>
            <a:r>
              <a:rPr lang="de-CH" sz="2000" dirty="0"/>
              <a:t> </a:t>
            </a:r>
            <a:r>
              <a:rPr lang="de-CH" sz="2000" dirty="0" err="1"/>
              <a:t>insuffisantes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Prise en </a:t>
            </a:r>
            <a:r>
              <a:rPr lang="de-CH" sz="2000" dirty="0" err="1"/>
              <a:t>charge</a:t>
            </a:r>
            <a:r>
              <a:rPr lang="de-CH" sz="2000" dirty="0"/>
              <a:t> de la </a:t>
            </a:r>
            <a:r>
              <a:rPr lang="de-CH" sz="2000" dirty="0" err="1"/>
              <a:t>direction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= </a:t>
            </a:r>
            <a:r>
              <a:rPr lang="de-CH" sz="2000" dirty="0" err="1"/>
              <a:t>prise</a:t>
            </a:r>
            <a:r>
              <a:rPr lang="de-CH" sz="2000" dirty="0"/>
              <a:t> de </a:t>
            </a:r>
            <a:r>
              <a:rPr lang="de-CH" sz="2000" dirty="0" err="1"/>
              <a:t>responsabilité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04800" y="350838"/>
            <a:ext cx="6635080" cy="1173162"/>
          </a:xfrm>
        </p:spPr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78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 Prise en </a:t>
            </a:r>
            <a:r>
              <a:rPr lang="de-CH" dirty="0" err="1"/>
              <a:t>charge</a:t>
            </a:r>
            <a:r>
              <a:rPr lang="de-CH" dirty="0"/>
              <a:t> de la DT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/>
              <a:t>Par le </a:t>
            </a:r>
            <a:r>
              <a:rPr lang="de-CH" sz="2000" b="1" u="sng" dirty="0" err="1"/>
              <a:t>bureau</a:t>
            </a:r>
            <a:r>
              <a:rPr lang="de-CH" sz="2000" b="1" u="sng" dirty="0"/>
              <a:t> </a:t>
            </a:r>
            <a:r>
              <a:rPr lang="de-CH" sz="2000" b="1" u="sng" dirty="0" err="1"/>
              <a:t>d’études</a:t>
            </a:r>
            <a:r>
              <a:rPr lang="de-CH" sz="2000" b="1" u="sng" dirty="0"/>
              <a:t>: </a:t>
            </a:r>
          </a:p>
          <a:p>
            <a:pPr marL="0" indent="0">
              <a:buNone/>
            </a:pPr>
            <a:r>
              <a:rPr lang="de-CH" sz="2000" dirty="0" err="1"/>
              <a:t>Questions</a:t>
            </a:r>
            <a:r>
              <a:rPr lang="de-CH" sz="2000" dirty="0"/>
              <a:t> à </a:t>
            </a:r>
            <a:r>
              <a:rPr lang="de-CH" sz="2000" dirty="0" err="1"/>
              <a:t>poser</a:t>
            </a:r>
            <a:r>
              <a:rPr lang="de-CH" sz="2000" dirty="0"/>
              <a:t> au </a:t>
            </a:r>
            <a:r>
              <a:rPr lang="de-CH" sz="2000" dirty="0" err="1"/>
              <a:t>moment</a:t>
            </a:r>
            <a:r>
              <a:rPr lang="de-CH" sz="2000" dirty="0"/>
              <a:t> de </a:t>
            </a:r>
            <a:r>
              <a:rPr lang="de-CH" sz="2000" dirty="0" err="1"/>
              <a:t>rédiger</a:t>
            </a:r>
            <a:r>
              <a:rPr lang="de-CH" sz="2000" dirty="0"/>
              <a:t> </a:t>
            </a:r>
            <a:r>
              <a:rPr lang="de-CH" sz="2000" dirty="0" err="1"/>
              <a:t>l’offre</a:t>
            </a:r>
            <a:r>
              <a:rPr lang="de-CH" sz="2000" dirty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Lequel</a:t>
            </a:r>
            <a:r>
              <a:rPr lang="de-CH" sz="2000" dirty="0"/>
              <a:t> de </a:t>
            </a:r>
            <a:r>
              <a:rPr lang="de-CH" sz="2000" dirty="0" err="1"/>
              <a:t>mes</a:t>
            </a:r>
            <a:r>
              <a:rPr lang="de-CH" sz="2000" dirty="0"/>
              <a:t> </a:t>
            </a:r>
            <a:r>
              <a:rPr lang="de-CH" sz="2000" dirty="0" err="1"/>
              <a:t>collaborateurs</a:t>
            </a:r>
            <a:r>
              <a:rPr lang="de-CH" sz="2000" dirty="0"/>
              <a:t> </a:t>
            </a:r>
            <a:r>
              <a:rPr lang="de-CH" sz="2000" dirty="0" err="1"/>
              <a:t>peut</a:t>
            </a:r>
            <a:r>
              <a:rPr lang="de-CH" sz="2000" dirty="0"/>
              <a:t> </a:t>
            </a:r>
            <a:r>
              <a:rPr lang="de-CH" sz="2000" dirty="0" err="1"/>
              <a:t>assumer</a:t>
            </a:r>
            <a:r>
              <a:rPr lang="de-CH" sz="2000" dirty="0"/>
              <a:t> la </a:t>
            </a:r>
            <a:r>
              <a:rPr lang="de-CH" sz="2000" dirty="0" err="1"/>
              <a:t>fonction</a:t>
            </a:r>
            <a:r>
              <a:rPr lang="de-CH" sz="2000" dirty="0"/>
              <a:t> de DT?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/>
              <a:t>A-t-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suffisamment</a:t>
            </a:r>
            <a:r>
              <a:rPr lang="de-CH" sz="2000" dirty="0"/>
              <a:t> </a:t>
            </a:r>
            <a:r>
              <a:rPr lang="de-CH" sz="2000" dirty="0" err="1"/>
              <a:t>d’expérience</a:t>
            </a:r>
            <a:r>
              <a:rPr lang="de-CH" sz="2000" dirty="0"/>
              <a:t>, de </a:t>
            </a:r>
            <a:r>
              <a:rPr lang="de-CH" sz="2000" dirty="0" err="1"/>
              <a:t>bagage</a:t>
            </a:r>
            <a:r>
              <a:rPr lang="de-CH" sz="2000" dirty="0"/>
              <a:t> et de </a:t>
            </a:r>
            <a:r>
              <a:rPr lang="de-CH" sz="2000" dirty="0" err="1"/>
              <a:t>compétence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Est-il</a:t>
            </a:r>
            <a:r>
              <a:rPr lang="de-CH" sz="2000" dirty="0"/>
              <a:t> </a:t>
            </a:r>
            <a:r>
              <a:rPr lang="de-CH" sz="2000" dirty="0" err="1"/>
              <a:t>accepté</a:t>
            </a:r>
            <a:r>
              <a:rPr lang="de-CH" sz="2000" dirty="0"/>
              <a:t> par le </a:t>
            </a:r>
            <a:r>
              <a:rPr lang="de-CH" sz="2000" dirty="0" err="1"/>
              <a:t>mandant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/>
              <a:t>A-t-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besoin</a:t>
            </a:r>
            <a:r>
              <a:rPr lang="de-CH" sz="2000" dirty="0"/>
              <a:t> de </a:t>
            </a:r>
            <a:r>
              <a:rPr lang="de-CH" sz="2000" dirty="0" err="1"/>
              <a:t>soutien</a:t>
            </a:r>
            <a:r>
              <a:rPr lang="de-CH" sz="2000" dirty="0"/>
              <a:t> interne/externe </a:t>
            </a:r>
            <a:r>
              <a:rPr lang="de-CH" sz="2000" dirty="0" err="1"/>
              <a:t>pour</a:t>
            </a:r>
            <a:r>
              <a:rPr lang="de-CH" sz="2000" dirty="0"/>
              <a:t> des </a:t>
            </a:r>
            <a:r>
              <a:rPr lang="de-CH" sz="2000" dirty="0" err="1"/>
              <a:t>aspects</a:t>
            </a:r>
            <a:r>
              <a:rPr lang="de-CH" sz="2000" dirty="0"/>
              <a:t> </a:t>
            </a:r>
            <a:r>
              <a:rPr lang="de-CH" sz="2000" dirty="0" err="1"/>
              <a:t>particuliers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Quel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le </a:t>
            </a:r>
            <a:r>
              <a:rPr lang="de-CH" sz="2000" dirty="0" err="1"/>
              <a:t>temps</a:t>
            </a:r>
            <a:r>
              <a:rPr lang="de-CH" sz="2000" dirty="0"/>
              <a:t> </a:t>
            </a:r>
            <a:r>
              <a:rPr lang="de-CH" sz="2000" dirty="0" err="1"/>
              <a:t>effectif</a:t>
            </a:r>
            <a:r>
              <a:rPr lang="de-CH" sz="2000" dirty="0"/>
              <a:t> </a:t>
            </a:r>
            <a:r>
              <a:rPr lang="de-CH" sz="2000" dirty="0" err="1"/>
              <a:t>requis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tel</a:t>
            </a:r>
            <a:r>
              <a:rPr lang="de-CH" sz="2000" dirty="0"/>
              <a:t> </a:t>
            </a:r>
            <a:r>
              <a:rPr lang="de-CH" sz="2000" dirty="0" err="1"/>
              <a:t>projet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Quels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les frais </a:t>
            </a:r>
            <a:r>
              <a:rPr lang="de-CH" sz="2000" dirty="0" err="1"/>
              <a:t>accessoires</a:t>
            </a:r>
            <a:r>
              <a:rPr lang="de-CH" sz="2000" dirty="0"/>
              <a:t> (</a:t>
            </a:r>
            <a:r>
              <a:rPr lang="de-CH" sz="2000" dirty="0" err="1"/>
              <a:t>kilométrage</a:t>
            </a:r>
            <a:r>
              <a:rPr lang="de-CH" sz="2000" dirty="0"/>
              <a:t>, </a:t>
            </a:r>
            <a:r>
              <a:rPr lang="de-CH" sz="2000" dirty="0" err="1"/>
              <a:t>subsistance</a:t>
            </a:r>
            <a:r>
              <a:rPr lang="de-CH" sz="2000" dirty="0"/>
              <a:t>, etc.)?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Quand</a:t>
            </a:r>
            <a:r>
              <a:rPr lang="de-CH" sz="2000" dirty="0"/>
              <a:t> </a:t>
            </a:r>
            <a:r>
              <a:rPr lang="de-CH" sz="2000" dirty="0" err="1"/>
              <a:t>faut-il</a:t>
            </a:r>
            <a:r>
              <a:rPr lang="de-CH" sz="2000" dirty="0"/>
              <a:t> </a:t>
            </a:r>
            <a:r>
              <a:rPr lang="de-CH" sz="2000" dirty="0" err="1"/>
              <a:t>réaliser</a:t>
            </a:r>
            <a:r>
              <a:rPr lang="de-CH" sz="2000" dirty="0"/>
              <a:t> le </a:t>
            </a:r>
            <a:r>
              <a:rPr lang="de-CH" sz="2000" dirty="0" err="1"/>
              <a:t>projet</a:t>
            </a:r>
            <a:r>
              <a:rPr lang="de-CH" sz="2000" dirty="0"/>
              <a:t>? De </a:t>
            </a:r>
            <a:r>
              <a:rPr lang="de-CH" sz="2000" dirty="0" err="1"/>
              <a:t>suite</a:t>
            </a:r>
            <a:r>
              <a:rPr lang="de-CH" sz="2000" dirty="0"/>
              <a:t>, </a:t>
            </a: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année</a:t>
            </a:r>
            <a:r>
              <a:rPr lang="de-CH" sz="2000" dirty="0"/>
              <a:t>,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quelques</a:t>
            </a:r>
            <a:r>
              <a:rPr lang="de-CH" sz="2000" dirty="0"/>
              <a:t> </a:t>
            </a:r>
            <a:r>
              <a:rPr lang="de-CH" sz="2000" dirty="0" err="1"/>
              <a:t>années</a:t>
            </a:r>
            <a:r>
              <a:rPr lang="de-CH" sz="2000" dirty="0"/>
              <a:t>?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3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 Prise en </a:t>
            </a:r>
            <a:r>
              <a:rPr lang="de-CH" dirty="0" err="1"/>
              <a:t>charge</a:t>
            </a:r>
            <a:r>
              <a:rPr lang="de-CH" dirty="0"/>
              <a:t> de la DT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CH" sz="2000" b="1" u="sng" dirty="0"/>
              <a:t>Par le </a:t>
            </a:r>
            <a:r>
              <a:rPr lang="de-CH" sz="2000" b="1" u="sng" dirty="0" err="1"/>
              <a:t>mandant</a:t>
            </a:r>
            <a:r>
              <a:rPr lang="de-CH" sz="2000" b="1" u="sng" dirty="0"/>
              <a:t>: </a:t>
            </a:r>
          </a:p>
          <a:p>
            <a:pPr marL="0" indent="0">
              <a:buNone/>
            </a:pPr>
            <a:r>
              <a:rPr lang="de-CH" sz="2000" dirty="0" err="1"/>
              <a:t>Questions</a:t>
            </a:r>
            <a:r>
              <a:rPr lang="de-CH" sz="2000" dirty="0"/>
              <a:t> à </a:t>
            </a:r>
            <a:r>
              <a:rPr lang="de-CH" sz="2000" dirty="0" err="1"/>
              <a:t>poser</a:t>
            </a:r>
            <a:r>
              <a:rPr lang="de-CH" sz="2000" dirty="0"/>
              <a:t> par 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s’il</a:t>
            </a:r>
            <a:r>
              <a:rPr lang="de-CH" sz="2000" dirty="0"/>
              <a:t> </a:t>
            </a:r>
            <a:r>
              <a:rPr lang="de-CH" sz="2000" dirty="0" err="1"/>
              <a:t>prend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</a:t>
            </a:r>
            <a:r>
              <a:rPr lang="de-CH" sz="2000" dirty="0" err="1"/>
              <a:t>lui-même</a:t>
            </a:r>
            <a:r>
              <a:rPr lang="de-CH" sz="2000" dirty="0"/>
              <a:t> la DT: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Lequel</a:t>
            </a:r>
            <a:r>
              <a:rPr lang="de-CH" sz="2000" dirty="0"/>
              <a:t> de </a:t>
            </a:r>
            <a:r>
              <a:rPr lang="de-CH" sz="2000" dirty="0" err="1"/>
              <a:t>mes</a:t>
            </a:r>
            <a:r>
              <a:rPr lang="de-CH" sz="2000" dirty="0"/>
              <a:t> </a:t>
            </a:r>
            <a:r>
              <a:rPr lang="de-CH" sz="2000" dirty="0" err="1"/>
              <a:t>collaborateurs</a:t>
            </a:r>
            <a:r>
              <a:rPr lang="de-CH" sz="2000" dirty="0"/>
              <a:t> </a:t>
            </a:r>
            <a:r>
              <a:rPr lang="de-CH" sz="2000" dirty="0" err="1"/>
              <a:t>peut</a:t>
            </a:r>
            <a:r>
              <a:rPr lang="de-CH" sz="2000" dirty="0"/>
              <a:t> </a:t>
            </a:r>
            <a:r>
              <a:rPr lang="de-CH" sz="2000" dirty="0" err="1"/>
              <a:t>assumer</a:t>
            </a:r>
            <a:r>
              <a:rPr lang="de-CH" sz="2000" dirty="0"/>
              <a:t> la </a:t>
            </a:r>
            <a:r>
              <a:rPr lang="de-CH" sz="2000" dirty="0" err="1"/>
              <a:t>fonction</a:t>
            </a:r>
            <a:r>
              <a:rPr lang="de-CH" sz="2000" dirty="0"/>
              <a:t> de DT?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/>
              <a:t>A-t-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suffisamment</a:t>
            </a:r>
            <a:r>
              <a:rPr lang="de-CH" sz="2000" dirty="0"/>
              <a:t> </a:t>
            </a:r>
            <a:r>
              <a:rPr lang="de-CH" sz="2000" dirty="0" err="1"/>
              <a:t>d’expérience</a:t>
            </a:r>
            <a:r>
              <a:rPr lang="de-CH" sz="2000" dirty="0"/>
              <a:t>, de </a:t>
            </a:r>
            <a:r>
              <a:rPr lang="de-CH" sz="2000" dirty="0" err="1"/>
              <a:t>bagage</a:t>
            </a:r>
            <a:r>
              <a:rPr lang="de-CH" sz="2000" dirty="0"/>
              <a:t> et de </a:t>
            </a:r>
            <a:r>
              <a:rPr lang="de-CH" sz="2000" dirty="0" err="1"/>
              <a:t>compétence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/>
              <a:t>A-t-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besoin</a:t>
            </a:r>
            <a:r>
              <a:rPr lang="de-CH" sz="2000" dirty="0"/>
              <a:t> de </a:t>
            </a:r>
            <a:r>
              <a:rPr lang="de-CH" sz="2000" dirty="0" err="1"/>
              <a:t>soutien</a:t>
            </a:r>
            <a:r>
              <a:rPr lang="de-CH" sz="2000" dirty="0"/>
              <a:t> interne/externe </a:t>
            </a:r>
            <a:r>
              <a:rPr lang="de-CH" sz="2000" dirty="0" err="1"/>
              <a:t>pour</a:t>
            </a:r>
            <a:r>
              <a:rPr lang="de-CH" sz="2000" dirty="0"/>
              <a:t> des </a:t>
            </a:r>
            <a:r>
              <a:rPr lang="de-CH" sz="2000" dirty="0" err="1"/>
              <a:t>aspects</a:t>
            </a:r>
            <a:r>
              <a:rPr lang="de-CH" sz="2000" dirty="0"/>
              <a:t> </a:t>
            </a:r>
            <a:r>
              <a:rPr lang="de-CH" sz="2000" dirty="0" err="1"/>
              <a:t>particuliers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Quel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le </a:t>
            </a:r>
            <a:r>
              <a:rPr lang="de-CH" sz="2000" dirty="0" err="1"/>
              <a:t>temps</a:t>
            </a:r>
            <a:r>
              <a:rPr lang="de-CH" sz="2000" dirty="0"/>
              <a:t> </a:t>
            </a:r>
            <a:r>
              <a:rPr lang="de-CH" sz="2000" dirty="0" err="1"/>
              <a:t>effectif</a:t>
            </a:r>
            <a:r>
              <a:rPr lang="de-CH" sz="2000" dirty="0"/>
              <a:t> </a:t>
            </a:r>
            <a:r>
              <a:rPr lang="de-CH" sz="2000" dirty="0" err="1"/>
              <a:t>requis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tel</a:t>
            </a:r>
            <a:r>
              <a:rPr lang="de-CH" sz="2000" dirty="0"/>
              <a:t> </a:t>
            </a:r>
            <a:r>
              <a:rPr lang="de-CH" sz="2000" dirty="0" err="1"/>
              <a:t>projet</a:t>
            </a:r>
            <a:r>
              <a:rPr lang="de-CH" sz="2000" dirty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Quels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les frais </a:t>
            </a:r>
            <a:r>
              <a:rPr lang="de-CH" sz="2000" dirty="0" err="1"/>
              <a:t>accessoires</a:t>
            </a:r>
            <a:r>
              <a:rPr lang="de-CH" sz="2000" dirty="0"/>
              <a:t> (</a:t>
            </a:r>
            <a:r>
              <a:rPr lang="de-CH" sz="2000" dirty="0" err="1"/>
              <a:t>kilométrage</a:t>
            </a:r>
            <a:r>
              <a:rPr lang="de-CH" sz="2000" dirty="0"/>
              <a:t>, </a:t>
            </a:r>
            <a:r>
              <a:rPr lang="de-CH" sz="2000" dirty="0" err="1"/>
              <a:t>subsistance</a:t>
            </a:r>
            <a:r>
              <a:rPr lang="de-CH" sz="2000" dirty="0"/>
              <a:t>, etc.)?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 err="1"/>
              <a:t>Quand</a:t>
            </a:r>
            <a:r>
              <a:rPr lang="de-CH" sz="2000" dirty="0"/>
              <a:t> </a:t>
            </a:r>
            <a:r>
              <a:rPr lang="de-CH" sz="2000" dirty="0" err="1"/>
              <a:t>faut-il</a:t>
            </a:r>
            <a:r>
              <a:rPr lang="de-CH" sz="2000" dirty="0"/>
              <a:t> </a:t>
            </a:r>
            <a:r>
              <a:rPr lang="de-CH" sz="2000" dirty="0" err="1"/>
              <a:t>réaliser</a:t>
            </a:r>
            <a:r>
              <a:rPr lang="de-CH" sz="2000" dirty="0"/>
              <a:t> le </a:t>
            </a:r>
            <a:r>
              <a:rPr lang="de-CH" sz="2000" dirty="0" err="1"/>
              <a:t>projet</a:t>
            </a:r>
            <a:r>
              <a:rPr lang="de-CH" sz="2000" dirty="0"/>
              <a:t>? De </a:t>
            </a:r>
            <a:r>
              <a:rPr lang="de-CH" sz="2000" dirty="0" err="1"/>
              <a:t>suite</a:t>
            </a:r>
            <a:r>
              <a:rPr lang="de-CH" sz="2000" dirty="0"/>
              <a:t>, </a:t>
            </a: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année</a:t>
            </a:r>
            <a:r>
              <a:rPr lang="de-CH" sz="2000" dirty="0"/>
              <a:t>,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quelques</a:t>
            </a:r>
            <a:r>
              <a:rPr lang="de-CH" sz="2000" dirty="0"/>
              <a:t> </a:t>
            </a:r>
            <a:r>
              <a:rPr lang="de-CH" sz="2000" dirty="0" err="1"/>
              <a:t>années</a:t>
            </a:r>
            <a:r>
              <a:rPr lang="de-CH" sz="2000" dirty="0"/>
              <a:t>?</a:t>
            </a:r>
          </a:p>
          <a:p>
            <a:pPr marL="0" indent="0">
              <a:buNone/>
            </a:pPr>
            <a:endParaRPr lang="de-CH" sz="2000" b="1" dirty="0"/>
          </a:p>
          <a:p>
            <a:pPr marL="0" indent="0">
              <a:buNone/>
            </a:pPr>
            <a:r>
              <a:rPr lang="de-CH" sz="2000" b="1" dirty="0" err="1"/>
              <a:t>Mêmes</a:t>
            </a:r>
            <a:r>
              <a:rPr lang="de-CH" sz="2000" b="1" dirty="0"/>
              <a:t> </a:t>
            </a:r>
            <a:r>
              <a:rPr lang="de-CH" sz="2000" b="1" dirty="0" err="1"/>
              <a:t>questions</a:t>
            </a:r>
            <a:r>
              <a:rPr lang="de-CH" sz="2000" b="1" dirty="0"/>
              <a:t> </a:t>
            </a:r>
            <a:r>
              <a:rPr lang="de-CH" sz="2000" b="1" dirty="0" err="1"/>
              <a:t>que</a:t>
            </a:r>
            <a:r>
              <a:rPr lang="de-CH" sz="2000" b="1" dirty="0"/>
              <a:t> </a:t>
            </a:r>
            <a:r>
              <a:rPr lang="de-CH" sz="2000" b="1" dirty="0" err="1"/>
              <a:t>pour</a:t>
            </a:r>
            <a:r>
              <a:rPr lang="de-CH" sz="2000" b="1" dirty="0"/>
              <a:t> le </a:t>
            </a:r>
            <a:r>
              <a:rPr lang="de-CH" sz="2000" b="1" dirty="0" err="1"/>
              <a:t>bureau</a:t>
            </a:r>
            <a:r>
              <a:rPr lang="de-CH" sz="2000" b="1" dirty="0"/>
              <a:t> </a:t>
            </a:r>
            <a:r>
              <a:rPr lang="de-CH" sz="2000" b="1" dirty="0" err="1"/>
              <a:t>d’études</a:t>
            </a:r>
            <a:r>
              <a:rPr lang="de-CH" sz="2000" b="1" dirty="0"/>
              <a:t>, à </a:t>
            </a:r>
            <a:r>
              <a:rPr lang="de-CH" sz="2000" b="1" dirty="0" err="1"/>
              <a:t>une</a:t>
            </a:r>
            <a:r>
              <a:rPr lang="de-CH" sz="2000" b="1" dirty="0"/>
              <a:t> </a:t>
            </a:r>
            <a:r>
              <a:rPr lang="de-CH" sz="2000" b="1" dirty="0" err="1"/>
              <a:t>exception</a:t>
            </a:r>
            <a:r>
              <a:rPr lang="de-CH" sz="2000" b="1" dirty="0"/>
              <a:t> </a:t>
            </a:r>
            <a:r>
              <a:rPr lang="de-CH" sz="2000" b="1" dirty="0" err="1"/>
              <a:t>près</a:t>
            </a:r>
            <a:r>
              <a:rPr lang="de-CH" sz="2000" b="1" dirty="0"/>
              <a:t>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5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 Prise en </a:t>
            </a:r>
            <a:r>
              <a:rPr lang="de-CH" dirty="0" err="1"/>
              <a:t>charge</a:t>
            </a:r>
            <a:r>
              <a:rPr lang="de-CH" dirty="0"/>
              <a:t> de la DT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/>
              <a:t>Les «</a:t>
            </a:r>
            <a:r>
              <a:rPr lang="de-CH" sz="2000" b="1" u="sng" dirty="0" err="1"/>
              <a:t>erreurs</a:t>
            </a:r>
            <a:r>
              <a:rPr lang="de-CH" sz="2000" b="1" u="sng" dirty="0"/>
              <a:t>» les plus </a:t>
            </a:r>
            <a:r>
              <a:rPr lang="de-CH" sz="2000" b="1" u="sng" dirty="0" err="1"/>
              <a:t>fréquentes</a:t>
            </a:r>
            <a:r>
              <a:rPr lang="de-CH" sz="2000" b="1" u="sng" dirty="0"/>
              <a:t> avant et </a:t>
            </a:r>
            <a:r>
              <a:rPr lang="de-CH" sz="2000" b="1" u="sng" dirty="0" err="1"/>
              <a:t>pendant</a:t>
            </a:r>
            <a:r>
              <a:rPr lang="de-CH" sz="2000" b="1" u="sng" dirty="0"/>
              <a:t> les </a:t>
            </a:r>
            <a:r>
              <a:rPr lang="de-CH" sz="2000" b="1" u="sng" dirty="0" err="1"/>
              <a:t>travaux</a:t>
            </a:r>
            <a:endParaRPr lang="de-CH" sz="2000" b="1" u="sng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clairement</a:t>
            </a:r>
            <a:r>
              <a:rPr lang="de-CH" sz="2000" dirty="0"/>
              <a:t> </a:t>
            </a:r>
            <a:r>
              <a:rPr lang="de-CH" sz="2000" dirty="0" err="1"/>
              <a:t>transféré</a:t>
            </a:r>
            <a:r>
              <a:rPr lang="de-CH" sz="2000" dirty="0"/>
              <a:t> du </a:t>
            </a:r>
            <a:r>
              <a:rPr lang="de-CH" sz="2000" dirty="0" err="1"/>
              <a:t>concepteur</a:t>
            </a:r>
            <a:r>
              <a:rPr lang="de-CH" sz="2000" dirty="0"/>
              <a:t> au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Insuffisance</a:t>
            </a:r>
            <a:r>
              <a:rPr lang="de-CH" sz="2000" dirty="0"/>
              <a:t> des </a:t>
            </a:r>
            <a:r>
              <a:rPr lang="de-CH" sz="2000" dirty="0" err="1"/>
              <a:t>plans</a:t>
            </a:r>
            <a:r>
              <a:rPr lang="de-CH" sz="2000" dirty="0"/>
              <a:t> et des </a:t>
            </a:r>
            <a:r>
              <a:rPr lang="de-CH" sz="2000" dirty="0" err="1"/>
              <a:t>descriptifs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instructions</a:t>
            </a:r>
            <a:r>
              <a:rPr lang="de-CH" sz="2000" dirty="0"/>
              <a:t> de la DT </a:t>
            </a:r>
            <a:r>
              <a:rPr lang="de-CH" sz="2000" dirty="0" err="1"/>
              <a:t>contredisent</a:t>
            </a:r>
            <a:r>
              <a:rPr lang="de-CH" sz="2000" dirty="0"/>
              <a:t> les </a:t>
            </a:r>
            <a:r>
              <a:rPr lang="de-CH" sz="2000" dirty="0" err="1"/>
              <a:t>données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telles</a:t>
            </a:r>
            <a:r>
              <a:rPr lang="de-CH" sz="2000" dirty="0"/>
              <a:t> </a:t>
            </a:r>
            <a:r>
              <a:rPr lang="de-CH" sz="2000" dirty="0" err="1"/>
              <a:t>qu’elles</a:t>
            </a:r>
            <a:r>
              <a:rPr lang="de-CH" sz="2000" dirty="0"/>
              <a:t> </a:t>
            </a:r>
            <a:r>
              <a:rPr lang="de-CH" sz="2000" dirty="0" err="1"/>
              <a:t>figurent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plans</a:t>
            </a:r>
            <a:r>
              <a:rPr lang="de-CH" sz="2000" dirty="0"/>
              <a:t> et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l’organisation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Réaction</a:t>
            </a:r>
            <a:r>
              <a:rPr lang="de-CH" sz="2000" dirty="0"/>
              <a:t> </a:t>
            </a:r>
            <a:r>
              <a:rPr lang="de-CH" sz="2000" dirty="0" err="1"/>
              <a:t>inadéquate</a:t>
            </a:r>
            <a:r>
              <a:rPr lang="de-CH" sz="2000" dirty="0"/>
              <a:t> en </a:t>
            </a:r>
            <a:r>
              <a:rPr lang="de-CH" sz="2000" dirty="0" err="1"/>
              <a:t>situation</a:t>
            </a:r>
            <a:r>
              <a:rPr lang="de-CH" sz="2000" dirty="0"/>
              <a:t> de </a:t>
            </a:r>
            <a:r>
              <a:rPr lang="de-CH" sz="2000" dirty="0" err="1"/>
              <a:t>crise</a:t>
            </a:r>
            <a:r>
              <a:rPr lang="de-CH" sz="2000" dirty="0"/>
              <a:t/>
            </a:r>
            <a:br>
              <a:rPr lang="de-CH" sz="2000" dirty="0"/>
            </a:br>
            <a:endParaRPr lang="de-CH" sz="16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Mutation du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sûr</a:t>
            </a:r>
            <a:r>
              <a:rPr lang="de-CH" sz="2000" dirty="0"/>
              <a:t> de </a:t>
            </a:r>
            <a:r>
              <a:rPr lang="de-CH" sz="2000" dirty="0" err="1"/>
              <a:t>lui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rapidement</a:t>
            </a:r>
            <a:r>
              <a:rPr lang="de-CH" sz="2000" dirty="0"/>
              <a:t> </a:t>
            </a:r>
            <a:br>
              <a:rPr lang="de-CH" sz="2000" dirty="0"/>
            </a:br>
            <a:r>
              <a:rPr lang="de-CH" sz="2000" dirty="0"/>
              <a:t>«</a:t>
            </a:r>
            <a:r>
              <a:rPr lang="de-CH" sz="2000" dirty="0" err="1"/>
              <a:t>manipulé</a:t>
            </a:r>
            <a:r>
              <a:rPr lang="de-CH" sz="2000" dirty="0"/>
              <a:t>» par les </a:t>
            </a:r>
            <a:r>
              <a:rPr lang="de-CH" sz="2000" dirty="0" err="1"/>
              <a:t>entrepreneurs</a:t>
            </a:r>
            <a:r>
              <a:rPr lang="de-CH" sz="2000" dirty="0"/>
              <a:t> </a:t>
            </a:r>
            <a:r>
              <a:rPr lang="de-CH" sz="2000" dirty="0" err="1"/>
              <a:t>expérimentés</a:t>
            </a:r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51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7. </a:t>
            </a:r>
            <a:r>
              <a:rPr lang="de-CH" dirty="0" err="1"/>
              <a:t>Séance</a:t>
            </a:r>
            <a:r>
              <a:rPr lang="de-CH" dirty="0"/>
              <a:t> </a:t>
            </a:r>
            <a:r>
              <a:rPr lang="de-CH" dirty="0" err="1"/>
              <a:t>coup</a:t>
            </a:r>
            <a:r>
              <a:rPr lang="de-CH" dirty="0"/>
              <a:t> </a:t>
            </a:r>
            <a:r>
              <a:rPr lang="de-CH" dirty="0" err="1"/>
              <a:t>d’envoi</a:t>
            </a:r>
            <a:r>
              <a:rPr lang="de-CH" dirty="0"/>
              <a:t> / </a:t>
            </a:r>
            <a:br>
              <a:rPr lang="de-CH" dirty="0"/>
            </a:br>
            <a:r>
              <a:rPr lang="de-CH" dirty="0" err="1"/>
              <a:t>présence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chantier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CH" sz="2000" dirty="0"/>
              <a:t>La DT </a:t>
            </a:r>
            <a:r>
              <a:rPr lang="de-CH" sz="2000" dirty="0" err="1"/>
              <a:t>commence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la </a:t>
            </a:r>
            <a:r>
              <a:rPr lang="de-CH" sz="2000" dirty="0" err="1"/>
              <a:t>prise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et la </a:t>
            </a:r>
            <a:r>
              <a:rPr lang="de-CH" sz="2000" dirty="0" err="1"/>
              <a:t>préparation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la </a:t>
            </a:r>
            <a:r>
              <a:rPr lang="de-CH" sz="2000" dirty="0" err="1"/>
              <a:t>séance</a:t>
            </a:r>
            <a:r>
              <a:rPr lang="de-CH" sz="2000" dirty="0"/>
              <a:t> </a:t>
            </a:r>
            <a:r>
              <a:rPr lang="de-CH" sz="2000" dirty="0" err="1"/>
              <a:t>coup</a:t>
            </a:r>
            <a:r>
              <a:rPr lang="de-CH" sz="2000" dirty="0"/>
              <a:t> </a:t>
            </a:r>
            <a:r>
              <a:rPr lang="de-CH" sz="2000" dirty="0" err="1"/>
              <a:t>d’envoi</a:t>
            </a:r>
            <a:r>
              <a:rPr lang="de-CH" sz="2000" dirty="0"/>
              <a:t>. 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La </a:t>
            </a:r>
            <a:r>
              <a:rPr lang="de-CH" sz="2000" dirty="0" err="1"/>
              <a:t>présence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 </a:t>
            </a:r>
            <a:r>
              <a:rPr lang="de-CH" sz="2000" dirty="0" err="1"/>
              <a:t>chantier</a:t>
            </a:r>
            <a:r>
              <a:rPr lang="de-CH" sz="2000" dirty="0"/>
              <a:t> </a:t>
            </a:r>
            <a:r>
              <a:rPr lang="de-CH" sz="2000" dirty="0" err="1"/>
              <a:t>doit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ajustée</a:t>
            </a:r>
            <a:r>
              <a:rPr lang="de-CH" sz="2000" dirty="0"/>
              <a:t> à </a:t>
            </a:r>
            <a:r>
              <a:rPr lang="de-CH" sz="2000" dirty="0" err="1"/>
              <a:t>l’avancement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Il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recommandé</a:t>
            </a:r>
            <a:r>
              <a:rPr lang="de-CH" sz="2000" dirty="0"/>
              <a:t> de </a:t>
            </a:r>
            <a:r>
              <a:rPr lang="de-CH" sz="2000" dirty="0" err="1"/>
              <a:t>prévoir</a:t>
            </a:r>
            <a:r>
              <a:rPr lang="de-CH" sz="2000" dirty="0"/>
              <a:t> des </a:t>
            </a:r>
            <a:r>
              <a:rPr lang="de-CH" sz="2000" dirty="0" err="1"/>
              <a:t>séances</a:t>
            </a:r>
            <a:r>
              <a:rPr lang="de-CH" sz="2000" dirty="0"/>
              <a:t> de </a:t>
            </a:r>
            <a:r>
              <a:rPr lang="de-CH" sz="2000" dirty="0" err="1"/>
              <a:t>chantier</a:t>
            </a:r>
            <a:r>
              <a:rPr lang="de-CH" sz="2000" dirty="0"/>
              <a:t> à </a:t>
            </a:r>
            <a:r>
              <a:rPr lang="de-CH" sz="2000" dirty="0" err="1"/>
              <a:t>date</a:t>
            </a:r>
            <a:r>
              <a:rPr lang="de-CH" sz="2000" dirty="0"/>
              <a:t> fixe, </a:t>
            </a:r>
            <a:r>
              <a:rPr lang="de-CH" sz="2000" dirty="0" err="1"/>
              <a:t>mais</a:t>
            </a:r>
            <a:r>
              <a:rPr lang="de-CH" sz="2000" dirty="0"/>
              <a:t> </a:t>
            </a:r>
            <a:r>
              <a:rPr lang="de-CH" sz="2000" dirty="0" err="1"/>
              <a:t>d’effectuer</a:t>
            </a:r>
            <a:r>
              <a:rPr lang="de-CH" sz="2000" dirty="0"/>
              <a:t> </a:t>
            </a:r>
            <a:r>
              <a:rPr lang="de-CH" sz="2000" dirty="0" err="1"/>
              <a:t>aussi</a:t>
            </a:r>
            <a:r>
              <a:rPr lang="de-CH" sz="2000" dirty="0"/>
              <a:t> des </a:t>
            </a:r>
            <a:r>
              <a:rPr lang="de-CH" sz="2000" dirty="0" err="1"/>
              <a:t>rondes</a:t>
            </a:r>
            <a:r>
              <a:rPr lang="de-CH" sz="2000" dirty="0"/>
              <a:t> de </a:t>
            </a:r>
            <a:r>
              <a:rPr lang="de-CH" sz="2000" dirty="0" err="1"/>
              <a:t>chantier</a:t>
            </a:r>
            <a:r>
              <a:rPr lang="de-CH" sz="2000" dirty="0"/>
              <a:t> à </a:t>
            </a:r>
            <a:r>
              <a:rPr lang="de-CH" sz="2000" dirty="0" err="1"/>
              <a:t>l’improviste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DT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ont</a:t>
            </a:r>
            <a:r>
              <a:rPr lang="de-CH" sz="2000" dirty="0"/>
              <a:t> </a:t>
            </a:r>
            <a:r>
              <a:rPr lang="de-CH" sz="2000" dirty="0" err="1"/>
              <a:t>lieu</a:t>
            </a:r>
            <a:r>
              <a:rPr lang="de-CH" sz="2000" dirty="0"/>
              <a:t> </a:t>
            </a:r>
            <a:r>
              <a:rPr lang="de-CH" sz="2000" dirty="0" err="1"/>
              <a:t>sporadiquement</a:t>
            </a:r>
            <a:r>
              <a:rPr lang="de-CH" sz="2000" dirty="0"/>
              <a:t> le </a:t>
            </a:r>
            <a:r>
              <a:rPr lang="de-CH" sz="2000" dirty="0" err="1"/>
              <a:t>soir</a:t>
            </a:r>
            <a:r>
              <a:rPr lang="de-CH" sz="2000" dirty="0"/>
              <a:t>, </a:t>
            </a:r>
            <a:r>
              <a:rPr lang="de-CH" sz="2000" dirty="0" err="1"/>
              <a:t>après</a:t>
            </a:r>
            <a:r>
              <a:rPr lang="de-CH" sz="2000" dirty="0"/>
              <a:t> les </a:t>
            </a:r>
            <a:r>
              <a:rPr lang="de-CH" sz="2000" dirty="0" err="1"/>
              <a:t>heures</a:t>
            </a:r>
            <a:r>
              <a:rPr lang="de-CH" sz="2000" dirty="0"/>
              <a:t> de </a:t>
            </a:r>
            <a:r>
              <a:rPr lang="de-CH" sz="2000" dirty="0" err="1"/>
              <a:t>travail</a:t>
            </a:r>
            <a:r>
              <a:rPr lang="de-CH" sz="2000" dirty="0"/>
              <a:t> «normales», ne </a:t>
            </a:r>
            <a:r>
              <a:rPr lang="de-CH" sz="2000" dirty="0" err="1"/>
              <a:t>constituent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modèle</a:t>
            </a:r>
            <a:r>
              <a:rPr lang="de-CH" sz="2000" dirty="0"/>
              <a:t> </a:t>
            </a:r>
            <a:r>
              <a:rPr lang="de-CH" sz="2000" dirty="0" err="1"/>
              <a:t>praticable</a:t>
            </a:r>
            <a:r>
              <a:rPr lang="de-CH" sz="2000" dirty="0"/>
              <a:t>. 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plans</a:t>
            </a:r>
            <a:r>
              <a:rPr lang="de-CH" sz="2000" dirty="0"/>
              <a:t> de </a:t>
            </a:r>
            <a:r>
              <a:rPr lang="de-CH" sz="2000" dirty="0" err="1"/>
              <a:t>bonne</a:t>
            </a:r>
            <a:r>
              <a:rPr lang="de-CH" sz="2000" dirty="0"/>
              <a:t> </a:t>
            </a:r>
            <a:r>
              <a:rPr lang="de-CH" sz="2000" dirty="0" err="1"/>
              <a:t>qualité</a:t>
            </a:r>
            <a:r>
              <a:rPr lang="de-CH" sz="2000" dirty="0"/>
              <a:t> </a:t>
            </a:r>
            <a:r>
              <a:rPr lang="de-CH" sz="2000" dirty="0" err="1"/>
              <a:t>facilitent</a:t>
            </a:r>
            <a:r>
              <a:rPr lang="de-CH" sz="2000" dirty="0"/>
              <a:t> le </a:t>
            </a:r>
            <a:r>
              <a:rPr lang="de-CH" sz="2000" dirty="0" err="1"/>
              <a:t>travail</a:t>
            </a:r>
            <a:r>
              <a:rPr lang="de-CH" sz="2000" dirty="0"/>
              <a:t> de la DT.</a:t>
            </a:r>
          </a:p>
          <a:p>
            <a:pPr marL="514350" indent="-514350">
              <a:buFont typeface="+mj-lt"/>
              <a:buAutoNum type="arabicParenR"/>
            </a:pPr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63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8. </a:t>
            </a:r>
            <a:r>
              <a:rPr lang="de-CH" dirty="0" err="1"/>
              <a:t>Compléments</a:t>
            </a:r>
            <a:r>
              <a:rPr lang="de-CH" dirty="0"/>
              <a:t>/</a:t>
            </a:r>
            <a:r>
              <a:rPr lang="de-CH" dirty="0" err="1"/>
              <a:t>modifications</a:t>
            </a:r>
            <a:r>
              <a:rPr lang="de-CH" dirty="0"/>
              <a:t> et </a:t>
            </a:r>
            <a:r>
              <a:rPr lang="de-CH" dirty="0" err="1"/>
              <a:t>instructions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Il y a </a:t>
            </a:r>
            <a:r>
              <a:rPr lang="de-CH" sz="2000" dirty="0" err="1"/>
              <a:t>toujours</a:t>
            </a:r>
            <a:r>
              <a:rPr lang="de-CH" sz="2000" dirty="0"/>
              <a:t> des </a:t>
            </a:r>
            <a:r>
              <a:rPr lang="de-CH" sz="2000" dirty="0" err="1"/>
              <a:t>modifications</a:t>
            </a:r>
            <a:r>
              <a:rPr lang="de-CH" sz="2000" dirty="0"/>
              <a:t> en </a:t>
            </a:r>
            <a:r>
              <a:rPr lang="de-CH" sz="2000" dirty="0" err="1"/>
              <a:t>cours</a:t>
            </a:r>
            <a:r>
              <a:rPr lang="de-CH" sz="2000" dirty="0"/>
              <a:t> de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</a:t>
            </a:r>
            <a:r>
              <a:rPr lang="de-CH" sz="2000" dirty="0" err="1"/>
              <a:t>d’exécution</a:t>
            </a:r>
            <a:r>
              <a:rPr lang="de-CH" sz="2000" dirty="0"/>
              <a:t>. </a:t>
            </a:r>
            <a:br>
              <a:rPr lang="de-CH" sz="2000" dirty="0"/>
            </a:br>
            <a:r>
              <a:rPr lang="de-CH" sz="2000" dirty="0" err="1"/>
              <a:t>C’est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processus</a:t>
            </a:r>
            <a:r>
              <a:rPr lang="de-CH" sz="2000" dirty="0"/>
              <a:t> «normal».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Toute</a:t>
            </a:r>
            <a:r>
              <a:rPr lang="de-CH" sz="2000" dirty="0"/>
              <a:t> </a:t>
            </a:r>
            <a:r>
              <a:rPr lang="de-CH" sz="2000" dirty="0" err="1"/>
              <a:t>modification</a:t>
            </a:r>
            <a:r>
              <a:rPr lang="de-CH" sz="2000" dirty="0"/>
              <a:t> se </a:t>
            </a:r>
            <a:r>
              <a:rPr lang="de-CH" sz="2000" dirty="0" err="1"/>
              <a:t>répercute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coûts</a:t>
            </a:r>
            <a:r>
              <a:rPr lang="de-CH" sz="2000" dirty="0"/>
              <a:t> (en </a:t>
            </a:r>
            <a:r>
              <a:rPr lang="de-CH" sz="2000" dirty="0" err="1"/>
              <a:t>positif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en </a:t>
            </a:r>
            <a:r>
              <a:rPr lang="de-CH" sz="2000" dirty="0" err="1"/>
              <a:t>négatif</a:t>
            </a:r>
            <a:r>
              <a:rPr lang="de-CH" sz="2000" dirty="0"/>
              <a:t>). 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porte</a:t>
            </a:r>
            <a:r>
              <a:rPr lang="de-CH" sz="2000" dirty="0"/>
              <a:t> la </a:t>
            </a:r>
            <a:r>
              <a:rPr lang="de-CH" sz="2000" dirty="0" err="1"/>
              <a:t>responsabilité</a:t>
            </a:r>
            <a:r>
              <a:rPr lang="de-CH" sz="2000" dirty="0"/>
              <a:t> des </a:t>
            </a:r>
            <a:r>
              <a:rPr lang="de-CH" sz="2000" dirty="0" err="1"/>
              <a:t>modifications</a:t>
            </a:r>
            <a:r>
              <a:rPr lang="de-CH" sz="2000" dirty="0"/>
              <a:t>?</a:t>
            </a:r>
            <a:br>
              <a:rPr lang="de-CH" sz="2000" dirty="0"/>
            </a:br>
            <a:r>
              <a:rPr lang="de-CH" sz="2000" dirty="0"/>
              <a:t>(</a:t>
            </a:r>
            <a:r>
              <a:rPr lang="de-CH" sz="2000" dirty="0" err="1"/>
              <a:t>concepteur</a:t>
            </a:r>
            <a:r>
              <a:rPr lang="de-CH" sz="2000" dirty="0"/>
              <a:t>,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, </a:t>
            </a:r>
            <a:r>
              <a:rPr lang="de-CH" sz="2000" dirty="0" err="1"/>
              <a:t>mandant</a:t>
            </a:r>
            <a:r>
              <a:rPr lang="de-CH" sz="2000" dirty="0"/>
              <a:t>, </a:t>
            </a:r>
            <a:r>
              <a:rPr lang="de-CH" sz="2000" dirty="0" err="1"/>
              <a:t>entrepreneur</a:t>
            </a:r>
            <a:r>
              <a:rPr lang="de-CH" sz="2000" dirty="0"/>
              <a:t>)</a:t>
            </a:r>
          </a:p>
          <a:p>
            <a:pPr marL="514350" lvl="0" indent="-514350">
              <a:buFont typeface="+mj-lt"/>
              <a:buAutoNum type="arabicParenR"/>
            </a:pP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modifications</a:t>
            </a:r>
            <a:r>
              <a:rPr lang="de-CH" sz="2000" dirty="0"/>
              <a:t> </a:t>
            </a:r>
            <a:r>
              <a:rPr lang="de-CH" sz="2000" dirty="0" err="1"/>
              <a:t>doivent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documentées</a:t>
            </a:r>
            <a:r>
              <a:rPr lang="de-CH" sz="2000" dirty="0"/>
              <a:t> et </a:t>
            </a:r>
            <a:r>
              <a:rPr lang="de-CH" sz="2000" dirty="0" err="1"/>
              <a:t>communiquées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instructions</a:t>
            </a:r>
            <a:r>
              <a:rPr lang="de-CH" sz="2000" dirty="0"/>
              <a:t> </a:t>
            </a:r>
            <a:r>
              <a:rPr lang="de-CH" sz="2000" dirty="0" err="1"/>
              <a:t>émanant</a:t>
            </a:r>
            <a:r>
              <a:rPr lang="de-CH" sz="2000" dirty="0"/>
              <a:t> de la DT </a:t>
            </a:r>
            <a:r>
              <a:rPr lang="de-CH" sz="2000" dirty="0" err="1"/>
              <a:t>doivent</a:t>
            </a:r>
            <a:r>
              <a:rPr lang="de-CH" sz="2000" dirty="0"/>
              <a:t> en </a:t>
            </a:r>
            <a:r>
              <a:rPr lang="de-CH" sz="2000" dirty="0" err="1"/>
              <a:t>général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cohérentes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le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approuvé</a:t>
            </a:r>
            <a:r>
              <a:rPr lang="de-CH" sz="2000" dirty="0"/>
              <a:t>. </a:t>
            </a: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53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173162"/>
          </a:xfrm>
        </p:spPr>
        <p:txBody>
          <a:bodyPr/>
          <a:lstStyle/>
          <a:p>
            <a:r>
              <a:rPr lang="de-CH" spc="-150" dirty="0" err="1"/>
              <a:t>Direction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 en </a:t>
            </a:r>
            <a:r>
              <a:rPr lang="de-CH" spc="-150" dirty="0" err="1"/>
              <a:t>régie</a:t>
            </a:r>
            <a:r>
              <a:rPr lang="de-CH" spc="-150" dirty="0"/>
              <a:t> interne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Définitions</a:t>
            </a:r>
            <a:r>
              <a:rPr lang="de-CH" sz="2000" dirty="0"/>
              <a:t> </a:t>
            </a:r>
            <a:r>
              <a:rPr lang="de-CH" sz="2000" dirty="0" err="1"/>
              <a:t>selon</a:t>
            </a:r>
            <a:r>
              <a:rPr lang="de-CH" sz="2000" dirty="0"/>
              <a:t> </a:t>
            </a:r>
            <a:r>
              <a:rPr lang="de-CH" sz="2000" dirty="0" err="1"/>
              <a:t>règlement</a:t>
            </a:r>
            <a:r>
              <a:rPr lang="de-CH" sz="2000" dirty="0"/>
              <a:t> SIA 103 (</a:t>
            </a:r>
            <a:r>
              <a:rPr lang="de-CH" sz="2000" dirty="0" err="1"/>
              <a:t>édition</a:t>
            </a:r>
            <a:r>
              <a:rPr lang="de-CH" sz="2000" dirty="0"/>
              <a:t> 2014)</a:t>
            </a:r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Contrat</a:t>
            </a:r>
            <a:r>
              <a:rPr lang="de-CH" sz="2000" dirty="0"/>
              <a:t> </a:t>
            </a:r>
            <a:r>
              <a:rPr lang="de-CH" sz="2000" dirty="0" err="1"/>
              <a:t>d’ingénieur</a:t>
            </a:r>
            <a:r>
              <a:rPr lang="de-CH" sz="2000" dirty="0"/>
              <a:t> </a:t>
            </a:r>
            <a:r>
              <a:rPr lang="de-CH" sz="2000" dirty="0" err="1"/>
              <a:t>civil</a:t>
            </a:r>
            <a:r>
              <a:rPr lang="de-CH" sz="2000" dirty="0"/>
              <a:t> et </a:t>
            </a:r>
            <a:r>
              <a:rPr lang="de-CH" sz="2000" dirty="0" err="1"/>
              <a:t>modalités</a:t>
            </a:r>
            <a:r>
              <a:rPr lang="de-CH" sz="2000" dirty="0"/>
              <a:t> </a:t>
            </a:r>
            <a:r>
              <a:rPr lang="de-CH" sz="2000" dirty="0" err="1"/>
              <a:t>d’honoraires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Normes</a:t>
            </a:r>
            <a:r>
              <a:rPr lang="de-CH" sz="2000" dirty="0"/>
              <a:t>, </a:t>
            </a:r>
            <a:r>
              <a:rPr lang="de-CH" sz="2000" dirty="0" err="1"/>
              <a:t>directives</a:t>
            </a:r>
            <a:r>
              <a:rPr lang="de-CH" sz="2000" dirty="0"/>
              <a:t>, </a:t>
            </a:r>
            <a:r>
              <a:rPr lang="de-CH" sz="2000" dirty="0" err="1"/>
              <a:t>ordonnances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De </a:t>
            </a:r>
            <a:r>
              <a:rPr lang="de-CH" sz="2000" dirty="0" err="1"/>
              <a:t>l’idée</a:t>
            </a:r>
            <a:r>
              <a:rPr lang="de-CH" sz="2000" dirty="0"/>
              <a:t> à </a:t>
            </a:r>
            <a:r>
              <a:rPr lang="de-CH" sz="2000" dirty="0" err="1"/>
              <a:t>sa</a:t>
            </a:r>
            <a:r>
              <a:rPr lang="de-CH" sz="2000" dirty="0"/>
              <a:t> </a:t>
            </a:r>
            <a:r>
              <a:rPr lang="de-CH" sz="2000" dirty="0" err="1"/>
              <a:t>réalisation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Direction</a:t>
            </a:r>
            <a:r>
              <a:rPr lang="de-CH" sz="2000" dirty="0"/>
              <a:t> </a:t>
            </a:r>
            <a:r>
              <a:rPr lang="de-CH" sz="2000" dirty="0" err="1"/>
              <a:t>générale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(DGT) / </a:t>
            </a:r>
            <a:r>
              <a:rPr lang="de-CH" sz="2000" dirty="0" err="1"/>
              <a:t>Direction</a:t>
            </a:r>
            <a:r>
              <a:rPr lang="de-CH" sz="2000" dirty="0"/>
              <a:t> </a:t>
            </a:r>
            <a:r>
              <a:rPr lang="de-CH" sz="2000" dirty="0" err="1"/>
              <a:t>locale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(DLT)</a:t>
            </a:r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Prise en </a:t>
            </a:r>
            <a:r>
              <a:rPr lang="de-CH" sz="2000" dirty="0" err="1"/>
              <a:t>charge</a:t>
            </a:r>
            <a:r>
              <a:rPr lang="de-CH" sz="2000" dirty="0"/>
              <a:t> de la </a:t>
            </a:r>
            <a:r>
              <a:rPr lang="de-CH" sz="2000" dirty="0" err="1"/>
              <a:t>direction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Séance</a:t>
            </a:r>
            <a:r>
              <a:rPr lang="de-CH" sz="2000" dirty="0"/>
              <a:t> </a:t>
            </a:r>
            <a:r>
              <a:rPr lang="de-CH" sz="2000" dirty="0" err="1"/>
              <a:t>coup</a:t>
            </a:r>
            <a:r>
              <a:rPr lang="de-CH" sz="2000" dirty="0"/>
              <a:t> </a:t>
            </a:r>
            <a:r>
              <a:rPr lang="de-CH" sz="2000" dirty="0" err="1"/>
              <a:t>d’envoi</a:t>
            </a:r>
            <a:r>
              <a:rPr lang="de-CH" sz="2000" dirty="0"/>
              <a:t> / </a:t>
            </a:r>
            <a:r>
              <a:rPr lang="de-CH" sz="2000" dirty="0" err="1"/>
              <a:t>présence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 </a:t>
            </a:r>
            <a:r>
              <a:rPr lang="de-CH" sz="2000" dirty="0" err="1"/>
              <a:t>chantier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Compléments</a:t>
            </a:r>
            <a:r>
              <a:rPr lang="de-CH" sz="2000" dirty="0"/>
              <a:t> et </a:t>
            </a:r>
            <a:r>
              <a:rPr lang="de-CH" sz="2000" dirty="0" err="1"/>
              <a:t>modifications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/ </a:t>
            </a:r>
            <a:r>
              <a:rPr lang="de-CH" sz="2000" dirty="0" err="1"/>
              <a:t>instructions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Relations entre </a:t>
            </a:r>
            <a:r>
              <a:rPr lang="de-CH" sz="2000" dirty="0" err="1"/>
              <a:t>intervenants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Gestion</a:t>
            </a:r>
            <a:r>
              <a:rPr lang="de-CH" sz="2000" dirty="0"/>
              <a:t> des </a:t>
            </a:r>
            <a:r>
              <a:rPr lang="de-CH" sz="2000" dirty="0" err="1"/>
              <a:t>erreurs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</a:t>
            </a:r>
            <a:r>
              <a:rPr lang="de-CH" sz="2000" dirty="0" err="1"/>
              <a:t>défauts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Exemples</a:t>
            </a: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Conclusions</a:t>
            </a:r>
            <a:endParaRPr lang="de-CH" sz="2000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09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8. </a:t>
            </a:r>
            <a:r>
              <a:rPr lang="de-CH" dirty="0" err="1"/>
              <a:t>Compléments</a:t>
            </a:r>
            <a:r>
              <a:rPr lang="de-CH" dirty="0"/>
              <a:t>/</a:t>
            </a:r>
            <a:r>
              <a:rPr lang="de-CH" dirty="0" err="1"/>
              <a:t>modifications</a:t>
            </a:r>
            <a:r>
              <a:rPr lang="de-CH" dirty="0"/>
              <a:t> et </a:t>
            </a:r>
            <a:r>
              <a:rPr lang="de-CH" dirty="0" err="1"/>
              <a:t>instructions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arenR" startAt="6"/>
            </a:pPr>
            <a:r>
              <a:rPr lang="de-CH" sz="2000" dirty="0"/>
              <a:t>Les </a:t>
            </a:r>
            <a:r>
              <a:rPr lang="de-CH" sz="2000" dirty="0" err="1"/>
              <a:t>entrepreneurs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tenus</a:t>
            </a:r>
            <a:r>
              <a:rPr lang="de-CH" sz="2000" dirty="0"/>
              <a:t> de </a:t>
            </a:r>
            <a:r>
              <a:rPr lang="de-CH" sz="2000" dirty="0" err="1"/>
              <a:t>respecter</a:t>
            </a:r>
            <a:r>
              <a:rPr lang="de-CH" sz="2000" dirty="0"/>
              <a:t> les </a:t>
            </a:r>
            <a:r>
              <a:rPr lang="de-CH" sz="2000" dirty="0" err="1"/>
              <a:t>directives</a:t>
            </a:r>
            <a:r>
              <a:rPr lang="de-CH" sz="2000" dirty="0"/>
              <a:t> CFST, les </a:t>
            </a:r>
            <a:r>
              <a:rPr lang="de-CH" sz="2000" dirty="0" err="1"/>
              <a:t>directives</a:t>
            </a:r>
            <a:r>
              <a:rPr lang="de-CH" sz="2000" dirty="0"/>
              <a:t> SUVA, la </a:t>
            </a:r>
            <a:r>
              <a:rPr lang="de-CH" sz="2000" dirty="0" err="1"/>
              <a:t>législation</a:t>
            </a:r>
            <a:r>
              <a:rPr lang="de-CH" sz="2000" dirty="0"/>
              <a:t>, etc. </a:t>
            </a:r>
            <a:r>
              <a:rPr lang="de-CH" sz="2000" dirty="0" err="1"/>
              <a:t>indépendamment</a:t>
            </a:r>
            <a:r>
              <a:rPr lang="de-CH" sz="2000" dirty="0"/>
              <a:t> des </a:t>
            </a:r>
            <a:r>
              <a:rPr lang="de-CH" sz="2000" dirty="0" err="1"/>
              <a:t>instructions</a:t>
            </a:r>
            <a:r>
              <a:rPr lang="de-CH" sz="2000" dirty="0"/>
              <a:t> </a:t>
            </a:r>
            <a:r>
              <a:rPr lang="de-CH" sz="2000" dirty="0" err="1"/>
              <a:t>émanant</a:t>
            </a:r>
            <a:r>
              <a:rPr lang="de-CH" sz="2000" dirty="0"/>
              <a:t> du </a:t>
            </a:r>
            <a:r>
              <a:rPr lang="de-CH" sz="2000" dirty="0" err="1"/>
              <a:t>maître</a:t>
            </a:r>
            <a:r>
              <a:rPr lang="de-CH" sz="2000" dirty="0"/>
              <a:t> </a:t>
            </a:r>
            <a:r>
              <a:rPr lang="de-CH" sz="2000" dirty="0" err="1"/>
              <a:t>d’ouvrage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de la DT.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 startAt="6"/>
            </a:pPr>
            <a:r>
              <a:rPr lang="de-CH" sz="2000" dirty="0"/>
              <a:t>Les </a:t>
            </a:r>
            <a:r>
              <a:rPr lang="de-CH" sz="2000" dirty="0" err="1"/>
              <a:t>entrepreneurs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aujourd’hui</a:t>
            </a:r>
            <a:r>
              <a:rPr lang="de-CH" sz="2000" dirty="0"/>
              <a:t> </a:t>
            </a:r>
            <a:r>
              <a:rPr lang="de-CH" sz="2000" dirty="0" err="1"/>
              <a:t>soumis</a:t>
            </a:r>
            <a:r>
              <a:rPr lang="de-CH" sz="2000" dirty="0"/>
              <a:t> à des </a:t>
            </a:r>
            <a:r>
              <a:rPr lang="de-CH" sz="2000" dirty="0" err="1"/>
              <a:t>pressions</a:t>
            </a:r>
            <a:r>
              <a:rPr lang="de-CH" sz="2000" dirty="0"/>
              <a:t> </a:t>
            </a:r>
            <a:r>
              <a:rPr lang="de-CH" sz="2000" dirty="0" err="1"/>
              <a:t>considérables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délais</a:t>
            </a:r>
            <a:r>
              <a:rPr lang="de-CH" sz="2000" dirty="0"/>
              <a:t> et les </a:t>
            </a:r>
            <a:r>
              <a:rPr lang="de-CH" sz="2000" dirty="0" err="1"/>
              <a:t>coûts</a:t>
            </a:r>
            <a:r>
              <a:rPr lang="de-CH" sz="2000" dirty="0"/>
              <a:t>. </a:t>
            </a:r>
            <a:r>
              <a:rPr lang="de-CH" sz="2000" dirty="0" err="1"/>
              <a:t>Chacun</a:t>
            </a:r>
            <a:r>
              <a:rPr lang="de-CH" sz="2000" dirty="0"/>
              <a:t> </a:t>
            </a:r>
            <a:r>
              <a:rPr lang="de-CH" sz="2000" dirty="0" err="1"/>
              <a:t>d’eux</a:t>
            </a:r>
            <a:r>
              <a:rPr lang="de-CH" sz="2000" dirty="0"/>
              <a:t> </a:t>
            </a:r>
            <a:r>
              <a:rPr lang="de-CH" sz="2000" dirty="0" err="1"/>
              <a:t>vise</a:t>
            </a:r>
            <a:r>
              <a:rPr lang="de-CH" sz="2000" dirty="0"/>
              <a:t> à </a:t>
            </a:r>
            <a:r>
              <a:rPr lang="de-CH" sz="2000" dirty="0" err="1"/>
              <a:t>rationaliser</a:t>
            </a:r>
            <a:r>
              <a:rPr lang="de-CH" sz="2000" dirty="0"/>
              <a:t> </a:t>
            </a:r>
            <a:r>
              <a:rPr lang="de-CH" sz="2000" dirty="0" err="1"/>
              <a:t>son</a:t>
            </a:r>
            <a:r>
              <a:rPr lang="de-CH" sz="2000" dirty="0"/>
              <a:t> </a:t>
            </a:r>
            <a:r>
              <a:rPr lang="de-CH" sz="2000" dirty="0" err="1"/>
              <a:t>intervention</a:t>
            </a:r>
            <a:r>
              <a:rPr lang="de-CH" sz="2000" dirty="0"/>
              <a:t> en </a:t>
            </a:r>
            <a:r>
              <a:rPr lang="de-CH" sz="2000" dirty="0" err="1"/>
              <a:t>optimisant</a:t>
            </a:r>
            <a:r>
              <a:rPr lang="de-CH" sz="2000" dirty="0"/>
              <a:t> au </a:t>
            </a:r>
            <a:r>
              <a:rPr lang="de-CH" sz="2000" dirty="0" err="1"/>
              <a:t>mieux</a:t>
            </a:r>
            <a:r>
              <a:rPr lang="de-CH" sz="2000" dirty="0"/>
              <a:t> les </a:t>
            </a:r>
            <a:r>
              <a:rPr lang="de-CH" sz="2000" dirty="0" err="1"/>
              <a:t>travaux</a:t>
            </a:r>
            <a:r>
              <a:rPr lang="de-CH" sz="2000" dirty="0"/>
              <a:t>. Les </a:t>
            </a:r>
            <a:r>
              <a:rPr lang="de-CH" sz="2000" dirty="0" err="1"/>
              <a:t>entrepreneurs</a:t>
            </a:r>
            <a:r>
              <a:rPr lang="de-CH" sz="2000" dirty="0"/>
              <a:t> </a:t>
            </a:r>
            <a:r>
              <a:rPr lang="de-CH" sz="2000" dirty="0" err="1"/>
              <a:t>proposent</a:t>
            </a:r>
            <a:r>
              <a:rPr lang="de-CH" sz="2000" dirty="0"/>
              <a:t> </a:t>
            </a:r>
            <a:r>
              <a:rPr lang="de-CH" sz="2000" dirty="0" err="1"/>
              <a:t>souvent</a:t>
            </a:r>
            <a:r>
              <a:rPr lang="de-CH" sz="2000" dirty="0"/>
              <a:t> des </a:t>
            </a:r>
            <a:r>
              <a:rPr lang="de-CH" sz="2000" dirty="0" err="1"/>
              <a:t>modifications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facilitent</a:t>
            </a:r>
            <a:r>
              <a:rPr lang="de-CH" sz="2000" dirty="0"/>
              <a:t> </a:t>
            </a:r>
            <a:r>
              <a:rPr lang="de-CH" sz="2000" dirty="0" err="1"/>
              <a:t>leur</a:t>
            </a:r>
            <a:r>
              <a:rPr lang="de-CH" sz="2000" dirty="0"/>
              <a:t> </a:t>
            </a:r>
            <a:r>
              <a:rPr lang="de-CH" sz="2000" dirty="0" err="1"/>
              <a:t>travail</a:t>
            </a:r>
            <a:r>
              <a:rPr lang="de-CH" sz="2000" dirty="0"/>
              <a:t> </a:t>
            </a:r>
            <a:r>
              <a:rPr lang="de-CH" sz="2000" dirty="0" err="1"/>
              <a:t>sans</a:t>
            </a:r>
            <a:r>
              <a:rPr lang="de-CH" sz="2000" dirty="0"/>
              <a:t> les </a:t>
            </a:r>
            <a:r>
              <a:rPr lang="de-CH" sz="2000" dirty="0" err="1"/>
              <a:t>retarder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 startAt="6"/>
            </a:pPr>
            <a:r>
              <a:rPr lang="de-CH" sz="2000" dirty="0"/>
              <a:t>Si 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prend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la DT, 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devient</a:t>
            </a:r>
            <a:r>
              <a:rPr lang="de-CH" sz="2000" dirty="0"/>
              <a:t> de </a:t>
            </a:r>
            <a:r>
              <a:rPr lang="de-CH" sz="2000" dirty="0" err="1"/>
              <a:t>fait</a:t>
            </a:r>
            <a:r>
              <a:rPr lang="de-CH" sz="2000" dirty="0"/>
              <a:t> </a:t>
            </a:r>
            <a:r>
              <a:rPr lang="de-CH" sz="2000" dirty="0" err="1"/>
              <a:t>l’employeur</a:t>
            </a:r>
            <a:r>
              <a:rPr lang="de-CH" sz="2000" dirty="0"/>
              <a:t> de </a:t>
            </a:r>
            <a:endParaRPr lang="de-CH" sz="2000" dirty="0" smtClean="0"/>
          </a:p>
          <a:p>
            <a:pPr marL="0" lvl="0" indent="0">
              <a:buNone/>
            </a:pPr>
            <a:r>
              <a:rPr lang="de-CH" sz="2000" dirty="0"/>
              <a:t> </a:t>
            </a:r>
            <a:r>
              <a:rPr lang="de-CH" sz="2000" dirty="0" smtClean="0"/>
              <a:t>        </a:t>
            </a:r>
            <a:r>
              <a:rPr lang="de-CH" sz="2000" dirty="0" err="1" smtClean="0"/>
              <a:t>son</a:t>
            </a:r>
            <a:r>
              <a:rPr lang="de-CH" sz="2000" dirty="0" smtClean="0"/>
              <a:t>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9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9. Relations entre </a:t>
            </a:r>
            <a:r>
              <a:rPr lang="de-CH" dirty="0" err="1"/>
              <a:t>intervenants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relation</a:t>
            </a:r>
            <a:r>
              <a:rPr lang="de-CH" sz="2000" dirty="0"/>
              <a:t> de </a:t>
            </a:r>
            <a:r>
              <a:rPr lang="de-CH" sz="2000" dirty="0" err="1"/>
              <a:t>confiance</a:t>
            </a:r>
            <a:r>
              <a:rPr lang="de-CH" sz="2000" dirty="0"/>
              <a:t> </a:t>
            </a:r>
            <a:r>
              <a:rPr lang="de-CH" sz="2000" dirty="0" err="1"/>
              <a:t>s’instaure</a:t>
            </a:r>
            <a:r>
              <a:rPr lang="de-CH" sz="2000" dirty="0"/>
              <a:t> </a:t>
            </a:r>
            <a:r>
              <a:rPr lang="de-CH" sz="2000" dirty="0" err="1"/>
              <a:t>souvent</a:t>
            </a:r>
            <a:r>
              <a:rPr lang="de-CH" sz="2000" dirty="0"/>
              <a:t> entre le </a:t>
            </a:r>
            <a:r>
              <a:rPr lang="de-CH" sz="2000" dirty="0" err="1"/>
              <a:t>maître</a:t>
            </a:r>
            <a:r>
              <a:rPr lang="de-CH" sz="2000" dirty="0"/>
              <a:t> </a:t>
            </a:r>
            <a:r>
              <a:rPr lang="de-CH" sz="2000" dirty="0" err="1"/>
              <a:t>d’ouvrage</a:t>
            </a:r>
            <a:r>
              <a:rPr lang="de-CH" sz="2000" dirty="0"/>
              <a:t>, le </a:t>
            </a:r>
            <a:r>
              <a:rPr lang="de-CH" sz="2000" dirty="0" err="1"/>
              <a:t>concepteur</a:t>
            </a:r>
            <a:r>
              <a:rPr lang="de-CH" sz="2000" dirty="0"/>
              <a:t> et </a:t>
            </a:r>
            <a:r>
              <a:rPr lang="de-CH" sz="2000" dirty="0" err="1"/>
              <a:t>l’entrepreneur</a:t>
            </a:r>
            <a:r>
              <a:rPr lang="de-CH" sz="2000" dirty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On se </a:t>
            </a:r>
            <a:r>
              <a:rPr lang="de-CH" sz="2000" dirty="0" err="1"/>
              <a:t>connaît</a:t>
            </a:r>
            <a:r>
              <a:rPr lang="de-CH" sz="2000" dirty="0"/>
              <a:t> </a:t>
            </a:r>
            <a:r>
              <a:rPr lang="de-CH" sz="2000" dirty="0" err="1"/>
              <a:t>bien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avoir</a:t>
            </a:r>
            <a:r>
              <a:rPr lang="de-CH" sz="2000" dirty="0"/>
              <a:t> </a:t>
            </a:r>
            <a:r>
              <a:rPr lang="de-CH" sz="2000" dirty="0" err="1"/>
              <a:t>déjà</a:t>
            </a:r>
            <a:r>
              <a:rPr lang="de-CH" sz="2000" dirty="0"/>
              <a:t> </a:t>
            </a:r>
            <a:r>
              <a:rPr lang="de-CH" sz="2000" dirty="0" err="1"/>
              <a:t>collaboré</a:t>
            </a:r>
            <a:r>
              <a:rPr lang="de-CH" sz="2000" dirty="0"/>
              <a:t> à de </a:t>
            </a:r>
            <a:r>
              <a:rPr lang="de-CH" sz="2000" dirty="0" err="1"/>
              <a:t>nombreuses</a:t>
            </a:r>
            <a:r>
              <a:rPr lang="de-CH" sz="2000" dirty="0"/>
              <a:t> </a:t>
            </a:r>
            <a:r>
              <a:rPr lang="de-CH" sz="2000" dirty="0" err="1"/>
              <a:t>reprises</a:t>
            </a:r>
            <a:r>
              <a:rPr lang="de-CH" sz="2000" dirty="0"/>
              <a:t>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On </a:t>
            </a:r>
            <a:r>
              <a:rPr lang="de-CH" sz="2000" dirty="0" err="1"/>
              <a:t>est</a:t>
            </a:r>
            <a:r>
              <a:rPr lang="de-CH" sz="2000" dirty="0"/>
              <a:t> du </a:t>
            </a:r>
            <a:r>
              <a:rPr lang="de-CH" sz="2000" dirty="0" err="1"/>
              <a:t>même</a:t>
            </a:r>
            <a:r>
              <a:rPr lang="de-CH" sz="2000" dirty="0"/>
              <a:t> </a:t>
            </a:r>
            <a:r>
              <a:rPr lang="de-CH" sz="2000" dirty="0" err="1"/>
              <a:t>village</a:t>
            </a:r>
            <a:r>
              <a:rPr lang="de-CH" sz="2000" dirty="0"/>
              <a:t>, </a:t>
            </a:r>
            <a:r>
              <a:rPr lang="de-CH" sz="2000" dirty="0" err="1"/>
              <a:t>souvent</a:t>
            </a:r>
            <a:r>
              <a:rPr lang="de-CH" sz="2000" dirty="0"/>
              <a:t> de la </a:t>
            </a:r>
            <a:r>
              <a:rPr lang="de-CH" sz="2000" dirty="0" err="1"/>
              <a:t>même</a:t>
            </a:r>
            <a:r>
              <a:rPr lang="de-CH" sz="2000" dirty="0"/>
              <a:t> </a:t>
            </a:r>
            <a:r>
              <a:rPr lang="de-CH" sz="2000" dirty="0" err="1"/>
              <a:t>parenté</a:t>
            </a:r>
            <a:r>
              <a:rPr lang="de-CH" sz="2000" dirty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On </a:t>
            </a:r>
            <a:r>
              <a:rPr lang="de-CH" sz="2000" dirty="0" err="1"/>
              <a:t>était</a:t>
            </a:r>
            <a:r>
              <a:rPr lang="de-CH" sz="2000" dirty="0"/>
              <a:t> </a:t>
            </a:r>
            <a:r>
              <a:rPr lang="de-CH" sz="2000" dirty="0" err="1"/>
              <a:t>déjà</a:t>
            </a:r>
            <a:r>
              <a:rPr lang="de-CH" sz="2000" dirty="0"/>
              <a:t> à </a:t>
            </a:r>
            <a:r>
              <a:rPr lang="de-CH" sz="2000" dirty="0" err="1"/>
              <a:t>l’école</a:t>
            </a:r>
            <a:r>
              <a:rPr lang="de-CH" sz="2000" dirty="0"/>
              <a:t> </a:t>
            </a:r>
            <a:r>
              <a:rPr lang="de-CH" sz="2000" dirty="0" err="1"/>
              <a:t>ensemble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Comment </a:t>
            </a:r>
            <a:r>
              <a:rPr lang="de-CH" sz="2000" dirty="0" err="1"/>
              <a:t>puis</a:t>
            </a:r>
            <a:r>
              <a:rPr lang="de-CH" sz="2000" dirty="0"/>
              <a:t>-je </a:t>
            </a:r>
            <a:r>
              <a:rPr lang="de-CH" sz="2000" dirty="0" err="1"/>
              <a:t>dire</a:t>
            </a:r>
            <a:r>
              <a:rPr lang="de-CH" sz="2000" dirty="0"/>
              <a:t> au </a:t>
            </a:r>
            <a:r>
              <a:rPr lang="de-CH" sz="2000" dirty="0" err="1"/>
              <a:t>maître</a:t>
            </a:r>
            <a:r>
              <a:rPr lang="de-CH" sz="2000" dirty="0"/>
              <a:t> </a:t>
            </a:r>
            <a:r>
              <a:rPr lang="de-CH" sz="2000" dirty="0" err="1"/>
              <a:t>d’ouvrage</a:t>
            </a:r>
            <a:r>
              <a:rPr lang="de-CH" sz="2000" dirty="0"/>
              <a:t> </a:t>
            </a:r>
            <a:r>
              <a:rPr lang="de-CH" sz="2000" dirty="0" err="1"/>
              <a:t>qu’il</a:t>
            </a:r>
            <a:r>
              <a:rPr lang="de-CH" sz="2000" dirty="0"/>
              <a:t> </a:t>
            </a:r>
            <a:r>
              <a:rPr lang="de-CH" sz="2000" dirty="0" err="1"/>
              <a:t>s’est</a:t>
            </a:r>
            <a:r>
              <a:rPr lang="de-CH" sz="2000" dirty="0"/>
              <a:t> </a:t>
            </a:r>
            <a:r>
              <a:rPr lang="de-CH" sz="2000" dirty="0" err="1"/>
              <a:t>trompé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sa</a:t>
            </a:r>
            <a:r>
              <a:rPr lang="de-CH" sz="2000" dirty="0"/>
              <a:t> </a:t>
            </a:r>
            <a:r>
              <a:rPr lang="de-CH" sz="2000" dirty="0" err="1"/>
              <a:t>décision</a:t>
            </a:r>
            <a:r>
              <a:rPr lang="de-CH" sz="2000" dirty="0"/>
              <a:t>?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Comment </a:t>
            </a:r>
            <a:r>
              <a:rPr lang="de-CH" sz="2000" dirty="0" err="1"/>
              <a:t>l’entrepreneur</a:t>
            </a:r>
            <a:r>
              <a:rPr lang="de-CH" sz="2000" dirty="0"/>
              <a:t> </a:t>
            </a:r>
            <a:r>
              <a:rPr lang="de-CH" sz="2000" dirty="0" err="1"/>
              <a:t>dit-il</a:t>
            </a:r>
            <a:r>
              <a:rPr lang="de-CH" sz="2000" dirty="0"/>
              <a:t> au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a mal </a:t>
            </a:r>
            <a:r>
              <a:rPr lang="de-CH" sz="2000" dirty="0" err="1"/>
              <a:t>fonctionné</a:t>
            </a:r>
            <a:r>
              <a:rPr lang="de-CH" sz="2000" dirty="0"/>
              <a:t>?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Comment la DLT </a:t>
            </a:r>
            <a:r>
              <a:rPr lang="de-CH" sz="2000" dirty="0" err="1"/>
              <a:t>explique</a:t>
            </a:r>
            <a:r>
              <a:rPr lang="de-CH" sz="2000" dirty="0"/>
              <a:t> à la DGT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s’est</a:t>
            </a:r>
            <a:r>
              <a:rPr lang="de-CH" sz="2000" dirty="0"/>
              <a:t> passé?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de-CH" sz="2000" dirty="0"/>
              <a:t>Le ton </a:t>
            </a:r>
            <a:r>
              <a:rPr lang="de-CH" sz="2000" dirty="0" err="1"/>
              <a:t>fait</a:t>
            </a:r>
            <a:r>
              <a:rPr lang="de-CH" sz="2000" dirty="0"/>
              <a:t> la </a:t>
            </a:r>
            <a:r>
              <a:rPr lang="de-CH" sz="2000" dirty="0" err="1"/>
              <a:t>musique</a:t>
            </a:r>
            <a:r>
              <a:rPr lang="de-CH" sz="2000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30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de-CH" dirty="0"/>
              <a:t>10. </a:t>
            </a:r>
            <a:r>
              <a:rPr lang="de-CH" dirty="0" err="1"/>
              <a:t>Gestion</a:t>
            </a:r>
            <a:r>
              <a:rPr lang="de-CH" dirty="0"/>
              <a:t> des </a:t>
            </a:r>
            <a:r>
              <a:rPr lang="de-CH" dirty="0" err="1"/>
              <a:t>erreurs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défauts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mauvaise</a:t>
            </a:r>
            <a:r>
              <a:rPr lang="de-CH" sz="2000" dirty="0"/>
              <a:t> </a:t>
            </a:r>
            <a:r>
              <a:rPr lang="de-CH" sz="2000" dirty="0" err="1"/>
              <a:t>nouvelle</a:t>
            </a:r>
            <a:r>
              <a:rPr lang="de-CH" sz="2000" dirty="0"/>
              <a:t> ne </a:t>
            </a:r>
            <a:r>
              <a:rPr lang="de-CH" sz="2000" dirty="0" err="1"/>
              <a:t>devient</a:t>
            </a:r>
            <a:r>
              <a:rPr lang="de-CH" sz="2000" dirty="0"/>
              <a:t> </a:t>
            </a:r>
            <a:r>
              <a:rPr lang="de-CH" sz="2000" dirty="0" err="1"/>
              <a:t>jamais</a:t>
            </a:r>
            <a:r>
              <a:rPr lang="de-CH" sz="2000" dirty="0"/>
              <a:t> </a:t>
            </a:r>
            <a:r>
              <a:rPr lang="de-CH" sz="2000" dirty="0" err="1"/>
              <a:t>meilleure</a:t>
            </a:r>
            <a:r>
              <a:rPr lang="de-CH" sz="2000" dirty="0"/>
              <a:t> en </a:t>
            </a:r>
            <a:r>
              <a:rPr lang="de-CH" sz="2000" dirty="0" err="1"/>
              <a:t>l’occultant</a:t>
            </a:r>
            <a:r>
              <a:rPr lang="de-CH" sz="2000" dirty="0"/>
              <a:t> </a:t>
            </a:r>
            <a:r>
              <a:rPr lang="de-CH" sz="2000" dirty="0" err="1"/>
              <a:t>ou</a:t>
            </a:r>
            <a:r>
              <a:rPr lang="de-CH" sz="2000" dirty="0"/>
              <a:t> en la </a:t>
            </a:r>
            <a:r>
              <a:rPr lang="de-CH" sz="2000" dirty="0" err="1"/>
              <a:t>cachant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Il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préférable</a:t>
            </a:r>
            <a:r>
              <a:rPr lang="de-CH" sz="2000" dirty="0"/>
              <a:t> de </a:t>
            </a:r>
            <a:r>
              <a:rPr lang="de-CH" sz="2000" dirty="0" err="1"/>
              <a:t>communiquer</a:t>
            </a:r>
            <a:r>
              <a:rPr lang="de-CH" sz="2000" dirty="0"/>
              <a:t> </a:t>
            </a:r>
            <a:r>
              <a:rPr lang="de-CH" sz="2000" dirty="0" err="1"/>
              <a:t>ouvertement</a:t>
            </a:r>
            <a:r>
              <a:rPr lang="de-CH" sz="2000" dirty="0"/>
              <a:t> et </a:t>
            </a:r>
            <a:r>
              <a:rPr lang="de-CH" sz="2000" dirty="0" err="1"/>
              <a:t>directement</a:t>
            </a:r>
            <a:r>
              <a:rPr lang="de-CH" sz="2000" dirty="0"/>
              <a:t>. 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Il </a:t>
            </a:r>
            <a:r>
              <a:rPr lang="de-CH" sz="2000" dirty="0" err="1"/>
              <a:t>faut</a:t>
            </a:r>
            <a:r>
              <a:rPr lang="de-CH" sz="2000" dirty="0"/>
              <a:t> </a:t>
            </a:r>
            <a:r>
              <a:rPr lang="de-CH" sz="2000" dirty="0" err="1"/>
              <a:t>réunir</a:t>
            </a:r>
            <a:r>
              <a:rPr lang="de-CH" sz="2000" dirty="0"/>
              <a:t> des </a:t>
            </a:r>
            <a:r>
              <a:rPr lang="de-CH" sz="2000" dirty="0" err="1"/>
              <a:t>faits</a:t>
            </a:r>
            <a:r>
              <a:rPr lang="de-CH" sz="2000" dirty="0"/>
              <a:t>, les </a:t>
            </a:r>
            <a:r>
              <a:rPr lang="de-CH" sz="2000" dirty="0" err="1"/>
              <a:t>structurer</a:t>
            </a:r>
            <a:r>
              <a:rPr lang="de-CH" sz="2000" dirty="0"/>
              <a:t> et </a:t>
            </a:r>
            <a:r>
              <a:rPr lang="de-CH" sz="2000" dirty="0" err="1"/>
              <a:t>maîtriser</a:t>
            </a:r>
            <a:r>
              <a:rPr lang="de-CH" sz="2000" dirty="0"/>
              <a:t> </a:t>
            </a:r>
            <a:r>
              <a:rPr lang="de-CH" sz="2000" dirty="0" err="1"/>
              <a:t>son</a:t>
            </a:r>
            <a:r>
              <a:rPr lang="de-CH" sz="2000" dirty="0"/>
              <a:t> </a:t>
            </a:r>
            <a:r>
              <a:rPr lang="de-CH" sz="2000" dirty="0" err="1"/>
              <a:t>sujet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Il </a:t>
            </a:r>
            <a:r>
              <a:rPr lang="de-CH" sz="2000" dirty="0" err="1"/>
              <a:t>faut</a:t>
            </a:r>
            <a:r>
              <a:rPr lang="de-CH" sz="2000" dirty="0"/>
              <a:t> </a:t>
            </a:r>
            <a:r>
              <a:rPr lang="de-CH" sz="2000" dirty="0" err="1"/>
              <a:t>rester</a:t>
            </a:r>
            <a:r>
              <a:rPr lang="de-CH" sz="2000" dirty="0"/>
              <a:t> </a:t>
            </a:r>
            <a:r>
              <a:rPr lang="de-CH" sz="2000" dirty="0" err="1"/>
              <a:t>objectif</a:t>
            </a:r>
            <a:r>
              <a:rPr lang="de-CH" sz="2000" dirty="0"/>
              <a:t> et </a:t>
            </a:r>
            <a:r>
              <a:rPr lang="de-CH" sz="2000" dirty="0" err="1"/>
              <a:t>rationnel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Aucune</a:t>
            </a:r>
            <a:r>
              <a:rPr lang="de-CH" sz="2000" dirty="0"/>
              <a:t> </a:t>
            </a:r>
            <a:r>
              <a:rPr lang="de-CH" sz="2000" dirty="0" err="1"/>
              <a:t>réaction</a:t>
            </a:r>
            <a:r>
              <a:rPr lang="de-CH" sz="2000" dirty="0"/>
              <a:t> à </a:t>
            </a:r>
            <a:r>
              <a:rPr lang="de-CH" sz="2000" dirty="0" err="1"/>
              <a:t>fleur</a:t>
            </a:r>
            <a:r>
              <a:rPr lang="de-CH" sz="2000" dirty="0"/>
              <a:t> de </a:t>
            </a:r>
            <a:r>
              <a:rPr lang="de-CH" sz="2000" dirty="0" err="1"/>
              <a:t>peau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 </a:t>
            </a:r>
            <a:r>
              <a:rPr lang="de-CH" sz="2000" dirty="0" err="1"/>
              <a:t>chantier</a:t>
            </a:r>
            <a:r>
              <a:rPr lang="de-CH" sz="2000" dirty="0"/>
              <a:t> </a:t>
            </a:r>
            <a:br>
              <a:rPr lang="de-CH" sz="2000" dirty="0"/>
            </a:br>
            <a:r>
              <a:rPr lang="de-CH" sz="2000" dirty="0"/>
              <a:t>(sauf en </a:t>
            </a:r>
            <a:r>
              <a:rPr lang="de-CH" sz="2000" dirty="0" err="1"/>
              <a:t>cas</a:t>
            </a:r>
            <a:r>
              <a:rPr lang="de-CH" sz="2000" dirty="0"/>
              <a:t> de </a:t>
            </a:r>
            <a:r>
              <a:rPr lang="de-CH" sz="2000" dirty="0" err="1"/>
              <a:t>danger</a:t>
            </a:r>
            <a:r>
              <a:rPr lang="de-CH" sz="2000" dirty="0"/>
              <a:t> imminent).</a:t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intervenants</a:t>
            </a:r>
            <a:r>
              <a:rPr lang="de-CH" sz="2000" dirty="0"/>
              <a:t> </a:t>
            </a:r>
            <a:r>
              <a:rPr lang="de-CH" sz="2000" dirty="0" err="1"/>
              <a:t>peuvent</a:t>
            </a:r>
            <a:r>
              <a:rPr lang="de-CH" sz="2000" dirty="0"/>
              <a:t> faire des </a:t>
            </a:r>
            <a:r>
              <a:rPr lang="de-CH" sz="2000" dirty="0" err="1"/>
              <a:t>erreurs</a:t>
            </a:r>
            <a:r>
              <a:rPr lang="de-CH" sz="2000" dirty="0"/>
              <a:t> à </a:t>
            </a:r>
            <a:r>
              <a:rPr lang="de-CH" sz="2000" dirty="0" err="1"/>
              <a:t>tous</a:t>
            </a:r>
            <a:r>
              <a:rPr lang="de-CH" sz="2000" dirty="0"/>
              <a:t> les </a:t>
            </a:r>
            <a:r>
              <a:rPr lang="de-CH" sz="2000" dirty="0" err="1"/>
              <a:t>stades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. </a:t>
            </a:r>
            <a:r>
              <a:rPr lang="de-CH" sz="2000" dirty="0" err="1"/>
              <a:t>Aucun</a:t>
            </a:r>
            <a:r>
              <a:rPr lang="de-CH" sz="2000" dirty="0"/>
              <a:t> </a:t>
            </a:r>
            <a:r>
              <a:rPr lang="de-CH" sz="2000" dirty="0" err="1"/>
              <a:t>tabou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</a:t>
            </a:r>
            <a:r>
              <a:rPr lang="de-CH" sz="2000" dirty="0" err="1"/>
              <a:t>toléré</a:t>
            </a:r>
            <a:r>
              <a:rPr lang="de-CH" sz="2000" dirty="0"/>
              <a:t> </a:t>
            </a:r>
            <a:r>
              <a:rPr lang="de-CH" sz="2000" dirty="0" err="1"/>
              <a:t>lorsqu’il</a:t>
            </a:r>
            <a:r>
              <a:rPr lang="de-CH" sz="2000" dirty="0"/>
              <a:t> </a:t>
            </a:r>
            <a:r>
              <a:rPr lang="de-CH" sz="2000" dirty="0" err="1"/>
              <a:t>s’agit</a:t>
            </a:r>
            <a:r>
              <a:rPr lang="de-CH" sz="2000" dirty="0"/>
              <a:t> de </a:t>
            </a:r>
            <a:r>
              <a:rPr lang="de-CH" sz="2000" dirty="0" err="1"/>
              <a:t>détecter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erreur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09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</a:t>
            </a:r>
            <a:r>
              <a:rPr lang="de-CH" dirty="0" err="1"/>
              <a:t>Exemple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CH" sz="2000" b="1" u="sng" dirty="0"/>
              <a:t>Installation de </a:t>
            </a:r>
            <a:r>
              <a:rPr lang="de-CH" sz="2000" b="1" u="sng" dirty="0" err="1"/>
              <a:t>portes</a:t>
            </a:r>
            <a:r>
              <a:rPr lang="de-CH" sz="2000" b="1" u="sng" dirty="0"/>
              <a:t> </a:t>
            </a:r>
            <a:r>
              <a:rPr lang="de-CH" sz="2000" b="1" u="sng" dirty="0" err="1"/>
              <a:t>étanches</a:t>
            </a:r>
            <a:r>
              <a:rPr lang="de-CH" sz="2000" b="1" u="sng" dirty="0"/>
              <a:t> </a:t>
            </a:r>
            <a:r>
              <a:rPr lang="de-CH" sz="2000" b="1" u="sng" dirty="0" err="1"/>
              <a:t>dans</a:t>
            </a:r>
            <a:r>
              <a:rPr lang="de-CH" sz="2000" b="1" u="sng" dirty="0"/>
              <a:t> </a:t>
            </a:r>
            <a:r>
              <a:rPr lang="de-CH" sz="2000" b="1" u="sng" dirty="0" err="1"/>
              <a:t>un</a:t>
            </a:r>
            <a:r>
              <a:rPr lang="de-CH" sz="2000" b="1" u="sng" dirty="0"/>
              <a:t> </a:t>
            </a:r>
            <a:r>
              <a:rPr lang="de-CH" sz="2000" b="1" u="sng" dirty="0" err="1"/>
              <a:t>réservoir</a:t>
            </a:r>
            <a:r>
              <a:rPr lang="de-CH" sz="2000" b="1" u="sng" dirty="0"/>
              <a:t>: </a:t>
            </a:r>
            <a:br>
              <a:rPr lang="de-CH" sz="2000" b="1" u="sng" dirty="0"/>
            </a:br>
            <a:r>
              <a:rPr lang="de-CH" sz="2000" dirty="0"/>
              <a:t>Les </a:t>
            </a:r>
            <a:r>
              <a:rPr lang="de-CH" sz="2000" dirty="0" err="1"/>
              <a:t>portes</a:t>
            </a:r>
            <a:r>
              <a:rPr lang="de-CH" sz="2000" dirty="0"/>
              <a:t> </a:t>
            </a:r>
            <a:r>
              <a:rPr lang="de-CH" sz="2000" dirty="0" err="1"/>
              <a:t>d’un</a:t>
            </a:r>
            <a:r>
              <a:rPr lang="de-CH" sz="2000" dirty="0"/>
              <a:t> </a:t>
            </a:r>
            <a:r>
              <a:rPr lang="de-CH" sz="2000" dirty="0" err="1"/>
              <a:t>réservoir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posées</a:t>
            </a:r>
            <a:r>
              <a:rPr lang="de-CH" sz="2000" dirty="0"/>
              <a:t> </a:t>
            </a:r>
            <a:r>
              <a:rPr lang="de-CH" sz="2000" dirty="0" err="1"/>
              <a:t>pendant</a:t>
            </a:r>
            <a:r>
              <a:rPr lang="de-CH" sz="2000" dirty="0"/>
              <a:t> les </a:t>
            </a:r>
            <a:r>
              <a:rPr lang="de-CH" sz="2000" dirty="0" err="1"/>
              <a:t>vacances</a:t>
            </a:r>
            <a:r>
              <a:rPr lang="de-CH" sz="2000" dirty="0"/>
              <a:t> du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(avant </a:t>
            </a:r>
            <a:r>
              <a:rPr lang="de-CH" sz="2000" dirty="0" err="1"/>
              <a:t>l’ère</a:t>
            </a:r>
            <a:r>
              <a:rPr lang="de-CH" sz="2000" dirty="0"/>
              <a:t> du </a:t>
            </a:r>
            <a:r>
              <a:rPr lang="de-CH" sz="2000" dirty="0" err="1"/>
              <a:t>téléphone</a:t>
            </a:r>
            <a:r>
              <a:rPr lang="de-CH" sz="2000" dirty="0"/>
              <a:t> mobile). Le </a:t>
            </a:r>
            <a:r>
              <a:rPr lang="de-CH" sz="2000" dirty="0" err="1"/>
              <a:t>contremaître</a:t>
            </a:r>
            <a:r>
              <a:rPr lang="de-CH" sz="2000" dirty="0"/>
              <a:t> </a:t>
            </a:r>
            <a:r>
              <a:rPr lang="de-CH" sz="2000" dirty="0" err="1"/>
              <a:t>reçoit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instruction</a:t>
            </a:r>
            <a:r>
              <a:rPr lang="de-CH" sz="2000" dirty="0"/>
              <a:t> de </a:t>
            </a:r>
            <a:r>
              <a:rPr lang="de-CH" sz="2000" dirty="0" err="1"/>
              <a:t>monter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porte</a:t>
            </a:r>
            <a:r>
              <a:rPr lang="de-CH" sz="2000" dirty="0"/>
              <a:t> </a:t>
            </a:r>
            <a:r>
              <a:rPr lang="de-CH" sz="2000" dirty="0" err="1"/>
              <a:t>fiches</a:t>
            </a:r>
            <a:r>
              <a:rPr lang="de-CH" sz="2000" dirty="0"/>
              <a:t> à </a:t>
            </a:r>
            <a:r>
              <a:rPr lang="de-CH" sz="2000" dirty="0" err="1"/>
              <a:t>gauche</a:t>
            </a:r>
            <a:r>
              <a:rPr lang="de-CH" sz="2000" dirty="0"/>
              <a:t> et </a:t>
            </a:r>
            <a:r>
              <a:rPr lang="de-CH" sz="2000" dirty="0" err="1"/>
              <a:t>l’autre</a:t>
            </a:r>
            <a:r>
              <a:rPr lang="de-CH" sz="2000" dirty="0"/>
              <a:t>, </a:t>
            </a:r>
            <a:r>
              <a:rPr lang="de-CH" sz="2000" dirty="0" err="1"/>
              <a:t>fiches</a:t>
            </a:r>
            <a:r>
              <a:rPr lang="de-CH" sz="2000" dirty="0"/>
              <a:t> à </a:t>
            </a:r>
            <a:r>
              <a:rPr lang="de-CH" sz="2000" dirty="0" err="1"/>
              <a:t>droite</a:t>
            </a:r>
            <a:r>
              <a:rPr lang="de-CH" sz="2000" dirty="0"/>
              <a:t>.  </a:t>
            </a:r>
          </a:p>
          <a:p>
            <a:pPr marL="0" lvl="0" indent="0">
              <a:buNone/>
            </a:pPr>
            <a:r>
              <a:rPr lang="de-CH" sz="2000" dirty="0"/>
              <a:t>Au </a:t>
            </a:r>
            <a:r>
              <a:rPr lang="de-CH" sz="2000" dirty="0" err="1"/>
              <a:t>moment</a:t>
            </a:r>
            <a:r>
              <a:rPr lang="de-CH" sz="2000" dirty="0"/>
              <a:t> </a:t>
            </a:r>
            <a:r>
              <a:rPr lang="de-CH" sz="2000" dirty="0" err="1"/>
              <a:t>d’exécuter</a:t>
            </a:r>
            <a:r>
              <a:rPr lang="de-CH" sz="2000" dirty="0"/>
              <a:t> la </a:t>
            </a:r>
            <a:r>
              <a:rPr lang="de-CH" sz="2000" dirty="0" err="1"/>
              <a:t>pose</a:t>
            </a:r>
            <a:r>
              <a:rPr lang="de-CH" sz="2000" dirty="0"/>
              <a:t>, 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hésite</a:t>
            </a:r>
            <a:r>
              <a:rPr lang="de-CH" sz="2000" dirty="0"/>
              <a:t> et se </a:t>
            </a:r>
            <a:r>
              <a:rPr lang="de-CH" sz="2000" dirty="0" err="1"/>
              <a:t>tourne</a:t>
            </a:r>
            <a:r>
              <a:rPr lang="de-CH" sz="2000" dirty="0"/>
              <a:t> </a:t>
            </a:r>
            <a:r>
              <a:rPr lang="de-CH" sz="2000" dirty="0" err="1"/>
              <a:t>vers</a:t>
            </a:r>
            <a:r>
              <a:rPr lang="de-CH" sz="2000" dirty="0"/>
              <a:t> le </a:t>
            </a:r>
            <a:r>
              <a:rPr lang="de-CH" sz="2000" dirty="0" err="1"/>
              <a:t>remplaçant</a:t>
            </a:r>
            <a:r>
              <a:rPr lang="de-CH" sz="2000" dirty="0"/>
              <a:t> «</a:t>
            </a:r>
            <a:r>
              <a:rPr lang="de-CH" sz="2000" dirty="0" err="1"/>
              <a:t>naturel</a:t>
            </a:r>
            <a:r>
              <a:rPr lang="de-CH" sz="2000" dirty="0"/>
              <a:t>» du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, </a:t>
            </a:r>
            <a:r>
              <a:rPr lang="de-CH" sz="2000" dirty="0" err="1"/>
              <a:t>c’est</a:t>
            </a:r>
            <a:r>
              <a:rPr lang="de-CH" sz="2000" dirty="0"/>
              <a:t>-à-</a:t>
            </a:r>
            <a:r>
              <a:rPr lang="de-CH" sz="2000" dirty="0" err="1"/>
              <a:t>dire</a:t>
            </a:r>
            <a:r>
              <a:rPr lang="de-CH" sz="2000" dirty="0"/>
              <a:t> </a:t>
            </a:r>
            <a:r>
              <a:rPr lang="de-CH" sz="2000" dirty="0" err="1"/>
              <a:t>vers</a:t>
            </a:r>
            <a:r>
              <a:rPr lang="de-CH" sz="2000" dirty="0"/>
              <a:t> le </a:t>
            </a:r>
            <a:r>
              <a:rPr lang="de-CH" sz="2000" dirty="0" err="1"/>
              <a:t>mandant</a:t>
            </a:r>
            <a:r>
              <a:rPr lang="de-CH" sz="2000" dirty="0"/>
              <a:t>. </a:t>
            </a:r>
            <a:r>
              <a:rPr lang="de-CH" sz="2000" dirty="0" err="1"/>
              <a:t>Celui</a:t>
            </a:r>
            <a:r>
              <a:rPr lang="de-CH" sz="2000" dirty="0"/>
              <a:t>-ci </a:t>
            </a:r>
            <a:r>
              <a:rPr lang="de-CH" sz="2000" dirty="0" err="1"/>
              <a:t>lui</a:t>
            </a:r>
            <a:r>
              <a:rPr lang="de-CH" sz="2000" dirty="0"/>
              <a:t> </a:t>
            </a:r>
            <a:r>
              <a:rPr lang="de-CH" sz="2000" dirty="0" err="1"/>
              <a:t>donne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instruction</a:t>
            </a:r>
            <a:r>
              <a:rPr lang="de-CH" sz="2000" dirty="0"/>
              <a:t> de </a:t>
            </a:r>
            <a:r>
              <a:rPr lang="de-CH" sz="2000" dirty="0" err="1"/>
              <a:t>poser</a:t>
            </a:r>
            <a:r>
              <a:rPr lang="de-CH" sz="2000" dirty="0"/>
              <a:t> les </a:t>
            </a:r>
            <a:r>
              <a:rPr lang="de-CH" sz="2000" dirty="0" err="1"/>
              <a:t>portes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l’autre</a:t>
            </a:r>
            <a:r>
              <a:rPr lang="de-CH" sz="2000" dirty="0"/>
              <a:t> sens. </a:t>
            </a:r>
          </a:p>
          <a:p>
            <a:pPr marL="0" lvl="0" indent="0">
              <a:buNone/>
            </a:pP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modification</a:t>
            </a:r>
            <a:r>
              <a:rPr lang="de-CH" sz="2000" dirty="0"/>
              <a:t> </a:t>
            </a:r>
            <a:r>
              <a:rPr lang="de-CH" sz="2000" dirty="0" err="1"/>
              <a:t>n’a</a:t>
            </a:r>
            <a:r>
              <a:rPr lang="de-CH" sz="2000" dirty="0"/>
              <a:t> </a:t>
            </a:r>
            <a:r>
              <a:rPr lang="de-CH" sz="2000" dirty="0" err="1"/>
              <a:t>aucune</a:t>
            </a:r>
            <a:r>
              <a:rPr lang="de-CH" sz="2000" dirty="0"/>
              <a:t> </a:t>
            </a:r>
            <a:r>
              <a:rPr lang="de-CH" sz="2000" dirty="0" err="1"/>
              <a:t>incidence</a:t>
            </a:r>
            <a:r>
              <a:rPr lang="de-CH" sz="2000" dirty="0"/>
              <a:t> </a:t>
            </a:r>
            <a:r>
              <a:rPr lang="de-CH" sz="2000" dirty="0" err="1"/>
              <a:t>ni</a:t>
            </a:r>
            <a:r>
              <a:rPr lang="de-CH" sz="2000" dirty="0"/>
              <a:t> </a:t>
            </a:r>
            <a:r>
              <a:rPr lang="de-CH" sz="2000" dirty="0" err="1"/>
              <a:t>technique</a:t>
            </a:r>
            <a:r>
              <a:rPr lang="de-CH" sz="2000" dirty="0"/>
              <a:t>, </a:t>
            </a:r>
            <a:r>
              <a:rPr lang="de-CH" sz="2000" dirty="0" err="1"/>
              <a:t>ni</a:t>
            </a:r>
            <a:r>
              <a:rPr lang="de-CH" sz="2000" dirty="0"/>
              <a:t> </a:t>
            </a:r>
            <a:r>
              <a:rPr lang="de-CH" sz="2000" dirty="0" err="1"/>
              <a:t>financière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/>
              <a:t>Mais du </a:t>
            </a:r>
            <a:r>
              <a:rPr lang="de-CH" sz="2000" dirty="0" err="1"/>
              <a:t>point</a:t>
            </a:r>
            <a:r>
              <a:rPr lang="de-CH" sz="2000" dirty="0"/>
              <a:t> de </a:t>
            </a:r>
            <a:r>
              <a:rPr lang="de-CH" sz="2000" dirty="0" err="1"/>
              <a:t>vue</a:t>
            </a:r>
            <a:r>
              <a:rPr lang="de-CH" sz="2000" dirty="0"/>
              <a:t> </a:t>
            </a:r>
            <a:r>
              <a:rPr lang="de-CH" sz="2000" dirty="0" err="1"/>
              <a:t>pratique</a:t>
            </a:r>
            <a:r>
              <a:rPr lang="de-CH" sz="2000" dirty="0"/>
              <a:t>, 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aurait</a:t>
            </a:r>
            <a:r>
              <a:rPr lang="de-CH" sz="2000" dirty="0"/>
              <a:t> </a:t>
            </a:r>
            <a:r>
              <a:rPr lang="de-CH" sz="2000" dirty="0" err="1"/>
              <a:t>été</a:t>
            </a:r>
            <a:r>
              <a:rPr lang="de-CH" sz="2000" dirty="0"/>
              <a:t> plus </a:t>
            </a:r>
            <a:r>
              <a:rPr lang="de-CH" sz="2000" dirty="0" err="1"/>
              <a:t>logique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l’exploitation</a:t>
            </a:r>
            <a:r>
              <a:rPr lang="de-CH" sz="2000" dirty="0"/>
              <a:t> </a:t>
            </a:r>
            <a:r>
              <a:rPr lang="de-CH" sz="2000" dirty="0" err="1"/>
              <a:t>d’opter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la </a:t>
            </a:r>
            <a:r>
              <a:rPr lang="de-CH" sz="2000" dirty="0" err="1"/>
              <a:t>solution</a:t>
            </a:r>
            <a:r>
              <a:rPr lang="de-CH" sz="2000" dirty="0"/>
              <a:t> </a:t>
            </a:r>
            <a:r>
              <a:rPr lang="de-CH" sz="2000" dirty="0" err="1"/>
              <a:t>prévue</a:t>
            </a:r>
            <a:r>
              <a:rPr lang="de-CH" sz="2000" dirty="0"/>
              <a:t> par le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endParaRPr lang="de-CH" sz="2000" dirty="0"/>
          </a:p>
          <a:p>
            <a:pPr marL="0" lvl="0" indent="0">
              <a:buNone/>
            </a:pP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éviter</a:t>
            </a:r>
            <a:r>
              <a:rPr lang="de-CH" sz="2000" dirty="0"/>
              <a:t>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genre</a:t>
            </a:r>
            <a:r>
              <a:rPr lang="de-CH" sz="2000" dirty="0"/>
              <a:t> de </a:t>
            </a:r>
            <a:r>
              <a:rPr lang="de-CH" sz="2000" dirty="0" err="1"/>
              <a:t>situation</a:t>
            </a:r>
            <a:r>
              <a:rPr lang="de-CH" sz="2000" dirty="0"/>
              <a:t>, 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faut</a:t>
            </a:r>
            <a:r>
              <a:rPr lang="de-CH" sz="2000" dirty="0"/>
              <a:t> </a:t>
            </a:r>
            <a:r>
              <a:rPr lang="de-CH" sz="2000" dirty="0" err="1"/>
              <a:t>impérativement</a:t>
            </a:r>
            <a:r>
              <a:rPr lang="de-CH" sz="2000" dirty="0"/>
              <a:t> </a:t>
            </a:r>
            <a:r>
              <a:rPr lang="de-CH" sz="2000" dirty="0" err="1"/>
              <a:t>indiquer</a:t>
            </a:r>
            <a:r>
              <a:rPr lang="de-CH" sz="2000" dirty="0"/>
              <a:t> le sens </a:t>
            </a:r>
            <a:r>
              <a:rPr lang="de-CH" sz="2000" dirty="0" err="1"/>
              <a:t>d’ouverture</a:t>
            </a:r>
            <a:r>
              <a:rPr lang="de-CH" sz="2000" dirty="0"/>
              <a:t> des </a:t>
            </a:r>
            <a:r>
              <a:rPr lang="de-CH" sz="2000" dirty="0" err="1"/>
              <a:t>portes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plans</a:t>
            </a:r>
            <a:r>
              <a:rPr lang="de-CH" sz="2000" dirty="0"/>
              <a:t>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60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</a:t>
            </a:r>
            <a:r>
              <a:rPr lang="de-CH" dirty="0" err="1"/>
              <a:t>Exemples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 err="1"/>
              <a:t>Protections</a:t>
            </a:r>
            <a:r>
              <a:rPr lang="de-CH" sz="2000" b="1" u="sng" dirty="0"/>
              <a:t> de </a:t>
            </a:r>
            <a:r>
              <a:rPr lang="de-CH" sz="2000" b="1" u="sng" dirty="0" err="1"/>
              <a:t>fouille</a:t>
            </a:r>
            <a:r>
              <a:rPr lang="de-CH" sz="2000" b="1" u="sng" dirty="0"/>
              <a:t>, </a:t>
            </a:r>
            <a:r>
              <a:rPr lang="de-CH" sz="2000" b="1" u="sng" dirty="0" err="1"/>
              <a:t>blindages</a:t>
            </a:r>
            <a:r>
              <a:rPr lang="de-CH" sz="2000" b="1" u="sng" dirty="0"/>
              <a:t> de </a:t>
            </a:r>
            <a:r>
              <a:rPr lang="de-CH" sz="2000" b="1" u="sng" dirty="0" err="1"/>
              <a:t>tranchée</a:t>
            </a:r>
            <a:r>
              <a:rPr lang="de-CH" sz="2000" b="1" u="sng" dirty="0"/>
              <a:t>: </a:t>
            </a:r>
            <a:br>
              <a:rPr lang="de-CH" sz="2000" b="1" u="sng" dirty="0"/>
            </a:br>
            <a:r>
              <a:rPr lang="de-CH" sz="2000" dirty="0"/>
              <a:t>Le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prépare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projet</a:t>
            </a:r>
            <a:r>
              <a:rPr lang="de-CH" sz="2000" dirty="0"/>
              <a:t> de </a:t>
            </a:r>
            <a:r>
              <a:rPr lang="de-CH" sz="2000" dirty="0" err="1"/>
              <a:t>conduite</a:t>
            </a:r>
            <a:r>
              <a:rPr lang="de-CH" sz="2000" dirty="0"/>
              <a:t>. Il </a:t>
            </a:r>
            <a:r>
              <a:rPr lang="de-CH" sz="2000" dirty="0" err="1"/>
              <a:t>transfère</a:t>
            </a:r>
            <a:r>
              <a:rPr lang="de-CH" sz="2000" dirty="0"/>
              <a:t> le </a:t>
            </a:r>
            <a:r>
              <a:rPr lang="de-CH" sz="2000" dirty="0" err="1"/>
              <a:t>projet</a:t>
            </a:r>
            <a:r>
              <a:rPr lang="de-CH" sz="2000" dirty="0"/>
              <a:t> au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prend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la DT. </a:t>
            </a:r>
          </a:p>
          <a:p>
            <a:pPr marL="0" indent="0">
              <a:buNone/>
            </a:pPr>
            <a:r>
              <a:rPr lang="de-CH" sz="2000" dirty="0"/>
              <a:t>Durant les </a:t>
            </a:r>
            <a:r>
              <a:rPr lang="de-CH" sz="2000" dirty="0" err="1"/>
              <a:t>travaux</a:t>
            </a:r>
            <a:r>
              <a:rPr lang="de-CH" sz="2000" dirty="0"/>
              <a:t> de </a:t>
            </a:r>
            <a:r>
              <a:rPr lang="de-CH" sz="2000" dirty="0" err="1"/>
              <a:t>fouille</a:t>
            </a:r>
            <a:r>
              <a:rPr lang="de-CH" sz="2000" dirty="0"/>
              <a:t>, </a:t>
            </a:r>
            <a:r>
              <a:rPr lang="de-CH" sz="2000" dirty="0" err="1"/>
              <a:t>l’entrepreneur</a:t>
            </a:r>
            <a:r>
              <a:rPr lang="de-CH" sz="2000" dirty="0"/>
              <a:t> </a:t>
            </a:r>
            <a:r>
              <a:rPr lang="de-CH" sz="2000" dirty="0" err="1"/>
              <a:t>demande</a:t>
            </a:r>
            <a:r>
              <a:rPr lang="de-CH" sz="2000" dirty="0"/>
              <a:t> au responsable </a:t>
            </a:r>
            <a:r>
              <a:rPr lang="de-CH" sz="2000" dirty="0" err="1"/>
              <a:t>communal</a:t>
            </a:r>
            <a:r>
              <a:rPr lang="de-CH" sz="2000" dirty="0"/>
              <a:t> du </a:t>
            </a:r>
            <a:r>
              <a:rPr lang="de-CH" sz="2000" dirty="0" err="1"/>
              <a:t>Dicastère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</a:t>
            </a:r>
            <a:r>
              <a:rPr lang="de-CH" sz="2000" dirty="0" err="1"/>
              <a:t>publics</a:t>
            </a:r>
            <a:r>
              <a:rPr lang="de-CH" sz="2000" dirty="0"/>
              <a:t> </a:t>
            </a:r>
            <a:r>
              <a:rPr lang="de-CH" sz="2000" dirty="0" err="1"/>
              <a:t>s’il</a:t>
            </a:r>
            <a:r>
              <a:rPr lang="de-CH" sz="2000" dirty="0"/>
              <a:t> </a:t>
            </a:r>
            <a:r>
              <a:rPr lang="de-CH" sz="2000" dirty="0" err="1"/>
              <a:t>doit</a:t>
            </a:r>
            <a:r>
              <a:rPr lang="de-CH" sz="2000" dirty="0"/>
              <a:t> </a:t>
            </a:r>
            <a:r>
              <a:rPr lang="de-CH" sz="2000" dirty="0" err="1"/>
              <a:t>vraiment</a:t>
            </a:r>
            <a:r>
              <a:rPr lang="de-CH" sz="2000" dirty="0"/>
              <a:t> </a:t>
            </a:r>
            <a:r>
              <a:rPr lang="de-CH" sz="2000" dirty="0" err="1"/>
              <a:t>mettre</a:t>
            </a:r>
            <a:r>
              <a:rPr lang="de-CH" sz="2000" dirty="0"/>
              <a:t> en </a:t>
            </a:r>
            <a:r>
              <a:rPr lang="de-CH" sz="2000" dirty="0" err="1"/>
              <a:t>place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blindage</a:t>
            </a:r>
            <a:r>
              <a:rPr lang="de-CH" sz="2000" dirty="0"/>
              <a:t> de </a:t>
            </a:r>
            <a:r>
              <a:rPr lang="de-CH" sz="2000" dirty="0" err="1"/>
              <a:t>tranchée</a:t>
            </a:r>
            <a:r>
              <a:rPr lang="de-CH" sz="2000" dirty="0"/>
              <a:t>. La «</a:t>
            </a:r>
            <a:r>
              <a:rPr lang="de-CH" sz="2000" dirty="0" err="1"/>
              <a:t>dernière</a:t>
            </a:r>
            <a:r>
              <a:rPr lang="de-CH" sz="2000" dirty="0"/>
              <a:t> </a:t>
            </a:r>
            <a:r>
              <a:rPr lang="de-CH" sz="2000" dirty="0" err="1"/>
              <a:t>fois</a:t>
            </a:r>
            <a:r>
              <a:rPr lang="de-CH" sz="2000" dirty="0"/>
              <a:t>«, </a:t>
            </a:r>
            <a:r>
              <a:rPr lang="de-CH" sz="2000" dirty="0" err="1"/>
              <a:t>cela</a:t>
            </a:r>
            <a:r>
              <a:rPr lang="de-CH" sz="2000" dirty="0"/>
              <a:t> a </a:t>
            </a:r>
            <a:r>
              <a:rPr lang="de-CH" sz="2000" dirty="0" err="1"/>
              <a:t>fonctionné</a:t>
            </a:r>
            <a:r>
              <a:rPr lang="de-CH" sz="2000" dirty="0"/>
              <a:t> </a:t>
            </a:r>
            <a:r>
              <a:rPr lang="de-CH" sz="2000" dirty="0" err="1"/>
              <a:t>sans</a:t>
            </a:r>
            <a:r>
              <a:rPr lang="de-CH" sz="2000" dirty="0"/>
              <a:t> </a:t>
            </a:r>
            <a:r>
              <a:rPr lang="de-CH" sz="2000" dirty="0" err="1"/>
              <a:t>blindage</a:t>
            </a:r>
            <a:r>
              <a:rPr lang="de-CH" sz="2000" dirty="0"/>
              <a:t>. Le responsable </a:t>
            </a:r>
            <a:r>
              <a:rPr lang="de-CH" sz="2000" dirty="0" err="1"/>
              <a:t>communal</a:t>
            </a:r>
            <a:r>
              <a:rPr lang="de-CH" sz="2000" dirty="0"/>
              <a:t> </a:t>
            </a:r>
            <a:r>
              <a:rPr lang="de-CH" sz="2000"/>
              <a:t>acquiesce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ménager</a:t>
            </a:r>
            <a:r>
              <a:rPr lang="de-CH" sz="2000" dirty="0"/>
              <a:t> les </a:t>
            </a:r>
            <a:r>
              <a:rPr lang="de-CH" sz="2000" dirty="0" err="1"/>
              <a:t>deniers</a:t>
            </a:r>
            <a:r>
              <a:rPr lang="de-CH" sz="2000" dirty="0"/>
              <a:t> </a:t>
            </a:r>
            <a:r>
              <a:rPr lang="de-CH" sz="2000" dirty="0" err="1"/>
              <a:t>publics</a:t>
            </a:r>
            <a:r>
              <a:rPr lang="de-CH" sz="2000" dirty="0"/>
              <a:t>, </a:t>
            </a:r>
            <a:r>
              <a:rPr lang="de-CH" sz="2000" dirty="0" err="1"/>
              <a:t>étant</a:t>
            </a:r>
            <a:r>
              <a:rPr lang="de-CH" sz="2000" dirty="0"/>
              <a:t> </a:t>
            </a:r>
            <a:r>
              <a:rPr lang="de-CH" sz="2000" dirty="0" err="1"/>
              <a:t>lui</a:t>
            </a:r>
            <a:r>
              <a:rPr lang="de-CH" sz="2000" dirty="0"/>
              <a:t> </a:t>
            </a:r>
            <a:r>
              <a:rPr lang="de-CH" sz="2000" dirty="0" err="1"/>
              <a:t>aussi</a:t>
            </a:r>
            <a:r>
              <a:rPr lang="de-CH" sz="2000" dirty="0"/>
              <a:t> </a:t>
            </a:r>
            <a:r>
              <a:rPr lang="de-CH" sz="2000" dirty="0" err="1"/>
              <a:t>exposé</a:t>
            </a:r>
            <a:r>
              <a:rPr lang="de-CH" sz="2000" dirty="0"/>
              <a:t> à la </a:t>
            </a:r>
            <a:r>
              <a:rPr lang="de-CH" sz="2000" dirty="0" err="1"/>
              <a:t>pression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coûts</a:t>
            </a:r>
            <a:r>
              <a:rPr lang="de-CH" sz="2000" dirty="0"/>
              <a:t>. </a:t>
            </a:r>
          </a:p>
          <a:p>
            <a:pPr marL="0" indent="0">
              <a:buNone/>
            </a:pPr>
            <a:r>
              <a:rPr lang="de-CH" sz="2000" dirty="0"/>
              <a:t>Le jour </a:t>
            </a:r>
            <a:r>
              <a:rPr lang="de-CH" sz="2000" dirty="0" err="1"/>
              <a:t>suivant</a:t>
            </a:r>
            <a:r>
              <a:rPr lang="de-CH" sz="2000" dirty="0"/>
              <a:t>, le </a:t>
            </a:r>
            <a:r>
              <a:rPr lang="de-CH" sz="2000" dirty="0" err="1"/>
              <a:t>concepteur</a:t>
            </a:r>
            <a:r>
              <a:rPr lang="de-CH" sz="2000" dirty="0"/>
              <a:t> passe par </a:t>
            </a:r>
            <a:r>
              <a:rPr lang="de-CH" sz="2000" dirty="0" err="1"/>
              <a:t>hasard</a:t>
            </a:r>
            <a:r>
              <a:rPr lang="de-CH" sz="2000" dirty="0"/>
              <a:t> par </a:t>
            </a:r>
            <a:r>
              <a:rPr lang="de-CH" sz="2000" dirty="0" err="1"/>
              <a:t>là</a:t>
            </a:r>
            <a:r>
              <a:rPr lang="de-CH" sz="2000" dirty="0"/>
              <a:t> et </a:t>
            </a:r>
            <a:r>
              <a:rPr lang="de-CH" sz="2000" dirty="0" err="1"/>
              <a:t>constate</a:t>
            </a:r>
            <a:r>
              <a:rPr lang="de-CH" sz="2000" dirty="0"/>
              <a:t> </a:t>
            </a:r>
            <a:r>
              <a:rPr lang="de-CH" sz="2000" dirty="0" err="1"/>
              <a:t>l’absence</a:t>
            </a:r>
            <a:r>
              <a:rPr lang="de-CH" sz="2000" dirty="0"/>
              <a:t> de </a:t>
            </a:r>
            <a:r>
              <a:rPr lang="de-CH" sz="2000" dirty="0" err="1"/>
              <a:t>blindage</a:t>
            </a:r>
            <a:r>
              <a:rPr lang="de-CH" sz="2000" dirty="0"/>
              <a:t>. Il «</a:t>
            </a:r>
            <a:r>
              <a:rPr lang="de-CH" sz="2000" dirty="0" err="1"/>
              <a:t>réclame</a:t>
            </a:r>
            <a:r>
              <a:rPr lang="de-CH" sz="2000" dirty="0"/>
              <a:t>» </a:t>
            </a:r>
            <a:r>
              <a:rPr lang="de-CH" sz="2000" dirty="0" err="1"/>
              <a:t>séance</a:t>
            </a:r>
            <a:r>
              <a:rPr lang="de-CH" sz="2000" dirty="0"/>
              <a:t> </a:t>
            </a:r>
            <a:r>
              <a:rPr lang="de-CH" sz="2000" dirty="0" err="1"/>
              <a:t>tenante</a:t>
            </a:r>
            <a:r>
              <a:rPr lang="de-CH" sz="2000" dirty="0"/>
              <a:t>. Le responsable </a:t>
            </a:r>
            <a:r>
              <a:rPr lang="de-CH" sz="2000" dirty="0" err="1"/>
              <a:t>communal</a:t>
            </a:r>
            <a:r>
              <a:rPr lang="de-CH" sz="2000" dirty="0"/>
              <a:t> le </a:t>
            </a:r>
            <a:r>
              <a:rPr lang="de-CH" sz="2000" dirty="0" err="1"/>
              <a:t>rejoint</a:t>
            </a:r>
            <a:r>
              <a:rPr lang="de-CH" sz="2000" dirty="0"/>
              <a:t>, </a:t>
            </a:r>
            <a:r>
              <a:rPr lang="de-CH" sz="2000" dirty="0" err="1"/>
              <a:t>il</a:t>
            </a:r>
            <a:r>
              <a:rPr lang="de-CH" sz="2000" dirty="0"/>
              <a:t> </a:t>
            </a:r>
            <a:r>
              <a:rPr lang="de-CH" sz="2000" dirty="0" err="1"/>
              <a:t>s’ensuit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discussion</a:t>
            </a:r>
            <a:r>
              <a:rPr lang="de-CH" sz="2000" dirty="0"/>
              <a:t> à </a:t>
            </a:r>
            <a:r>
              <a:rPr lang="de-CH" sz="2000" dirty="0" err="1"/>
              <a:t>l’issue</a:t>
            </a:r>
            <a:r>
              <a:rPr lang="de-CH" sz="2000" dirty="0"/>
              <a:t> de </a:t>
            </a:r>
            <a:r>
              <a:rPr lang="de-CH" sz="2000" dirty="0" err="1"/>
              <a:t>laquelle</a:t>
            </a:r>
            <a:r>
              <a:rPr lang="de-CH" sz="2000" dirty="0"/>
              <a:t> le </a:t>
            </a:r>
            <a:r>
              <a:rPr lang="de-CH" sz="2000" dirty="0" err="1"/>
              <a:t>concepteur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s’impose</a:t>
            </a:r>
            <a:r>
              <a:rPr lang="de-CH" sz="2000" dirty="0"/>
              <a:t>. </a:t>
            </a:r>
            <a:r>
              <a:rPr lang="de-CH" sz="2000" dirty="0" err="1"/>
              <a:t>L’entrepreneur</a:t>
            </a:r>
            <a:r>
              <a:rPr lang="de-CH" sz="2000" dirty="0"/>
              <a:t> </a:t>
            </a:r>
            <a:r>
              <a:rPr lang="de-CH" sz="2000" dirty="0" err="1"/>
              <a:t>facture</a:t>
            </a:r>
            <a:r>
              <a:rPr lang="de-CH" sz="2000" dirty="0"/>
              <a:t> en </a:t>
            </a:r>
            <a:r>
              <a:rPr lang="de-CH" sz="2000" dirty="0" err="1"/>
              <a:t>régie</a:t>
            </a:r>
            <a:r>
              <a:rPr lang="de-CH" sz="2000" dirty="0"/>
              <a:t> </a:t>
            </a:r>
            <a:r>
              <a:rPr lang="de-CH" sz="2000" dirty="0" err="1"/>
              <a:t>ces</a:t>
            </a:r>
            <a:r>
              <a:rPr lang="de-CH" sz="2000" dirty="0"/>
              <a:t> </a:t>
            </a:r>
            <a:r>
              <a:rPr lang="de-CH" sz="2000" dirty="0" err="1"/>
              <a:t>travaux</a:t>
            </a:r>
            <a:r>
              <a:rPr lang="de-CH" sz="2000" dirty="0"/>
              <a:t> de </a:t>
            </a:r>
            <a:r>
              <a:rPr lang="de-CH" sz="2000" dirty="0" err="1"/>
              <a:t>blindage</a:t>
            </a:r>
            <a:r>
              <a:rPr lang="de-CH" sz="2000" dirty="0"/>
              <a:t>. </a:t>
            </a:r>
          </a:p>
          <a:p>
            <a:pPr marL="0" indent="0">
              <a:buNone/>
            </a:pP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facture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justifiée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le </a:t>
            </a:r>
            <a:r>
              <a:rPr lang="de-CH" sz="2000" dirty="0" err="1"/>
              <a:t>concepteur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, </a:t>
            </a:r>
            <a:r>
              <a:rPr lang="de-CH" sz="2000" dirty="0" err="1"/>
              <a:t>car</a:t>
            </a:r>
            <a:r>
              <a:rPr lang="de-CH" sz="2000" dirty="0"/>
              <a:t> le </a:t>
            </a:r>
            <a:r>
              <a:rPr lang="de-CH" sz="2000" dirty="0" err="1"/>
              <a:t>blindage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clairement</a:t>
            </a:r>
            <a:r>
              <a:rPr lang="de-CH" sz="2000" dirty="0"/>
              <a:t> </a:t>
            </a:r>
            <a:r>
              <a:rPr lang="de-CH" sz="2000" dirty="0" err="1"/>
              <a:t>indiqué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plans</a:t>
            </a:r>
            <a:r>
              <a:rPr lang="de-CH" sz="2000" dirty="0"/>
              <a:t> et la </a:t>
            </a:r>
            <a:r>
              <a:rPr lang="de-CH" sz="2000" dirty="0" err="1"/>
              <a:t>profondeur</a:t>
            </a:r>
            <a:r>
              <a:rPr lang="de-CH" sz="2000" dirty="0"/>
              <a:t> de </a:t>
            </a:r>
            <a:r>
              <a:rPr lang="de-CH" sz="2000" dirty="0" err="1"/>
              <a:t>fouille</a:t>
            </a:r>
            <a:r>
              <a:rPr lang="de-CH" sz="2000" dirty="0"/>
              <a:t> </a:t>
            </a:r>
            <a:r>
              <a:rPr lang="de-CH" sz="2000" dirty="0" err="1"/>
              <a:t>dépasse</a:t>
            </a:r>
            <a:r>
              <a:rPr lang="de-CH" sz="2000" dirty="0"/>
              <a:t> 1,5 m.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5882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</a:t>
            </a:r>
            <a:r>
              <a:rPr lang="de-CH" dirty="0" err="1"/>
              <a:t>Exemples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CH" sz="2000" b="1" u="sng" dirty="0" err="1"/>
              <a:t>Fermeture</a:t>
            </a:r>
            <a:r>
              <a:rPr lang="de-CH" sz="2000" b="1" u="sng" dirty="0"/>
              <a:t> </a:t>
            </a:r>
            <a:r>
              <a:rPr lang="de-CH" sz="2000" b="1" u="sng" dirty="0" err="1"/>
              <a:t>d’un</a:t>
            </a:r>
            <a:r>
              <a:rPr lang="de-CH" sz="2000" b="1" u="sng" dirty="0"/>
              <a:t> </a:t>
            </a:r>
            <a:r>
              <a:rPr lang="de-CH" sz="2000" b="1" u="sng" dirty="0" err="1"/>
              <a:t>passage</a:t>
            </a:r>
            <a:r>
              <a:rPr lang="de-CH" sz="2000" b="1" u="sng" dirty="0"/>
              <a:t> de </a:t>
            </a:r>
            <a:r>
              <a:rPr lang="de-CH" sz="2000" b="1" u="sng" dirty="0" err="1"/>
              <a:t>conduite</a:t>
            </a:r>
            <a:r>
              <a:rPr lang="de-CH" sz="2000" b="1" u="sng" dirty="0"/>
              <a:t> </a:t>
            </a:r>
            <a:r>
              <a:rPr lang="de-CH" sz="2000" dirty="0"/>
              <a:t/>
            </a:r>
            <a:br>
              <a:rPr lang="de-CH" sz="2000" dirty="0"/>
            </a:br>
            <a:r>
              <a:rPr lang="de-CH" sz="2000" dirty="0"/>
              <a:t>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exerce</a:t>
            </a:r>
            <a:r>
              <a:rPr lang="de-CH" sz="2000" dirty="0"/>
              <a:t> la DLT. </a:t>
            </a:r>
          </a:p>
          <a:p>
            <a:pPr marL="0" lvl="0" indent="0">
              <a:buNone/>
            </a:pPr>
            <a:r>
              <a:rPr lang="de-CH" sz="2000" dirty="0"/>
              <a:t>Le </a:t>
            </a:r>
            <a:r>
              <a:rPr lang="de-CH" sz="2000" dirty="0" err="1"/>
              <a:t>fontainier</a:t>
            </a:r>
            <a:r>
              <a:rPr lang="de-CH" sz="2000" dirty="0"/>
              <a:t> </a:t>
            </a:r>
            <a:r>
              <a:rPr lang="de-CH" sz="2000" dirty="0" err="1"/>
              <a:t>donne</a:t>
            </a:r>
            <a:r>
              <a:rPr lang="de-CH" sz="2000" dirty="0"/>
              <a:t> le </a:t>
            </a:r>
            <a:r>
              <a:rPr lang="de-CH" sz="2000" dirty="0" err="1"/>
              <a:t>feu</a:t>
            </a:r>
            <a:r>
              <a:rPr lang="de-CH" sz="2000" dirty="0"/>
              <a:t> </a:t>
            </a:r>
            <a:r>
              <a:rPr lang="de-CH" sz="2000" dirty="0" err="1"/>
              <a:t>vert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la </a:t>
            </a:r>
            <a:r>
              <a:rPr lang="de-CH" sz="2000" dirty="0" err="1"/>
              <a:t>fermeture</a:t>
            </a:r>
            <a:r>
              <a:rPr lang="de-CH" sz="2000" dirty="0"/>
              <a:t> du </a:t>
            </a:r>
            <a:r>
              <a:rPr lang="de-CH" sz="2000" dirty="0" err="1"/>
              <a:t>passage</a:t>
            </a:r>
            <a:r>
              <a:rPr lang="de-CH" sz="2000" dirty="0"/>
              <a:t> de </a:t>
            </a:r>
            <a:r>
              <a:rPr lang="de-CH" sz="2000" dirty="0" err="1"/>
              <a:t>conduite</a:t>
            </a:r>
            <a:r>
              <a:rPr lang="de-CH" sz="2000" dirty="0"/>
              <a:t>. La </a:t>
            </a:r>
            <a:r>
              <a:rPr lang="de-CH" sz="2000" dirty="0" err="1"/>
              <a:t>conduite</a:t>
            </a:r>
            <a:r>
              <a:rPr lang="de-CH" sz="2000" dirty="0"/>
              <a:t> en </a:t>
            </a:r>
            <a:r>
              <a:rPr lang="de-CH" sz="2000" dirty="0" err="1"/>
              <a:t>acier</a:t>
            </a:r>
            <a:r>
              <a:rPr lang="de-CH" sz="2000" dirty="0"/>
              <a:t> </a:t>
            </a:r>
            <a:r>
              <a:rPr lang="de-CH" sz="2000" dirty="0" err="1"/>
              <a:t>inoxydable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posée</a:t>
            </a:r>
            <a:r>
              <a:rPr lang="de-CH" sz="2000" dirty="0"/>
              <a:t> </a:t>
            </a:r>
            <a:r>
              <a:rPr lang="de-CH" sz="2000" dirty="0" err="1"/>
              <a:t>correctement</a:t>
            </a:r>
            <a:r>
              <a:rPr lang="de-CH" sz="2000" dirty="0"/>
              <a:t>, </a:t>
            </a:r>
            <a:r>
              <a:rPr lang="de-CH" sz="2000" dirty="0" err="1"/>
              <a:t>tout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en ordre.</a:t>
            </a:r>
          </a:p>
          <a:p>
            <a:pPr marL="0" lvl="0" indent="0">
              <a:buNone/>
            </a:pPr>
            <a:r>
              <a:rPr lang="de-CH" sz="2000" dirty="0" err="1"/>
              <a:t>L’entrepreneur</a:t>
            </a:r>
            <a:r>
              <a:rPr lang="de-CH" sz="2000" dirty="0"/>
              <a:t> </a:t>
            </a:r>
            <a:r>
              <a:rPr lang="de-CH" sz="2000" dirty="0" err="1"/>
              <a:t>procède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les </a:t>
            </a:r>
            <a:r>
              <a:rPr lang="de-CH" sz="2000" dirty="0" err="1"/>
              <a:t>règles</a:t>
            </a:r>
            <a:r>
              <a:rPr lang="de-CH" sz="2000" dirty="0"/>
              <a:t> de </a:t>
            </a:r>
            <a:r>
              <a:rPr lang="de-CH" sz="2000" dirty="0" err="1"/>
              <a:t>l’art</a:t>
            </a:r>
            <a:r>
              <a:rPr lang="de-CH" sz="2000" dirty="0"/>
              <a:t> et le </a:t>
            </a:r>
            <a:r>
              <a:rPr lang="de-CH" sz="2000" dirty="0" err="1"/>
              <a:t>passage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correctement</a:t>
            </a:r>
            <a:r>
              <a:rPr lang="de-CH" sz="2000" dirty="0"/>
              <a:t> </a:t>
            </a:r>
            <a:r>
              <a:rPr lang="de-CH" sz="2000" dirty="0" err="1"/>
              <a:t>fermé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/>
              <a:t>Le </a:t>
            </a:r>
            <a:r>
              <a:rPr lang="de-CH" sz="2000" dirty="0" err="1"/>
              <a:t>concepteur</a:t>
            </a:r>
            <a:r>
              <a:rPr lang="de-CH" sz="2000" dirty="0"/>
              <a:t> </a:t>
            </a:r>
            <a:r>
              <a:rPr lang="de-CH" sz="2000" dirty="0" err="1"/>
              <a:t>avait</a:t>
            </a:r>
            <a:r>
              <a:rPr lang="de-CH" sz="2000" dirty="0"/>
              <a:t> </a:t>
            </a:r>
            <a:r>
              <a:rPr lang="de-CH" sz="2000" dirty="0" err="1"/>
              <a:t>toutefois</a:t>
            </a:r>
            <a:r>
              <a:rPr lang="de-CH" sz="2000" dirty="0"/>
              <a:t> </a:t>
            </a:r>
            <a:r>
              <a:rPr lang="de-CH" sz="2000" dirty="0" err="1"/>
              <a:t>prévu</a:t>
            </a:r>
            <a:r>
              <a:rPr lang="de-CH" sz="2000" dirty="0"/>
              <a:t> </a:t>
            </a:r>
            <a:r>
              <a:rPr lang="de-CH" sz="2000" dirty="0" err="1"/>
              <a:t>d’utiliser</a:t>
            </a:r>
            <a:r>
              <a:rPr lang="de-CH" sz="2000" dirty="0"/>
              <a:t>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passage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faire </a:t>
            </a:r>
            <a:r>
              <a:rPr lang="de-CH" sz="2000" dirty="0" err="1"/>
              <a:t>passer</a:t>
            </a:r>
            <a:r>
              <a:rPr lang="de-CH" sz="2000" dirty="0"/>
              <a:t> le </a:t>
            </a:r>
            <a:r>
              <a:rPr lang="de-CH" sz="2000" dirty="0" err="1"/>
              <a:t>tuyau</a:t>
            </a:r>
            <a:r>
              <a:rPr lang="de-CH" sz="2000" dirty="0"/>
              <a:t> de la </a:t>
            </a:r>
            <a:r>
              <a:rPr lang="de-CH" sz="2000" dirty="0" err="1"/>
              <a:t>pompe</a:t>
            </a:r>
            <a:r>
              <a:rPr lang="de-CH" sz="2000" dirty="0"/>
              <a:t> à </a:t>
            </a:r>
            <a:r>
              <a:rPr lang="de-CH" sz="2000" dirty="0" err="1"/>
              <a:t>béton</a:t>
            </a:r>
            <a:r>
              <a:rPr lang="de-CH" sz="2000" dirty="0"/>
              <a:t> et </a:t>
            </a:r>
            <a:r>
              <a:rPr lang="de-CH" sz="2000" dirty="0" err="1"/>
              <a:t>couler</a:t>
            </a:r>
            <a:r>
              <a:rPr lang="de-CH" sz="2000" dirty="0"/>
              <a:t> </a:t>
            </a:r>
            <a:r>
              <a:rPr lang="de-CH" sz="2000" dirty="0" err="1"/>
              <a:t>ainsi</a:t>
            </a:r>
            <a:r>
              <a:rPr lang="de-CH" sz="2000" dirty="0"/>
              <a:t> le </a:t>
            </a:r>
            <a:r>
              <a:rPr lang="de-CH" sz="2000" dirty="0" err="1"/>
              <a:t>socle</a:t>
            </a:r>
            <a:r>
              <a:rPr lang="de-CH" sz="2000" dirty="0"/>
              <a:t> du </a:t>
            </a:r>
            <a:r>
              <a:rPr lang="de-CH" sz="2000" dirty="0" err="1"/>
              <a:t>groupe</a:t>
            </a:r>
            <a:r>
              <a:rPr lang="de-CH" sz="2000" dirty="0"/>
              <a:t> de </a:t>
            </a:r>
            <a:r>
              <a:rPr lang="de-CH" sz="2000" dirty="0" err="1"/>
              <a:t>pompage</a:t>
            </a:r>
            <a:r>
              <a:rPr lang="de-CH" sz="2000" dirty="0"/>
              <a:t>. </a:t>
            </a: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opération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plus </a:t>
            </a:r>
            <a:r>
              <a:rPr lang="de-CH" sz="2000" dirty="0" err="1"/>
              <a:t>possible</a:t>
            </a:r>
            <a:r>
              <a:rPr lang="de-CH" sz="2000" dirty="0"/>
              <a:t> et </a:t>
            </a:r>
            <a:r>
              <a:rPr lang="de-CH" sz="2000" dirty="0" err="1"/>
              <a:t>l’entrepreneur</a:t>
            </a:r>
            <a:r>
              <a:rPr lang="de-CH" sz="2000" dirty="0"/>
              <a:t> </a:t>
            </a:r>
            <a:r>
              <a:rPr lang="de-CH" sz="2000" dirty="0" err="1"/>
              <a:t>facture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plus-</a:t>
            </a:r>
            <a:r>
              <a:rPr lang="de-CH" sz="2000" dirty="0" err="1"/>
              <a:t>value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 err="1"/>
              <a:t>Cette</a:t>
            </a:r>
            <a:r>
              <a:rPr lang="de-CH" sz="2000" dirty="0"/>
              <a:t> </a:t>
            </a:r>
            <a:r>
              <a:rPr lang="de-CH" sz="2000" dirty="0" err="1"/>
              <a:t>opération</a:t>
            </a:r>
            <a:r>
              <a:rPr lang="de-CH" sz="2000" dirty="0"/>
              <a:t> </a:t>
            </a:r>
            <a:r>
              <a:rPr lang="de-CH" sz="2000" dirty="0" err="1"/>
              <a:t>figurait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descriptif</a:t>
            </a:r>
            <a:r>
              <a:rPr lang="de-CH" sz="2000" dirty="0"/>
              <a:t>, </a:t>
            </a:r>
            <a:r>
              <a:rPr lang="de-CH" sz="2000" dirty="0" err="1"/>
              <a:t>mais</a:t>
            </a:r>
            <a:r>
              <a:rPr lang="de-CH" sz="2000" dirty="0"/>
              <a:t> </a:t>
            </a:r>
            <a:r>
              <a:rPr lang="de-CH" sz="2000" dirty="0" err="1"/>
              <a:t>lors</a:t>
            </a:r>
            <a:r>
              <a:rPr lang="de-CH" sz="2000" dirty="0"/>
              <a:t> du </a:t>
            </a:r>
            <a:r>
              <a:rPr lang="de-CH" sz="2000" dirty="0" err="1"/>
              <a:t>transfert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 et de la </a:t>
            </a:r>
            <a:r>
              <a:rPr lang="de-CH" sz="2000" dirty="0" err="1"/>
              <a:t>séance</a:t>
            </a:r>
            <a:r>
              <a:rPr lang="de-CH" sz="2000" dirty="0"/>
              <a:t> </a:t>
            </a:r>
            <a:r>
              <a:rPr lang="de-CH" sz="2000" dirty="0" err="1"/>
              <a:t>coup</a:t>
            </a:r>
            <a:r>
              <a:rPr lang="de-CH" sz="2000" dirty="0"/>
              <a:t> </a:t>
            </a:r>
            <a:r>
              <a:rPr lang="de-CH" sz="2000" dirty="0" err="1"/>
              <a:t>d’envoi</a:t>
            </a:r>
            <a:r>
              <a:rPr lang="de-CH" sz="2000" dirty="0"/>
              <a:t>, </a:t>
            </a:r>
            <a:r>
              <a:rPr lang="de-CH" sz="2000" dirty="0" err="1"/>
              <a:t>personne</a:t>
            </a:r>
            <a:r>
              <a:rPr lang="de-CH" sz="2000" dirty="0"/>
              <a:t> </a:t>
            </a:r>
            <a:r>
              <a:rPr lang="de-CH" sz="2000" dirty="0" err="1"/>
              <a:t>n’en</a:t>
            </a:r>
            <a:r>
              <a:rPr lang="de-CH" sz="2000" dirty="0"/>
              <a:t> a </a:t>
            </a:r>
            <a:r>
              <a:rPr lang="de-CH" sz="2000" dirty="0" err="1"/>
              <a:t>parlé</a:t>
            </a:r>
            <a:r>
              <a:rPr lang="de-CH" sz="2000" dirty="0"/>
              <a:t>. 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6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</a:t>
            </a:r>
            <a:r>
              <a:rPr lang="de-CH" dirty="0" err="1"/>
              <a:t>Exemples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de-CH" sz="2000" b="1" u="sng" dirty="0" err="1"/>
              <a:t>Transitions</a:t>
            </a:r>
            <a:r>
              <a:rPr lang="de-CH" sz="2000" b="1" u="sng" dirty="0"/>
              <a:t> à </a:t>
            </a:r>
            <a:r>
              <a:rPr lang="de-CH" sz="2000" b="1" u="sng" dirty="0" err="1"/>
              <a:t>brides</a:t>
            </a:r>
            <a:r>
              <a:rPr lang="de-CH" sz="2000" b="1" u="sng" dirty="0"/>
              <a:t> </a:t>
            </a:r>
            <a:r>
              <a:rPr lang="de-CH" sz="2000" b="1" u="sng" dirty="0" err="1"/>
              <a:t>sur</a:t>
            </a:r>
            <a:r>
              <a:rPr lang="de-CH" sz="2000" b="1" u="sng" dirty="0"/>
              <a:t> les </a:t>
            </a:r>
            <a:r>
              <a:rPr lang="de-CH" sz="2000" b="1" u="sng" dirty="0" err="1"/>
              <a:t>conduites</a:t>
            </a:r>
            <a:r>
              <a:rPr lang="de-CH" sz="2000" b="1" u="sng" dirty="0"/>
              <a:t> </a:t>
            </a:r>
            <a:r>
              <a:rPr lang="de-CH" sz="2000" b="1" u="sng" dirty="0" err="1"/>
              <a:t>sortant</a:t>
            </a:r>
            <a:r>
              <a:rPr lang="de-CH" sz="2000" b="1" u="sng" dirty="0"/>
              <a:t> du </a:t>
            </a:r>
            <a:r>
              <a:rPr lang="de-CH" sz="2000" b="1" u="sng" dirty="0" err="1"/>
              <a:t>réservoir</a:t>
            </a:r>
            <a:r>
              <a:rPr lang="de-CH" sz="2000" b="1" u="sng" dirty="0"/>
              <a:t>: </a:t>
            </a:r>
          </a:p>
          <a:p>
            <a:pPr marL="0" lvl="0" indent="0">
              <a:buNone/>
            </a:pPr>
            <a:r>
              <a:rPr lang="de-CH" sz="2000" dirty="0" err="1"/>
              <a:t>Compétences</a:t>
            </a:r>
            <a:r>
              <a:rPr lang="de-CH" sz="2000" dirty="0"/>
              <a:t>: </a:t>
            </a:r>
            <a:br>
              <a:rPr lang="de-CH" sz="2000" dirty="0"/>
            </a:b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1 (p. ex. </a:t>
            </a:r>
            <a:r>
              <a:rPr lang="de-CH" sz="2000" dirty="0" err="1"/>
              <a:t>fontainier</a:t>
            </a:r>
            <a:r>
              <a:rPr lang="de-CH" sz="2000" dirty="0"/>
              <a:t>) </a:t>
            </a:r>
            <a:r>
              <a:rPr lang="de-CH" sz="2000" dirty="0" err="1"/>
              <a:t>pour</a:t>
            </a:r>
            <a:r>
              <a:rPr lang="de-CH" sz="2000" dirty="0"/>
              <a:t> la </a:t>
            </a:r>
            <a:r>
              <a:rPr lang="de-CH" sz="2000" dirty="0" err="1"/>
              <a:t>conduite</a:t>
            </a:r>
            <a:r>
              <a:rPr lang="de-CH" sz="2000" dirty="0"/>
              <a:t> en </a:t>
            </a:r>
            <a:r>
              <a:rPr lang="de-CH" sz="2000" dirty="0" err="1"/>
              <a:t>fonte</a:t>
            </a:r>
            <a:r>
              <a:rPr lang="de-CH" sz="2000" dirty="0"/>
              <a:t>, </a:t>
            </a:r>
            <a:br>
              <a:rPr lang="de-CH" sz="2000" dirty="0"/>
            </a:b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2 (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) </a:t>
            </a:r>
            <a:r>
              <a:rPr lang="de-CH" sz="2000" dirty="0" err="1"/>
              <a:t>pour</a:t>
            </a:r>
            <a:r>
              <a:rPr lang="de-CH" sz="2000" dirty="0"/>
              <a:t> </a:t>
            </a:r>
            <a:r>
              <a:rPr lang="de-CH" sz="2000" dirty="0" err="1"/>
              <a:t>l’ouvrage</a:t>
            </a:r>
            <a:r>
              <a:rPr lang="de-CH" sz="2000" dirty="0"/>
              <a:t>/</a:t>
            </a:r>
            <a:r>
              <a:rPr lang="de-CH" sz="2000" dirty="0" err="1"/>
              <a:t>conduites</a:t>
            </a:r>
            <a:r>
              <a:rPr lang="de-CH" sz="2000" dirty="0"/>
              <a:t> en </a:t>
            </a:r>
            <a:r>
              <a:rPr lang="de-CH" sz="2000" dirty="0" err="1"/>
              <a:t>acier</a:t>
            </a:r>
            <a:r>
              <a:rPr lang="de-CH" sz="2000" dirty="0"/>
              <a:t>. </a:t>
            </a:r>
            <a:endParaRPr lang="de-CH" dirty="0"/>
          </a:p>
          <a:p>
            <a:pPr marL="0" lvl="0" indent="0">
              <a:buNone/>
            </a:pPr>
            <a:endParaRPr lang="de-CH" sz="2000" dirty="0"/>
          </a:p>
          <a:p>
            <a:pPr marL="0" lvl="0" indent="0">
              <a:buNone/>
            </a:pPr>
            <a:endParaRPr lang="de-CH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0"/>
            <a:ext cx="3860800" cy="2895600"/>
          </a:xfrm>
          <a:prstGeom prst="rect">
            <a:avLst/>
          </a:prstGeo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85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</a:t>
            </a:r>
            <a:r>
              <a:rPr lang="de-CH" dirty="0" err="1"/>
              <a:t>Exemples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de-CH" sz="2000" b="1" u="sng" dirty="0" err="1"/>
              <a:t>Conduites</a:t>
            </a:r>
            <a:r>
              <a:rPr lang="de-CH" sz="2000" b="1" u="sng" dirty="0"/>
              <a:t> </a:t>
            </a:r>
            <a:r>
              <a:rPr lang="de-CH" sz="2000" b="1" u="sng" dirty="0" err="1"/>
              <a:t>sous</a:t>
            </a:r>
            <a:r>
              <a:rPr lang="de-CH" sz="2000" b="1" u="sng" dirty="0"/>
              <a:t> </a:t>
            </a:r>
            <a:r>
              <a:rPr lang="de-CH" sz="2000" b="1" u="sng" dirty="0" err="1"/>
              <a:t>pression</a:t>
            </a:r>
            <a:r>
              <a:rPr lang="de-CH" sz="2000" b="1" u="sng" dirty="0"/>
              <a:t> PIHE: </a:t>
            </a:r>
            <a:endParaRPr lang="de-CH" sz="2000" dirty="0"/>
          </a:p>
          <a:p>
            <a:pPr marL="0" indent="0">
              <a:buNone/>
            </a:pPr>
            <a:r>
              <a:rPr lang="de-CH" sz="2000" dirty="0"/>
              <a:t>Les </a:t>
            </a:r>
            <a:r>
              <a:rPr lang="de-CH" sz="2000" dirty="0" err="1"/>
              <a:t>conduites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remplies</a:t>
            </a:r>
            <a:r>
              <a:rPr lang="de-CH" sz="2000" dirty="0"/>
              <a:t> </a:t>
            </a:r>
            <a:r>
              <a:rPr lang="de-CH" sz="2000" dirty="0" err="1"/>
              <a:t>jusqu’à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certaine</a:t>
            </a:r>
            <a:r>
              <a:rPr lang="de-CH" sz="2000" dirty="0"/>
              <a:t> </a:t>
            </a:r>
            <a:r>
              <a:rPr lang="de-CH" sz="2000" dirty="0" err="1"/>
              <a:t>hauteur</a:t>
            </a:r>
            <a:r>
              <a:rPr lang="de-CH" sz="2000" dirty="0"/>
              <a:t> de </a:t>
            </a:r>
            <a:r>
              <a:rPr lang="de-CH" sz="2000" dirty="0" err="1"/>
              <a:t>colonne</a:t>
            </a:r>
            <a:r>
              <a:rPr lang="de-CH" sz="2000" dirty="0"/>
              <a:t>: 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veut</a:t>
            </a:r>
            <a:r>
              <a:rPr lang="de-CH" sz="2000" dirty="0"/>
              <a:t> </a:t>
            </a:r>
            <a:r>
              <a:rPr lang="de-CH" sz="2000" dirty="0" err="1"/>
              <a:t>effectuer</a:t>
            </a:r>
            <a:r>
              <a:rPr lang="de-CH" sz="2000" dirty="0"/>
              <a:t> des </a:t>
            </a:r>
            <a:r>
              <a:rPr lang="de-CH" sz="2000" dirty="0" err="1"/>
              <a:t>essais</a:t>
            </a:r>
            <a:r>
              <a:rPr lang="de-CH" sz="2000" dirty="0"/>
              <a:t>. </a:t>
            </a:r>
            <a:r>
              <a:rPr lang="de-CH" sz="2000" dirty="0" err="1"/>
              <a:t>Cet</a:t>
            </a:r>
            <a:r>
              <a:rPr lang="de-CH" sz="2000" dirty="0"/>
              <a:t> </a:t>
            </a:r>
            <a:r>
              <a:rPr lang="de-CH" sz="2000" dirty="0" err="1"/>
              <a:t>état</a:t>
            </a:r>
            <a:r>
              <a:rPr lang="de-CH" sz="2000" dirty="0"/>
              <a:t> </a:t>
            </a:r>
            <a:r>
              <a:rPr lang="de-CH" sz="2000" dirty="0" err="1"/>
              <a:t>intermédiaire</a:t>
            </a:r>
            <a:r>
              <a:rPr lang="de-CH" sz="2000" dirty="0"/>
              <a:t> </a:t>
            </a:r>
            <a:r>
              <a:rPr lang="de-CH" sz="2000" dirty="0" err="1"/>
              <a:t>était</a:t>
            </a:r>
            <a:r>
              <a:rPr lang="de-CH" sz="2000" dirty="0"/>
              <a:t> </a:t>
            </a:r>
            <a:r>
              <a:rPr lang="de-CH" sz="2000" dirty="0" err="1"/>
              <a:t>totalement</a:t>
            </a:r>
            <a:r>
              <a:rPr lang="de-CH" sz="2000" dirty="0"/>
              <a:t> </a:t>
            </a:r>
            <a:r>
              <a:rPr lang="de-CH" sz="2000" dirty="0" err="1"/>
              <a:t>imprévu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déroulement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/>
              <a:t>Le DT 2 </a:t>
            </a:r>
            <a:r>
              <a:rPr lang="de-CH" sz="2000" dirty="0" err="1"/>
              <a:t>côté</a:t>
            </a:r>
            <a:r>
              <a:rPr lang="de-CH" sz="2000" dirty="0"/>
              <a:t> </a:t>
            </a:r>
            <a:r>
              <a:rPr lang="de-CH" sz="2000" dirty="0" err="1"/>
              <a:t>concepteur</a:t>
            </a:r>
            <a:r>
              <a:rPr lang="de-CH" sz="2000" dirty="0"/>
              <a:t>/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présent</a:t>
            </a:r>
            <a:r>
              <a:rPr lang="de-CH" sz="2000" dirty="0"/>
              <a:t>, </a:t>
            </a:r>
            <a:r>
              <a:rPr lang="de-CH" sz="2000" dirty="0" err="1"/>
              <a:t>mais</a:t>
            </a:r>
            <a:r>
              <a:rPr lang="de-CH" sz="2000" dirty="0"/>
              <a:t> </a:t>
            </a:r>
            <a:r>
              <a:rPr lang="de-CH" sz="2000" dirty="0" err="1"/>
              <a:t>n’intervient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/>
              <a:t>Vers la </a:t>
            </a:r>
            <a:r>
              <a:rPr lang="de-CH" sz="2000" dirty="0" err="1"/>
              <a:t>fin</a:t>
            </a:r>
            <a:r>
              <a:rPr lang="de-CH" sz="2000" dirty="0"/>
              <a:t> du </a:t>
            </a:r>
            <a:r>
              <a:rPr lang="de-CH" sz="2000" dirty="0" err="1"/>
              <a:t>remplissage</a:t>
            </a:r>
            <a:r>
              <a:rPr lang="de-CH" sz="2000" dirty="0"/>
              <a:t>, les </a:t>
            </a:r>
            <a:r>
              <a:rPr lang="de-CH" sz="2000" dirty="0" err="1"/>
              <a:t>conduites</a:t>
            </a:r>
            <a:r>
              <a:rPr lang="de-CH" sz="2000" dirty="0"/>
              <a:t> se </a:t>
            </a:r>
            <a:r>
              <a:rPr lang="de-CH" sz="2000" dirty="0" err="1"/>
              <a:t>déplacent</a:t>
            </a:r>
            <a:r>
              <a:rPr lang="de-CH" sz="2000" dirty="0"/>
              <a:t> </a:t>
            </a:r>
            <a:r>
              <a:rPr lang="de-CH" sz="2000" dirty="0" err="1"/>
              <a:t>légèrement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 err="1"/>
              <a:t>Résultat</a:t>
            </a:r>
            <a:r>
              <a:rPr lang="de-CH" sz="2000" dirty="0"/>
              <a:t>: </a:t>
            </a:r>
            <a:r>
              <a:rPr lang="de-CH" sz="2000" dirty="0" err="1"/>
              <a:t>rétablissement</a:t>
            </a:r>
            <a:r>
              <a:rPr lang="de-CH" sz="2000" dirty="0"/>
              <a:t> des </a:t>
            </a:r>
            <a:r>
              <a:rPr lang="de-CH" sz="2000" dirty="0" err="1"/>
              <a:t>conduites</a:t>
            </a:r>
            <a:r>
              <a:rPr lang="de-CH" sz="2000" dirty="0"/>
              <a:t> </a:t>
            </a:r>
            <a:r>
              <a:rPr lang="de-CH" sz="2000" dirty="0" err="1"/>
              <a:t>extérieures</a:t>
            </a:r>
            <a:r>
              <a:rPr lang="de-CH" sz="2000" dirty="0"/>
              <a:t> en </a:t>
            </a:r>
            <a:r>
              <a:rPr lang="de-CH" sz="2000" dirty="0" err="1"/>
              <a:t>fonte</a:t>
            </a:r>
            <a:r>
              <a:rPr lang="de-CH" sz="2000" dirty="0"/>
              <a:t> et en </a:t>
            </a:r>
            <a:r>
              <a:rPr lang="de-CH" sz="2000" dirty="0" err="1"/>
              <a:t>partie</a:t>
            </a:r>
            <a:r>
              <a:rPr lang="de-CH" sz="2000" dirty="0"/>
              <a:t> </a:t>
            </a:r>
            <a:r>
              <a:rPr lang="de-CH" sz="2000" dirty="0" err="1"/>
              <a:t>aussi</a:t>
            </a:r>
            <a:r>
              <a:rPr lang="de-CH" sz="2000" dirty="0"/>
              <a:t> des </a:t>
            </a:r>
            <a:r>
              <a:rPr lang="de-CH" sz="2000" dirty="0" err="1"/>
              <a:t>conduites</a:t>
            </a:r>
            <a:r>
              <a:rPr lang="de-CH" sz="2000" dirty="0"/>
              <a:t> </a:t>
            </a:r>
            <a:r>
              <a:rPr lang="de-CH" sz="2000" dirty="0" err="1"/>
              <a:t>intérieures</a:t>
            </a:r>
            <a:r>
              <a:rPr lang="de-CH" sz="2000" dirty="0"/>
              <a:t> en </a:t>
            </a:r>
            <a:r>
              <a:rPr lang="de-CH" sz="2000" dirty="0" err="1"/>
              <a:t>acier</a:t>
            </a:r>
            <a:r>
              <a:rPr lang="de-CH" sz="2000" dirty="0"/>
              <a:t> </a:t>
            </a:r>
            <a:r>
              <a:rPr lang="de-CH" sz="2000" dirty="0" err="1"/>
              <a:t>inox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 err="1"/>
              <a:t>L’assurance</a:t>
            </a:r>
            <a:r>
              <a:rPr lang="de-CH" sz="2000" dirty="0"/>
              <a:t> du </a:t>
            </a:r>
            <a:r>
              <a:rPr lang="de-CH" sz="2000" dirty="0" err="1"/>
              <a:t>maître</a:t>
            </a:r>
            <a:r>
              <a:rPr lang="de-CH" sz="2000" dirty="0"/>
              <a:t> </a:t>
            </a:r>
            <a:r>
              <a:rPr lang="de-CH" sz="2000" dirty="0" err="1"/>
              <a:t>d’ouvrage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sollicitée</a:t>
            </a:r>
            <a:r>
              <a:rPr lang="de-CH" sz="2000" dirty="0"/>
              <a:t>. </a:t>
            </a:r>
          </a:p>
          <a:p>
            <a:pPr marL="0" lvl="0" indent="0">
              <a:buNone/>
            </a:pPr>
            <a:r>
              <a:rPr lang="de-CH" sz="2000" dirty="0"/>
              <a:t>Le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prend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partie</a:t>
            </a:r>
            <a:r>
              <a:rPr lang="de-CH" sz="2000" dirty="0"/>
              <a:t> du </a:t>
            </a:r>
            <a:r>
              <a:rPr lang="de-CH" sz="2000" dirty="0" err="1"/>
              <a:t>dommage</a:t>
            </a:r>
            <a:r>
              <a:rPr lang="de-CH" sz="2000" dirty="0"/>
              <a:t>.</a:t>
            </a:r>
          </a:p>
          <a:p>
            <a:pPr marL="0" lvl="0" indent="0">
              <a:buNone/>
            </a:pPr>
            <a:r>
              <a:rPr lang="de-CH" sz="2000" dirty="0"/>
              <a:t>Si le DT 2 du </a:t>
            </a:r>
            <a:r>
              <a:rPr lang="de-CH" sz="2000" dirty="0" err="1"/>
              <a:t>bureau</a:t>
            </a:r>
            <a:r>
              <a:rPr lang="de-CH" sz="2000" dirty="0"/>
              <a:t> </a:t>
            </a:r>
            <a:r>
              <a:rPr lang="de-CH" sz="2000" dirty="0" err="1"/>
              <a:t>d’études</a:t>
            </a:r>
            <a:r>
              <a:rPr lang="de-CH" sz="2000" dirty="0"/>
              <a:t> </a:t>
            </a:r>
            <a:r>
              <a:rPr lang="de-CH" sz="2000" dirty="0" err="1"/>
              <a:t>avait</a:t>
            </a:r>
            <a:r>
              <a:rPr lang="de-CH" sz="2000" dirty="0"/>
              <a:t> </a:t>
            </a:r>
            <a:r>
              <a:rPr lang="de-CH" sz="2000" dirty="0" err="1"/>
              <a:t>été</a:t>
            </a:r>
            <a:r>
              <a:rPr lang="de-CH" sz="2000" dirty="0"/>
              <a:t> absent, </a:t>
            </a:r>
            <a:r>
              <a:rPr lang="de-CH" sz="2000" dirty="0" err="1"/>
              <a:t>tous</a:t>
            </a:r>
            <a:r>
              <a:rPr lang="de-CH" sz="2000" dirty="0"/>
              <a:t> les </a:t>
            </a:r>
            <a:r>
              <a:rPr lang="de-CH" sz="2000" dirty="0" err="1"/>
              <a:t>coûts</a:t>
            </a:r>
            <a:r>
              <a:rPr lang="de-CH" sz="2000" dirty="0"/>
              <a:t> </a:t>
            </a:r>
            <a:r>
              <a:rPr lang="de-CH" sz="2000" dirty="0" err="1"/>
              <a:t>auraient</a:t>
            </a:r>
            <a:r>
              <a:rPr lang="de-CH" sz="2000" dirty="0"/>
              <a:t> </a:t>
            </a:r>
            <a:r>
              <a:rPr lang="de-CH" sz="2000" dirty="0" err="1"/>
              <a:t>été</a:t>
            </a:r>
            <a:r>
              <a:rPr lang="de-CH" sz="2000" dirty="0"/>
              <a:t> à la </a:t>
            </a:r>
            <a:r>
              <a:rPr lang="de-CH" sz="2000" dirty="0" err="1"/>
              <a:t>charge</a:t>
            </a:r>
            <a:r>
              <a:rPr lang="de-CH" sz="2000" dirty="0"/>
              <a:t> du </a:t>
            </a:r>
            <a:r>
              <a:rPr lang="de-CH" sz="2000" dirty="0" err="1"/>
              <a:t>mandant</a:t>
            </a:r>
            <a:r>
              <a:rPr lang="de-CH" sz="2000" dirty="0"/>
              <a:t>. 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9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12. </a:t>
            </a:r>
            <a:r>
              <a:rPr lang="de-CH" dirty="0" err="1"/>
              <a:t>Conclusions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instructions</a:t>
            </a:r>
            <a:r>
              <a:rPr lang="de-CH" sz="2000" dirty="0"/>
              <a:t> et les </a:t>
            </a:r>
            <a:r>
              <a:rPr lang="de-CH" sz="2000" dirty="0" err="1"/>
              <a:t>idées</a:t>
            </a:r>
            <a:r>
              <a:rPr lang="de-CH" sz="2000" dirty="0"/>
              <a:t> du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connues</a:t>
            </a:r>
            <a:r>
              <a:rPr lang="de-CH" sz="20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Le </a:t>
            </a:r>
            <a:r>
              <a:rPr lang="de-CH" sz="2000" dirty="0" err="1"/>
              <a:t>mandant</a:t>
            </a:r>
            <a:r>
              <a:rPr lang="de-CH" sz="2000" dirty="0"/>
              <a:t> </a:t>
            </a:r>
            <a:r>
              <a:rPr lang="de-CH" sz="2000" dirty="0" err="1"/>
              <a:t>sait</a:t>
            </a:r>
            <a:r>
              <a:rPr lang="de-CH" sz="2000" dirty="0"/>
              <a:t>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qu’il</a:t>
            </a:r>
            <a:r>
              <a:rPr lang="de-CH" sz="2000" dirty="0"/>
              <a:t> </a:t>
            </a:r>
            <a:r>
              <a:rPr lang="de-CH" sz="2000" dirty="0" err="1"/>
              <a:t>veut</a:t>
            </a:r>
            <a:r>
              <a:rPr lang="de-CH" sz="2000" dirty="0"/>
              <a:t>, </a:t>
            </a:r>
            <a:r>
              <a:rPr lang="de-CH" sz="2000" dirty="0" err="1"/>
              <a:t>mais</a:t>
            </a:r>
            <a:r>
              <a:rPr lang="de-CH" sz="2000" dirty="0"/>
              <a:t> </a:t>
            </a:r>
            <a:r>
              <a:rPr lang="de-CH" sz="2000" dirty="0" err="1"/>
              <a:t>aussi</a:t>
            </a:r>
            <a:r>
              <a:rPr lang="de-CH" sz="2000" dirty="0"/>
              <a:t> </a:t>
            </a:r>
            <a:r>
              <a:rPr lang="de-CH" sz="2000" dirty="0" err="1"/>
              <a:t>ce</a:t>
            </a:r>
            <a:r>
              <a:rPr lang="de-CH" sz="2000" dirty="0"/>
              <a:t> </a:t>
            </a:r>
            <a:r>
              <a:rPr lang="de-CH" sz="2000" dirty="0" err="1"/>
              <a:t>qu’il</a:t>
            </a:r>
            <a:r>
              <a:rPr lang="de-CH" sz="2000" dirty="0"/>
              <a:t> ne </a:t>
            </a:r>
            <a:r>
              <a:rPr lang="de-CH" sz="2000" dirty="0" err="1"/>
              <a:t>veut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projets</a:t>
            </a:r>
            <a:r>
              <a:rPr lang="de-CH" sz="2000" dirty="0"/>
              <a:t> </a:t>
            </a:r>
            <a:r>
              <a:rPr lang="de-CH" sz="2000" dirty="0" err="1"/>
              <a:t>doivent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élaborés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détail</a:t>
            </a:r>
            <a:r>
              <a:rPr lang="de-CH" sz="20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solutions</a:t>
            </a:r>
            <a:r>
              <a:rPr lang="de-CH" sz="2000" dirty="0"/>
              <a:t> </a:t>
            </a:r>
            <a:r>
              <a:rPr lang="de-CH" sz="2000" dirty="0" err="1"/>
              <a:t>mises</a:t>
            </a:r>
            <a:r>
              <a:rPr lang="de-CH" sz="2000" dirty="0"/>
              <a:t> au </a:t>
            </a:r>
            <a:r>
              <a:rPr lang="de-CH" sz="2000" dirty="0" err="1"/>
              <a:t>point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 </a:t>
            </a:r>
            <a:r>
              <a:rPr lang="de-CH" sz="2000" dirty="0" err="1"/>
              <a:t>chantier</a:t>
            </a:r>
            <a:r>
              <a:rPr lang="de-CH" sz="2000" dirty="0"/>
              <a:t> </a:t>
            </a:r>
            <a:r>
              <a:rPr lang="de-CH" sz="2000" dirty="0" err="1"/>
              <a:t>doivent</a:t>
            </a:r>
            <a:r>
              <a:rPr lang="de-CH" sz="2000" dirty="0"/>
              <a:t> se </a:t>
            </a:r>
            <a:r>
              <a:rPr lang="de-CH" sz="2000" dirty="0" err="1"/>
              <a:t>limiter</a:t>
            </a:r>
            <a:r>
              <a:rPr lang="de-CH" sz="2000" dirty="0"/>
              <a:t> </a:t>
            </a:r>
            <a:r>
              <a:rPr lang="de-CH" sz="2000" dirty="0" err="1"/>
              <a:t>aux</a:t>
            </a:r>
            <a:r>
              <a:rPr lang="de-CH" sz="2000" dirty="0"/>
              <a:t> </a:t>
            </a:r>
            <a:r>
              <a:rPr lang="de-CH" sz="2000" dirty="0" err="1"/>
              <a:t>imprévus</a:t>
            </a:r>
            <a:r>
              <a:rPr lang="de-CH" sz="2000" dirty="0"/>
              <a:t>.</a:t>
            </a:r>
          </a:p>
          <a:p>
            <a:pPr marL="457200" lvl="0" indent="-457200">
              <a:buFont typeface="+mj-lt"/>
              <a:buAutoNum type="arabicParenR" startAt="7"/>
            </a:pPr>
            <a:r>
              <a:rPr lang="de-CH" sz="2000" dirty="0"/>
              <a:t>Le </a:t>
            </a:r>
            <a:r>
              <a:rPr lang="de-CH" sz="2000" dirty="0" err="1"/>
              <a:t>mandant</a:t>
            </a:r>
            <a:r>
              <a:rPr lang="de-CH" sz="2000" dirty="0"/>
              <a:t> ne </a:t>
            </a:r>
            <a:r>
              <a:rPr lang="de-CH" sz="2000" dirty="0" err="1"/>
              <a:t>devrait</a:t>
            </a:r>
            <a:r>
              <a:rPr lang="de-CH" sz="2000" dirty="0"/>
              <a:t> </a:t>
            </a:r>
            <a:r>
              <a:rPr lang="de-CH" sz="2000" dirty="0" err="1"/>
              <a:t>prendre</a:t>
            </a:r>
            <a:r>
              <a:rPr lang="de-CH" sz="2000" dirty="0"/>
              <a:t> en </a:t>
            </a:r>
            <a:r>
              <a:rPr lang="de-CH" sz="2000" dirty="0" err="1"/>
              <a:t>charge</a:t>
            </a:r>
            <a:r>
              <a:rPr lang="de-CH" sz="2000" dirty="0"/>
              <a:t> la DT </a:t>
            </a:r>
            <a:r>
              <a:rPr lang="de-CH" sz="2000" dirty="0" err="1"/>
              <a:t>que</a:t>
            </a:r>
            <a:r>
              <a:rPr lang="de-CH" sz="2000" dirty="0"/>
              <a:t> </a:t>
            </a:r>
            <a:r>
              <a:rPr lang="de-CH" sz="2000" dirty="0" err="1"/>
              <a:t>s’il</a:t>
            </a:r>
            <a:r>
              <a:rPr lang="de-CH" sz="2000" dirty="0"/>
              <a:t> </a:t>
            </a:r>
            <a:r>
              <a:rPr lang="de-CH" sz="2000" dirty="0" err="1"/>
              <a:t>dispose</a:t>
            </a:r>
            <a:r>
              <a:rPr lang="de-CH" sz="2000" dirty="0"/>
              <a:t> </a:t>
            </a:r>
            <a:r>
              <a:rPr lang="de-CH" sz="2000" dirty="0" err="1"/>
              <a:t>vraiment</a:t>
            </a:r>
            <a:r>
              <a:rPr lang="de-CH" sz="2000" dirty="0"/>
              <a:t> des </a:t>
            </a:r>
            <a:r>
              <a:rPr lang="de-CH" sz="2000" dirty="0" err="1"/>
              <a:t>qualifications</a:t>
            </a:r>
            <a:r>
              <a:rPr lang="de-CH" sz="2000" dirty="0"/>
              <a:t> </a:t>
            </a:r>
            <a:r>
              <a:rPr lang="de-CH" sz="2000" dirty="0" err="1"/>
              <a:t>professionnelles</a:t>
            </a:r>
            <a:r>
              <a:rPr lang="de-CH" sz="2000" dirty="0"/>
              <a:t> et des </a:t>
            </a:r>
            <a:r>
              <a:rPr lang="de-CH" sz="2000" dirty="0" err="1"/>
              <a:t>capacités</a:t>
            </a:r>
            <a:r>
              <a:rPr lang="de-CH" sz="2000" dirty="0"/>
              <a:t> </a:t>
            </a:r>
            <a:r>
              <a:rPr lang="de-CH" sz="2000" dirty="0" err="1"/>
              <a:t>requises</a:t>
            </a:r>
            <a:r>
              <a:rPr lang="de-CH" sz="2000" dirty="0"/>
              <a:t> à </a:t>
            </a:r>
            <a:r>
              <a:rPr lang="de-CH" sz="2000" dirty="0" err="1"/>
              <a:t>cet</a:t>
            </a:r>
            <a:r>
              <a:rPr lang="de-CH" sz="2000" dirty="0"/>
              <a:t> </a:t>
            </a:r>
            <a:r>
              <a:rPr lang="de-CH" sz="2000" dirty="0" err="1"/>
              <a:t>effet</a:t>
            </a:r>
            <a:r>
              <a:rPr lang="de-CH" sz="2000" dirty="0"/>
              <a:t>.</a:t>
            </a:r>
          </a:p>
          <a:p>
            <a:pPr marL="457200" lvl="0" indent="-457200">
              <a:buFont typeface="+mj-lt"/>
              <a:buAutoNum type="arabicParenR" startAt="7"/>
            </a:pPr>
            <a:r>
              <a:rPr lang="de-CH" sz="2000" dirty="0" err="1"/>
              <a:t>Subdiviser</a:t>
            </a:r>
            <a:r>
              <a:rPr lang="de-CH" sz="2000" dirty="0"/>
              <a:t> la DT </a:t>
            </a:r>
            <a:r>
              <a:rPr lang="de-CH" sz="2000" dirty="0" err="1"/>
              <a:t>crée</a:t>
            </a:r>
            <a:r>
              <a:rPr lang="de-CH" sz="2000" dirty="0"/>
              <a:t> des </a:t>
            </a:r>
            <a:r>
              <a:rPr lang="de-CH" sz="2000" dirty="0" err="1"/>
              <a:t>intersections</a:t>
            </a:r>
            <a:r>
              <a:rPr lang="de-CH" sz="2000" dirty="0"/>
              <a:t> </a:t>
            </a:r>
            <a:r>
              <a:rPr lang="de-CH" sz="2000" dirty="0" err="1"/>
              <a:t>qui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source</a:t>
            </a:r>
            <a:r>
              <a:rPr lang="de-CH" sz="2000" dirty="0"/>
              <a:t> </a:t>
            </a:r>
            <a:r>
              <a:rPr lang="de-CH" sz="2000" dirty="0" err="1"/>
              <a:t>d’erreurs</a:t>
            </a:r>
            <a:r>
              <a:rPr lang="de-CH" sz="2000" dirty="0"/>
              <a:t>.</a:t>
            </a:r>
          </a:p>
          <a:p>
            <a:pPr marL="457200" lvl="0" indent="-457200">
              <a:buFont typeface="+mj-lt"/>
              <a:buAutoNum type="arabicParenR" startAt="7"/>
            </a:pPr>
            <a:r>
              <a:rPr lang="de-CH" sz="2000" dirty="0"/>
              <a:t>Le </a:t>
            </a:r>
            <a:r>
              <a:rPr lang="de-CH" sz="2000" dirty="0" err="1"/>
              <a:t>concepteur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responsable de </a:t>
            </a:r>
            <a:r>
              <a:rPr lang="de-CH" sz="2000" dirty="0" err="1"/>
              <a:t>son</a:t>
            </a:r>
            <a:r>
              <a:rPr lang="de-CH" sz="2000" dirty="0"/>
              <a:t>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même</a:t>
            </a:r>
            <a:r>
              <a:rPr lang="de-CH" sz="2000" dirty="0"/>
              <a:t> </a:t>
            </a:r>
            <a:r>
              <a:rPr lang="de-CH" sz="2000" dirty="0" err="1"/>
              <a:t>s’il</a:t>
            </a:r>
            <a:r>
              <a:rPr lang="de-CH" sz="2000" dirty="0"/>
              <a:t> </a:t>
            </a:r>
            <a:r>
              <a:rPr lang="de-CH" sz="2000" dirty="0" err="1"/>
              <a:t>n’a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reçu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mandat</a:t>
            </a:r>
            <a:r>
              <a:rPr lang="de-CH" sz="2000" dirty="0"/>
              <a:t> de DT.</a:t>
            </a:r>
          </a:p>
          <a:p>
            <a:pPr marL="457200" lvl="0" indent="-457200">
              <a:buFont typeface="+mj-lt"/>
              <a:buAutoNum type="arabicParenR" startAt="7"/>
            </a:pPr>
            <a:r>
              <a:rPr lang="de-CH" sz="2000" dirty="0"/>
              <a:t>La </a:t>
            </a:r>
            <a:r>
              <a:rPr lang="de-CH" sz="2000" dirty="0" err="1"/>
              <a:t>communication</a:t>
            </a:r>
            <a:r>
              <a:rPr lang="de-CH" sz="2000" dirty="0"/>
              <a:t> </a:t>
            </a:r>
            <a:r>
              <a:rPr lang="de-CH" sz="2000" dirty="0" err="1"/>
              <a:t>doit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sincère</a:t>
            </a:r>
            <a:r>
              <a:rPr lang="de-CH" sz="2000" dirty="0"/>
              <a:t> et </a:t>
            </a:r>
            <a:r>
              <a:rPr lang="de-CH" sz="2000" dirty="0" err="1"/>
              <a:t>ouverte</a:t>
            </a:r>
            <a:r>
              <a:rPr lang="de-CH" sz="2000" dirty="0"/>
              <a:t> en </a:t>
            </a:r>
            <a:r>
              <a:rPr lang="de-CH" sz="2000" dirty="0" err="1"/>
              <a:t>toute</a:t>
            </a:r>
            <a:r>
              <a:rPr lang="de-CH" sz="2000" dirty="0"/>
              <a:t> </a:t>
            </a:r>
            <a:r>
              <a:rPr lang="de-CH" sz="2000" dirty="0" err="1"/>
              <a:t>situation</a:t>
            </a:r>
            <a:r>
              <a:rPr lang="de-CH" sz="2000" dirty="0"/>
              <a:t>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36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12. </a:t>
            </a:r>
            <a:r>
              <a:rPr lang="de-CH" dirty="0" err="1"/>
              <a:t>Conclusions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de-CH" b="1" dirty="0" err="1"/>
              <a:t>Celui</a:t>
            </a:r>
            <a:r>
              <a:rPr lang="de-CH" b="1" dirty="0"/>
              <a:t> </a:t>
            </a:r>
            <a:r>
              <a:rPr lang="de-CH" b="1" dirty="0" err="1"/>
              <a:t>qui</a:t>
            </a:r>
            <a:r>
              <a:rPr lang="de-CH" b="1" dirty="0"/>
              <a:t> </a:t>
            </a:r>
            <a:r>
              <a:rPr lang="de-CH" b="1" dirty="0" err="1"/>
              <a:t>prend</a:t>
            </a:r>
            <a:r>
              <a:rPr lang="de-CH" b="1" dirty="0"/>
              <a:t> en </a:t>
            </a:r>
            <a:r>
              <a:rPr lang="de-CH" b="1" dirty="0" err="1"/>
              <a:t>charge</a:t>
            </a:r>
            <a:r>
              <a:rPr lang="de-CH" b="1" dirty="0"/>
              <a:t> </a:t>
            </a:r>
            <a:r>
              <a:rPr lang="de-CH" b="1" dirty="0" err="1"/>
              <a:t>une</a:t>
            </a:r>
            <a:r>
              <a:rPr lang="de-CH" b="1" dirty="0"/>
              <a:t> </a:t>
            </a:r>
            <a:r>
              <a:rPr lang="de-CH" b="1" dirty="0" err="1"/>
              <a:t>mission</a:t>
            </a:r>
            <a:r>
              <a:rPr lang="de-CH" b="1" dirty="0"/>
              <a:t> en </a:t>
            </a:r>
            <a:r>
              <a:rPr lang="de-CH" b="1" dirty="0" err="1"/>
              <a:t>assume</a:t>
            </a:r>
            <a:r>
              <a:rPr lang="de-CH" b="1" dirty="0"/>
              <a:t> la </a:t>
            </a:r>
            <a:r>
              <a:rPr lang="de-CH" b="1" dirty="0" err="1"/>
              <a:t>responsabilité</a:t>
            </a:r>
            <a:r>
              <a:rPr lang="de-CH" b="1" dirty="0"/>
              <a:t> </a:t>
            </a:r>
            <a:r>
              <a:rPr lang="de-CH" dirty="0"/>
              <a:t>!</a:t>
            </a:r>
          </a:p>
          <a:p>
            <a:pPr marL="0" lvl="0" indent="0" algn="ctr">
              <a:buNone/>
            </a:pPr>
            <a:endParaRPr lang="de-CH" dirty="0"/>
          </a:p>
          <a:p>
            <a:pPr marL="0" lvl="0" indent="0" algn="ctr">
              <a:buNone/>
            </a:pPr>
            <a:r>
              <a:rPr lang="de-CH" b="1" dirty="0" err="1"/>
              <a:t>Celui</a:t>
            </a:r>
            <a:r>
              <a:rPr lang="de-CH" b="1" dirty="0"/>
              <a:t> </a:t>
            </a:r>
            <a:r>
              <a:rPr lang="de-CH" b="1" dirty="0" err="1"/>
              <a:t>qui</a:t>
            </a:r>
            <a:r>
              <a:rPr lang="de-CH" b="1" dirty="0"/>
              <a:t> </a:t>
            </a:r>
            <a:r>
              <a:rPr lang="de-CH" b="1" dirty="0" err="1"/>
              <a:t>assume</a:t>
            </a:r>
            <a:r>
              <a:rPr lang="de-CH" b="1" dirty="0"/>
              <a:t> </a:t>
            </a:r>
            <a:r>
              <a:rPr lang="de-CH" b="1" dirty="0" err="1"/>
              <a:t>une</a:t>
            </a:r>
            <a:r>
              <a:rPr lang="de-CH" b="1" dirty="0"/>
              <a:t> </a:t>
            </a:r>
            <a:r>
              <a:rPr lang="de-CH" b="1" dirty="0" err="1"/>
              <a:t>responsabilité</a:t>
            </a:r>
            <a:r>
              <a:rPr lang="de-CH" b="1" dirty="0"/>
              <a:t> </a:t>
            </a:r>
          </a:p>
          <a:p>
            <a:pPr marL="0" lvl="0" indent="0" algn="ctr">
              <a:buNone/>
            </a:pPr>
            <a:r>
              <a:rPr lang="de-CH" b="1" dirty="0" err="1"/>
              <a:t>peut</a:t>
            </a:r>
            <a:r>
              <a:rPr lang="de-CH" b="1" dirty="0"/>
              <a:t> en </a:t>
            </a:r>
            <a:r>
              <a:rPr lang="de-CH" b="1" dirty="0" err="1"/>
              <a:t>récolter</a:t>
            </a:r>
            <a:r>
              <a:rPr lang="de-CH" b="1" dirty="0"/>
              <a:t> les </a:t>
            </a:r>
            <a:r>
              <a:rPr lang="de-CH" b="1" dirty="0" err="1"/>
              <a:t>lauriers</a:t>
            </a:r>
            <a:r>
              <a:rPr lang="de-CH" b="1" dirty="0"/>
              <a:t>, </a:t>
            </a:r>
          </a:p>
          <a:p>
            <a:pPr marL="0" lvl="0" indent="0" algn="ctr">
              <a:buNone/>
            </a:pPr>
            <a:r>
              <a:rPr lang="de-CH" b="1" dirty="0" err="1"/>
              <a:t>mais</a:t>
            </a:r>
            <a:r>
              <a:rPr lang="de-CH" b="1" dirty="0"/>
              <a:t> </a:t>
            </a:r>
            <a:r>
              <a:rPr lang="de-CH" b="1" dirty="0" err="1"/>
              <a:t>doit</a:t>
            </a:r>
            <a:r>
              <a:rPr lang="de-CH" b="1" dirty="0"/>
              <a:t> </a:t>
            </a:r>
            <a:r>
              <a:rPr lang="de-CH" b="1" dirty="0" err="1"/>
              <a:t>aussi</a:t>
            </a:r>
            <a:r>
              <a:rPr lang="de-CH" b="1" dirty="0"/>
              <a:t> </a:t>
            </a:r>
            <a:r>
              <a:rPr lang="de-CH" b="1" dirty="0" err="1"/>
              <a:t>assumer</a:t>
            </a:r>
            <a:r>
              <a:rPr lang="de-CH" b="1" dirty="0"/>
              <a:t> </a:t>
            </a:r>
            <a:br>
              <a:rPr lang="de-CH" b="1" dirty="0"/>
            </a:br>
            <a:r>
              <a:rPr lang="de-CH" b="1" dirty="0"/>
              <a:t>les </a:t>
            </a:r>
            <a:r>
              <a:rPr lang="de-CH" b="1" dirty="0" err="1"/>
              <a:t>erreurs</a:t>
            </a:r>
            <a:r>
              <a:rPr lang="de-CH" b="1" dirty="0"/>
              <a:t> et </a:t>
            </a:r>
            <a:r>
              <a:rPr lang="de-CH" b="1" dirty="0" err="1"/>
              <a:t>leurs</a:t>
            </a:r>
            <a:r>
              <a:rPr lang="de-CH" b="1" dirty="0"/>
              <a:t> </a:t>
            </a:r>
            <a:r>
              <a:rPr lang="de-CH" b="1" dirty="0" err="1"/>
              <a:t>conséquences</a:t>
            </a:r>
            <a:r>
              <a:rPr lang="de-CH" b="1" dirty="0"/>
              <a:t> !</a:t>
            </a:r>
            <a:r>
              <a:rPr lang="de-CH" dirty="0"/>
              <a:t/>
            </a:r>
            <a:br>
              <a:rPr lang="de-CH" dirty="0"/>
            </a:br>
            <a:endParaRPr lang="de-CH" sz="20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07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</a:t>
            </a:r>
            <a:r>
              <a:rPr lang="de-CH" dirty="0" err="1"/>
              <a:t>Définitions</a:t>
            </a:r>
            <a:r>
              <a:rPr lang="de-CH" dirty="0"/>
              <a:t> </a:t>
            </a:r>
            <a:r>
              <a:rPr lang="de-CH" dirty="0" err="1"/>
              <a:t>selon</a:t>
            </a:r>
            <a:r>
              <a:rPr lang="de-CH" dirty="0"/>
              <a:t> SIA 103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5742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553200" y="1219200"/>
            <a:ext cx="25146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600" dirty="0"/>
              <a:t>Exécution des travaux </a:t>
            </a:r>
          </a:p>
          <a:p>
            <a:r>
              <a:rPr lang="fr-CH" sz="1600" dirty="0"/>
              <a:t>37%</a:t>
            </a:r>
          </a:p>
          <a:p>
            <a:endParaRPr lang="fr-CH" sz="1600" dirty="0"/>
          </a:p>
          <a:p>
            <a:r>
              <a:rPr lang="fr-CH" sz="1600" dirty="0"/>
              <a:t>Mise en service, finitions </a:t>
            </a:r>
          </a:p>
          <a:p>
            <a:r>
              <a:rPr lang="fr-CH" sz="1600" dirty="0"/>
              <a:t>3%</a:t>
            </a:r>
          </a:p>
          <a:p>
            <a:endParaRPr lang="fr-CH" sz="1600" dirty="0"/>
          </a:p>
          <a:p>
            <a:r>
              <a:rPr lang="fr-CH" sz="1600" dirty="0"/>
              <a:t>Avant-projet </a:t>
            </a:r>
          </a:p>
          <a:p>
            <a:r>
              <a:rPr lang="fr-CH" sz="1600" dirty="0"/>
              <a:t>8%</a:t>
            </a:r>
          </a:p>
          <a:p>
            <a:endParaRPr lang="fr-CH" sz="1600" dirty="0"/>
          </a:p>
          <a:p>
            <a:r>
              <a:rPr lang="fr-CH" sz="1600" dirty="0"/>
              <a:t>Projet </a:t>
            </a:r>
          </a:p>
          <a:p>
            <a:r>
              <a:rPr lang="fr-CH" sz="1600" dirty="0"/>
              <a:t>22%</a:t>
            </a:r>
          </a:p>
          <a:p>
            <a:endParaRPr lang="fr-CH" sz="1600" dirty="0"/>
          </a:p>
          <a:p>
            <a:r>
              <a:rPr lang="fr-CH" sz="1600" dirty="0"/>
              <a:t>Demande d’autorisation</a:t>
            </a:r>
          </a:p>
          <a:p>
            <a:r>
              <a:rPr lang="fr-CH" sz="1600" dirty="0"/>
              <a:t>2%</a:t>
            </a:r>
          </a:p>
          <a:p>
            <a:endParaRPr lang="fr-CH" sz="1600" dirty="0"/>
          </a:p>
          <a:p>
            <a:r>
              <a:rPr lang="fr-CH" sz="1600" dirty="0"/>
              <a:t>Appel d’offres </a:t>
            </a:r>
          </a:p>
          <a:p>
            <a:r>
              <a:rPr lang="fr-CH" sz="1600" dirty="0"/>
              <a:t>10%</a:t>
            </a:r>
          </a:p>
          <a:p>
            <a:endParaRPr lang="fr-CH" sz="1600" dirty="0"/>
          </a:p>
          <a:p>
            <a:r>
              <a:rPr lang="fr-CH" sz="1600" dirty="0"/>
              <a:t>Projet d’exécution </a:t>
            </a:r>
          </a:p>
          <a:p>
            <a:r>
              <a:rPr lang="fr-CH" sz="1600" dirty="0"/>
              <a:t>18%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28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CH" sz="6000" dirty="0"/>
              <a:t>Merci!</a:t>
            </a: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022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</a:t>
            </a:r>
            <a:r>
              <a:rPr lang="de-CH" dirty="0" err="1"/>
              <a:t>Contrat</a:t>
            </a:r>
            <a:r>
              <a:rPr lang="de-CH" dirty="0"/>
              <a:t> </a:t>
            </a:r>
            <a:r>
              <a:rPr lang="de-CH" dirty="0" err="1"/>
              <a:t>d’ingénieur</a:t>
            </a:r>
            <a:r>
              <a:rPr lang="de-CH" dirty="0"/>
              <a:t> </a:t>
            </a:r>
            <a:r>
              <a:rPr lang="de-CH" dirty="0" err="1"/>
              <a:t>civil</a:t>
            </a:r>
            <a:r>
              <a:rPr lang="de-CH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L’offre</a:t>
            </a:r>
            <a:r>
              <a:rPr lang="de-CH" sz="2000" dirty="0"/>
              <a:t> de </a:t>
            </a:r>
            <a:r>
              <a:rPr lang="de-CH" sz="2000" dirty="0" err="1"/>
              <a:t>l’ingénieur</a:t>
            </a:r>
            <a:r>
              <a:rPr lang="de-CH" sz="2000" dirty="0"/>
              <a:t> </a:t>
            </a:r>
            <a:r>
              <a:rPr lang="de-CH" sz="2000" dirty="0" err="1"/>
              <a:t>civil</a:t>
            </a:r>
            <a:r>
              <a:rPr lang="de-CH" sz="2000" dirty="0"/>
              <a:t> </a:t>
            </a:r>
            <a:r>
              <a:rPr lang="de-CH" sz="2000" dirty="0" err="1"/>
              <a:t>délimite</a:t>
            </a:r>
            <a:r>
              <a:rPr lang="de-CH" sz="2000" dirty="0"/>
              <a:t> le </a:t>
            </a:r>
            <a:r>
              <a:rPr lang="de-CH" sz="2000" dirty="0" err="1"/>
              <a:t>périmètre</a:t>
            </a:r>
            <a:r>
              <a:rPr lang="de-CH" sz="2000" dirty="0"/>
              <a:t> des </a:t>
            </a:r>
            <a:r>
              <a:rPr lang="de-CH" sz="2000" dirty="0" err="1"/>
              <a:t>prestations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mandat</a:t>
            </a:r>
            <a:r>
              <a:rPr lang="de-CH" sz="2000" dirty="0"/>
              <a:t> </a:t>
            </a:r>
            <a:r>
              <a:rPr lang="de-CH" sz="2000" dirty="0" err="1"/>
              <a:t>peut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donné</a:t>
            </a:r>
            <a:r>
              <a:rPr lang="de-CH" sz="2000" dirty="0"/>
              <a:t> </a:t>
            </a:r>
            <a:r>
              <a:rPr lang="de-CH" sz="2000" dirty="0" err="1"/>
              <a:t>sous</a:t>
            </a:r>
            <a:r>
              <a:rPr lang="de-CH" sz="2000" dirty="0"/>
              <a:t> forme orale </a:t>
            </a:r>
            <a:r>
              <a:rPr lang="de-CH" sz="2000" dirty="0" err="1"/>
              <a:t>ou</a:t>
            </a:r>
            <a:r>
              <a:rPr lang="de-CH" sz="2000" dirty="0"/>
              <a:t> </a:t>
            </a:r>
            <a:r>
              <a:rPr lang="de-CH" sz="2000" dirty="0" err="1"/>
              <a:t>écrite</a:t>
            </a:r>
            <a:r>
              <a:rPr lang="de-CH" sz="2000" dirty="0"/>
              <a:t>.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 err="1"/>
              <a:t>Contrat</a:t>
            </a:r>
            <a:r>
              <a:rPr lang="de-CH" sz="2000" dirty="0"/>
              <a:t> </a:t>
            </a:r>
            <a:r>
              <a:rPr lang="de-CH" sz="2000" dirty="0" err="1"/>
              <a:t>d’ingénieur</a:t>
            </a:r>
            <a:r>
              <a:rPr lang="de-CH" sz="2000" dirty="0"/>
              <a:t> </a:t>
            </a:r>
            <a:r>
              <a:rPr lang="de-CH" sz="2000" dirty="0" err="1"/>
              <a:t>civil</a:t>
            </a:r>
            <a:r>
              <a:rPr lang="de-CH" sz="2000" dirty="0"/>
              <a:t> </a:t>
            </a:r>
            <a:r>
              <a:rPr lang="de-CH" sz="2000" dirty="0" err="1"/>
              <a:t>selon</a:t>
            </a:r>
            <a:r>
              <a:rPr lang="de-CH" sz="2000" dirty="0"/>
              <a:t> SIA. </a:t>
            </a:r>
            <a:br>
              <a:rPr lang="de-CH" sz="2000" dirty="0"/>
            </a:br>
            <a:endParaRPr lang="de-CH" sz="2000" dirty="0"/>
          </a:p>
          <a:p>
            <a:pPr marL="514350" lvl="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amendements</a:t>
            </a:r>
            <a:r>
              <a:rPr lang="de-CH" sz="2000" dirty="0"/>
              <a:t> au </a:t>
            </a:r>
            <a:r>
              <a:rPr lang="de-CH" sz="2000" dirty="0" err="1"/>
              <a:t>contrat</a:t>
            </a:r>
            <a:r>
              <a:rPr lang="de-CH" sz="2000" dirty="0"/>
              <a:t> </a:t>
            </a:r>
            <a:r>
              <a:rPr lang="de-CH" sz="2000" dirty="0" err="1"/>
              <a:t>doivent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fixés</a:t>
            </a:r>
            <a:r>
              <a:rPr lang="de-CH" sz="2000" dirty="0"/>
              <a:t> par </a:t>
            </a:r>
            <a:r>
              <a:rPr lang="de-CH" sz="2000" dirty="0" err="1"/>
              <a:t>écrit</a:t>
            </a:r>
            <a:r>
              <a:rPr lang="de-CH" sz="2000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74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 </a:t>
            </a:r>
            <a:r>
              <a:rPr lang="de-CH" dirty="0" err="1"/>
              <a:t>Normes</a:t>
            </a:r>
            <a:r>
              <a:rPr lang="de-CH" dirty="0"/>
              <a:t>, </a:t>
            </a:r>
            <a:r>
              <a:rPr lang="de-CH" dirty="0" err="1"/>
              <a:t>directives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SIA 103, </a:t>
            </a:r>
            <a:r>
              <a:rPr lang="de-CH" sz="2000" dirty="0" err="1"/>
              <a:t>édition</a:t>
            </a:r>
            <a:r>
              <a:rPr lang="de-CH" sz="2000" dirty="0"/>
              <a:t> 2014, </a:t>
            </a:r>
            <a:r>
              <a:rPr lang="de-CH" sz="2000" dirty="0" err="1"/>
              <a:t>Règlement</a:t>
            </a:r>
            <a:r>
              <a:rPr lang="de-CH" sz="2000" dirty="0"/>
              <a:t> </a:t>
            </a:r>
            <a:r>
              <a:rPr lang="de-CH" sz="2000" dirty="0" err="1"/>
              <a:t>concernant</a:t>
            </a:r>
            <a:r>
              <a:rPr lang="de-CH" sz="2000" dirty="0"/>
              <a:t> les </a:t>
            </a:r>
            <a:r>
              <a:rPr lang="de-CH" sz="2000" dirty="0" err="1"/>
              <a:t>prestations</a:t>
            </a:r>
            <a:r>
              <a:rPr lang="de-CH" sz="2000" dirty="0"/>
              <a:t> et </a:t>
            </a:r>
            <a:r>
              <a:rPr lang="de-CH" sz="2000" dirty="0" err="1"/>
              <a:t>honoraires</a:t>
            </a:r>
            <a:r>
              <a:rPr lang="de-CH" sz="2000" dirty="0"/>
              <a:t> des </a:t>
            </a:r>
            <a:r>
              <a:rPr lang="de-CH" sz="2000" dirty="0" err="1"/>
              <a:t>ingénieurs</a:t>
            </a:r>
            <a:r>
              <a:rPr lang="de-CH" sz="2000" dirty="0"/>
              <a:t> et des </a:t>
            </a:r>
            <a:r>
              <a:rPr lang="de-CH" sz="2000" dirty="0" err="1"/>
              <a:t>ingénieurs</a:t>
            </a:r>
            <a:r>
              <a:rPr lang="de-CH" sz="2000" dirty="0"/>
              <a:t> </a:t>
            </a:r>
            <a:r>
              <a:rPr lang="de-CH" sz="2000" dirty="0" err="1"/>
              <a:t>civils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SIA 118, </a:t>
            </a:r>
            <a:r>
              <a:rPr lang="fr-CH" sz="2000" dirty="0"/>
              <a:t>Conditions générales pour l'exécution des travaux de construction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CFST, </a:t>
            </a:r>
            <a:r>
              <a:rPr lang="fr-CH" sz="2000" dirty="0"/>
              <a:t>Commission fédérale de coordination pour la sécurité au travail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 err="1"/>
              <a:t>Directives</a:t>
            </a:r>
            <a:r>
              <a:rPr lang="de-CH" sz="2000" dirty="0"/>
              <a:t> SUVA</a:t>
            </a:r>
          </a:p>
          <a:p>
            <a:pPr marL="457200" lvl="0" indent="-457200">
              <a:buFont typeface="+mj-lt"/>
              <a:buAutoNum type="arabicParenR"/>
            </a:pPr>
            <a:r>
              <a:rPr lang="de-CH" sz="2000" dirty="0" err="1"/>
              <a:t>Directives</a:t>
            </a:r>
            <a:r>
              <a:rPr lang="de-CH" sz="2000" dirty="0"/>
              <a:t> SSIGE</a:t>
            </a:r>
          </a:p>
          <a:p>
            <a:pPr marL="457200" lvl="0" indent="-457200">
              <a:buFont typeface="+mj-lt"/>
              <a:buAutoNum type="arabicParenR"/>
            </a:pPr>
            <a:r>
              <a:rPr lang="fr-CH" sz="2000" dirty="0"/>
              <a:t>Ordonnance sur la sécurité et la protection de la santé des travailleurs dans les travaux de construction (</a:t>
            </a:r>
            <a:r>
              <a:rPr lang="fr-CH" sz="2000" dirty="0" err="1"/>
              <a:t>OTConst</a:t>
            </a:r>
            <a:r>
              <a:rPr lang="fr-CH" sz="2000" dirty="0"/>
              <a:t>)</a:t>
            </a:r>
            <a:r>
              <a:rPr lang="de-CH" sz="2000" dirty="0"/>
              <a:t> </a:t>
            </a:r>
          </a:p>
          <a:p>
            <a:pPr marL="457200" lvl="0" indent="-457200">
              <a:buFont typeface="+mj-lt"/>
              <a:buAutoNum type="arabicParenR"/>
            </a:pPr>
            <a:r>
              <a:rPr lang="de-CH" sz="2000" dirty="0" err="1"/>
              <a:t>Prescriptions</a:t>
            </a:r>
            <a:r>
              <a:rPr lang="de-CH" sz="2000" dirty="0"/>
              <a:t> </a:t>
            </a:r>
            <a:r>
              <a:rPr lang="de-CH" sz="2000" dirty="0" err="1"/>
              <a:t>découlant</a:t>
            </a:r>
            <a:r>
              <a:rPr lang="de-CH" sz="2000" dirty="0"/>
              <a:t> du </a:t>
            </a:r>
            <a:r>
              <a:rPr lang="de-CH" sz="2000" dirty="0" err="1"/>
              <a:t>permis</a:t>
            </a:r>
            <a:r>
              <a:rPr lang="de-CH" sz="2000" dirty="0"/>
              <a:t> de </a:t>
            </a:r>
            <a:r>
              <a:rPr lang="de-CH" sz="2000" dirty="0" err="1"/>
              <a:t>construire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 err="1"/>
              <a:t>Règlements</a:t>
            </a:r>
            <a:r>
              <a:rPr lang="de-CH" sz="2000" dirty="0"/>
              <a:t> </a:t>
            </a:r>
            <a:r>
              <a:rPr lang="de-CH" sz="2000" dirty="0" err="1"/>
              <a:t>communaux</a:t>
            </a:r>
            <a:r>
              <a:rPr lang="de-CH" sz="2000" dirty="0"/>
              <a:t> de </a:t>
            </a:r>
            <a:r>
              <a:rPr lang="de-CH" sz="2000" dirty="0" err="1"/>
              <a:t>construction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 err="1"/>
              <a:t>Législation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la </a:t>
            </a:r>
            <a:r>
              <a:rPr lang="de-CH" sz="2000" dirty="0" err="1"/>
              <a:t>protection</a:t>
            </a:r>
            <a:r>
              <a:rPr lang="de-CH" sz="2000" dirty="0"/>
              <a:t> de </a:t>
            </a:r>
            <a:r>
              <a:rPr lang="de-CH" sz="2000" dirty="0" err="1"/>
              <a:t>l’environnement</a:t>
            </a:r>
            <a:endParaRPr lang="de-CH" sz="2000" dirty="0"/>
          </a:p>
          <a:p>
            <a:pPr marL="457200" lvl="0" indent="-457200">
              <a:buFont typeface="+mj-lt"/>
              <a:buAutoNum type="arabicParenR"/>
            </a:pPr>
            <a:r>
              <a:rPr lang="de-CH" sz="2000" dirty="0"/>
              <a:t>Divers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25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De </a:t>
            </a:r>
            <a:r>
              <a:rPr lang="de-CH" dirty="0" err="1"/>
              <a:t>l’idée</a:t>
            </a:r>
            <a:r>
              <a:rPr lang="de-CH" dirty="0"/>
              <a:t> à </a:t>
            </a:r>
            <a:r>
              <a:rPr lang="de-CH" dirty="0" err="1"/>
              <a:t>sa</a:t>
            </a:r>
            <a:r>
              <a:rPr lang="de-CH" dirty="0"/>
              <a:t> </a:t>
            </a:r>
            <a:r>
              <a:rPr lang="de-CH" dirty="0" err="1"/>
              <a:t>réalisation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CH" sz="2000" dirty="0"/>
              <a:t>Le </a:t>
            </a:r>
            <a:r>
              <a:rPr lang="de-CH" sz="2000" dirty="0" err="1"/>
              <a:t>règlement</a:t>
            </a:r>
            <a:r>
              <a:rPr lang="de-CH" sz="2000" dirty="0"/>
              <a:t> SIA 103 </a:t>
            </a:r>
            <a:r>
              <a:rPr lang="de-CH" sz="2000" dirty="0" err="1"/>
              <a:t>prescrit</a:t>
            </a:r>
            <a:r>
              <a:rPr lang="de-CH" sz="2000" dirty="0"/>
              <a:t> les </a:t>
            </a:r>
            <a:r>
              <a:rPr lang="de-CH" sz="2000" dirty="0" err="1"/>
              <a:t>différentes</a:t>
            </a:r>
            <a:r>
              <a:rPr lang="de-CH" sz="2000" dirty="0"/>
              <a:t> </a:t>
            </a:r>
            <a:r>
              <a:rPr lang="de-CH" sz="2000" dirty="0" err="1"/>
              <a:t>phases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Plus le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est</a:t>
            </a:r>
            <a:r>
              <a:rPr lang="de-CH" sz="2000" dirty="0"/>
              <a:t> </a:t>
            </a:r>
            <a:r>
              <a:rPr lang="de-CH" sz="2000" dirty="0" err="1"/>
              <a:t>détaillé</a:t>
            </a:r>
            <a:r>
              <a:rPr lang="de-CH" sz="2000" dirty="0"/>
              <a:t>, plus </a:t>
            </a:r>
            <a:r>
              <a:rPr lang="de-CH" sz="2000" dirty="0" err="1"/>
              <a:t>c’est</a:t>
            </a:r>
            <a:r>
              <a:rPr lang="de-CH" sz="2000" dirty="0"/>
              <a:t> </a:t>
            </a:r>
            <a:r>
              <a:rPr lang="de-CH" sz="2000" dirty="0" err="1"/>
              <a:t>facile</a:t>
            </a:r>
            <a:r>
              <a:rPr lang="de-CH" sz="2000" dirty="0"/>
              <a:t> </a:t>
            </a:r>
            <a:r>
              <a:rPr lang="de-CH" sz="2000" dirty="0" err="1"/>
              <a:t>pour</a:t>
            </a:r>
            <a:r>
              <a:rPr lang="de-CH" sz="2000" dirty="0"/>
              <a:t> le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Tous</a:t>
            </a:r>
            <a:r>
              <a:rPr lang="de-CH" sz="2000" dirty="0"/>
              <a:t> les </a:t>
            </a:r>
            <a:r>
              <a:rPr lang="de-CH" sz="2000" dirty="0" err="1"/>
              <a:t>détails</a:t>
            </a:r>
            <a:r>
              <a:rPr lang="de-CH" sz="2000" dirty="0"/>
              <a:t> </a:t>
            </a:r>
            <a:r>
              <a:rPr lang="de-CH" sz="2000" dirty="0" err="1"/>
              <a:t>discutés</a:t>
            </a:r>
            <a:r>
              <a:rPr lang="de-CH" sz="2000" dirty="0"/>
              <a:t>, </a:t>
            </a:r>
            <a:r>
              <a:rPr lang="de-CH" sz="2000" dirty="0" err="1"/>
              <a:t>dessinés</a:t>
            </a:r>
            <a:r>
              <a:rPr lang="de-CH" sz="2000" dirty="0"/>
              <a:t>, </a:t>
            </a:r>
            <a:r>
              <a:rPr lang="de-CH" sz="2000" dirty="0" err="1"/>
              <a:t>calculés</a:t>
            </a:r>
            <a:r>
              <a:rPr lang="de-CH" sz="2000" dirty="0"/>
              <a:t> </a:t>
            </a:r>
            <a:r>
              <a:rPr lang="de-CH" sz="2000" dirty="0" err="1"/>
              <a:t>pendant</a:t>
            </a:r>
            <a:r>
              <a:rPr lang="de-CH" sz="2000" dirty="0"/>
              <a:t> la </a:t>
            </a:r>
            <a:r>
              <a:rPr lang="de-CH" sz="2000" dirty="0" err="1"/>
              <a:t>phase</a:t>
            </a:r>
            <a:r>
              <a:rPr lang="de-CH" sz="2000" dirty="0"/>
              <a:t> de </a:t>
            </a:r>
            <a:r>
              <a:rPr lang="de-CH" sz="2000" dirty="0" err="1"/>
              <a:t>projet</a:t>
            </a:r>
            <a:r>
              <a:rPr lang="de-CH" sz="2000" dirty="0"/>
              <a:t> ne </a:t>
            </a:r>
            <a:r>
              <a:rPr lang="de-CH" sz="2000" dirty="0" err="1"/>
              <a:t>peuvent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être</a:t>
            </a:r>
            <a:r>
              <a:rPr lang="de-CH" sz="2000" dirty="0"/>
              <a:t> </a:t>
            </a:r>
            <a:r>
              <a:rPr lang="de-CH" sz="2000" dirty="0" err="1"/>
              <a:t>représentés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les </a:t>
            </a:r>
            <a:r>
              <a:rPr lang="de-CH" sz="2000" dirty="0" err="1"/>
              <a:t>plans</a:t>
            </a:r>
            <a:r>
              <a:rPr lang="de-CH" sz="2000" dirty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Les </a:t>
            </a:r>
            <a:r>
              <a:rPr lang="de-CH" sz="2000" dirty="0" err="1"/>
              <a:t>plans</a:t>
            </a:r>
            <a:r>
              <a:rPr lang="de-CH" sz="2000" dirty="0"/>
              <a:t> </a:t>
            </a:r>
            <a:r>
              <a:rPr lang="de-CH" sz="2000" dirty="0" err="1"/>
              <a:t>sont</a:t>
            </a:r>
            <a:r>
              <a:rPr lang="de-CH" sz="2000" dirty="0"/>
              <a:t> </a:t>
            </a:r>
            <a:r>
              <a:rPr lang="de-CH" sz="2000" dirty="0" err="1"/>
              <a:t>transposés</a:t>
            </a:r>
            <a:r>
              <a:rPr lang="de-CH" sz="2000" dirty="0"/>
              <a:t> </a:t>
            </a:r>
            <a:r>
              <a:rPr lang="de-CH" sz="2000" dirty="0" err="1"/>
              <a:t>sous</a:t>
            </a:r>
            <a:r>
              <a:rPr lang="de-CH" sz="2000" dirty="0"/>
              <a:t> forme de </a:t>
            </a:r>
            <a:r>
              <a:rPr lang="de-CH" sz="2000" dirty="0" err="1"/>
              <a:t>volumes</a:t>
            </a:r>
            <a:r>
              <a:rPr lang="de-CH" sz="2000" dirty="0"/>
              <a:t>, de </a:t>
            </a:r>
            <a:r>
              <a:rPr lang="de-CH" sz="2000" dirty="0" err="1"/>
              <a:t>dimensions</a:t>
            </a:r>
            <a:r>
              <a:rPr lang="de-CH" sz="2000" dirty="0"/>
              <a:t>, </a:t>
            </a:r>
            <a:r>
              <a:rPr lang="de-CH" sz="2000" dirty="0" err="1"/>
              <a:t>d’unités</a:t>
            </a:r>
            <a:r>
              <a:rPr lang="de-CH" sz="2000" dirty="0"/>
              <a:t>, etc.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descriptif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 </a:t>
            </a:r>
            <a:r>
              <a:rPr lang="de-CH" sz="2000" dirty="0" err="1"/>
              <a:t>déroulement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se </a:t>
            </a:r>
            <a:r>
              <a:rPr lang="de-CH" sz="2000" dirty="0" err="1"/>
              <a:t>reflète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le </a:t>
            </a:r>
            <a:r>
              <a:rPr lang="de-CH" sz="2000" dirty="0" err="1"/>
              <a:t>descriptif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Interruption entre le </a:t>
            </a:r>
            <a:r>
              <a:rPr lang="de-CH" sz="2000" dirty="0" err="1"/>
              <a:t>projet</a:t>
            </a:r>
            <a:r>
              <a:rPr lang="de-CH" sz="2000" dirty="0"/>
              <a:t> et </a:t>
            </a:r>
            <a:r>
              <a:rPr lang="de-CH" sz="2000" dirty="0" err="1"/>
              <a:t>l’entrée</a:t>
            </a:r>
            <a:r>
              <a:rPr lang="de-CH" sz="2000" dirty="0"/>
              <a:t> en </a:t>
            </a:r>
            <a:r>
              <a:rPr lang="de-CH" sz="2000" dirty="0" err="1"/>
              <a:t>jeu</a:t>
            </a:r>
            <a:r>
              <a:rPr lang="de-CH" sz="2000" dirty="0"/>
              <a:t> de la </a:t>
            </a:r>
            <a:r>
              <a:rPr lang="de-CH" sz="2000" dirty="0" err="1"/>
              <a:t>direction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Transfert</a:t>
            </a:r>
            <a:r>
              <a:rPr lang="de-CH" sz="2000" dirty="0"/>
              <a:t> de la </a:t>
            </a:r>
            <a:r>
              <a:rPr lang="de-CH" sz="2000" dirty="0" err="1"/>
              <a:t>responsabilité</a:t>
            </a:r>
            <a:r>
              <a:rPr lang="de-CH" sz="2000" dirty="0"/>
              <a:t> du </a:t>
            </a:r>
            <a:r>
              <a:rPr lang="de-CH" sz="2000" dirty="0" err="1"/>
              <a:t>concepteur</a:t>
            </a:r>
            <a:r>
              <a:rPr lang="de-CH" sz="2000" dirty="0"/>
              <a:t> au </a:t>
            </a:r>
            <a:r>
              <a:rPr lang="de-CH" sz="2000" dirty="0" err="1"/>
              <a:t>directeur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à la </a:t>
            </a:r>
            <a:r>
              <a:rPr lang="de-CH" sz="2000" dirty="0" err="1"/>
              <a:t>fin</a:t>
            </a:r>
            <a:r>
              <a:rPr lang="de-CH" sz="2000" dirty="0"/>
              <a:t> de la </a:t>
            </a:r>
            <a:r>
              <a:rPr lang="de-CH" sz="2000" dirty="0" err="1"/>
              <a:t>phase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de-CH" sz="2000" dirty="0"/>
          </a:p>
          <a:p>
            <a:pPr marL="0" indent="0" algn="ctr">
              <a:buNone/>
            </a:pPr>
            <a:r>
              <a:rPr lang="de-CH" sz="3600" b="1" dirty="0"/>
              <a:t>55%</a:t>
            </a:r>
            <a:r>
              <a:rPr lang="de-CH" sz="2000" b="1" dirty="0"/>
              <a:t> des </a:t>
            </a:r>
            <a:r>
              <a:rPr lang="de-CH" sz="2000" b="1" dirty="0" err="1"/>
              <a:t>erreurs</a:t>
            </a:r>
            <a:r>
              <a:rPr lang="de-CH" sz="2000" b="1" dirty="0"/>
              <a:t> </a:t>
            </a:r>
            <a:r>
              <a:rPr lang="de-CH" sz="2000" b="1" dirty="0" err="1"/>
              <a:t>ont</a:t>
            </a:r>
            <a:r>
              <a:rPr lang="de-CH" sz="2000" b="1" dirty="0"/>
              <a:t> </a:t>
            </a:r>
            <a:r>
              <a:rPr lang="de-CH" sz="2000" b="1" dirty="0" err="1"/>
              <a:t>lieu</a:t>
            </a:r>
            <a:r>
              <a:rPr lang="de-CH" sz="4000" b="1" dirty="0"/>
              <a:t> avant </a:t>
            </a:r>
            <a:r>
              <a:rPr lang="de-CH" sz="2000" b="1" dirty="0" err="1"/>
              <a:t>l’exécution</a:t>
            </a:r>
            <a:r>
              <a:rPr lang="de-CH" sz="2000" b="1" dirty="0"/>
              <a:t>!</a:t>
            </a:r>
          </a:p>
          <a:p>
            <a:pPr marL="514350" indent="-514350">
              <a:buFont typeface="+mj-lt"/>
              <a:buAutoNum type="arabicParenR"/>
            </a:pPr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61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De </a:t>
            </a:r>
            <a:r>
              <a:rPr lang="de-CH" dirty="0" err="1"/>
              <a:t>l’idée</a:t>
            </a:r>
            <a:r>
              <a:rPr lang="de-CH" dirty="0"/>
              <a:t> à </a:t>
            </a:r>
            <a:r>
              <a:rPr lang="de-CH" dirty="0" err="1"/>
              <a:t>sa</a:t>
            </a:r>
            <a:r>
              <a:rPr lang="de-CH" dirty="0"/>
              <a:t> </a:t>
            </a:r>
            <a:r>
              <a:rPr lang="de-CH" dirty="0" err="1"/>
              <a:t>réalisation</a:t>
            </a:r>
            <a:endParaRPr lang="de-CH" dirty="0"/>
          </a:p>
        </p:txBody>
      </p:sp>
      <p:pic>
        <p:nvPicPr>
          <p:cNvPr id="5" name="Picture 2" descr="C:\work\AUSTAUSCH\schaukel-projek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172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529680" y="1188715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Le client explique son idée: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48880" y="1186544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ce que comprend le chef de projet: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65240" y="1188715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la version de l’analyste: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181600" y="1180551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la version du programmeur: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411566" y="1188440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en fait ce que préconisait l’expert: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13112" y="601952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comment le projet a été documenté: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32312" y="6019527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la solution réalisée au final: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68080" y="6019527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ce qui est facturé au client: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181600" y="6014456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l’état de la maintenance: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16888" y="6014456"/>
            <a:ext cx="1137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" dirty="0"/>
              <a:t>Voici ce qui aurait été en fait utile au client: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50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5.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générale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DGT</a:t>
            </a:r>
            <a:br>
              <a:rPr lang="de-CH" spc="-150" dirty="0"/>
            </a:br>
            <a:r>
              <a:rPr lang="de-CH" spc="-150" dirty="0"/>
              <a:t>     </a:t>
            </a:r>
            <a:r>
              <a:rPr lang="de-CH" spc="-150" dirty="0" err="1"/>
              <a:t>Direction</a:t>
            </a:r>
            <a:r>
              <a:rPr lang="de-CH" spc="-150" dirty="0"/>
              <a:t> </a:t>
            </a:r>
            <a:r>
              <a:rPr lang="de-CH" spc="-150" dirty="0" err="1"/>
              <a:t>locale</a:t>
            </a:r>
            <a:r>
              <a:rPr lang="de-CH" spc="-150" dirty="0"/>
              <a:t> des </a:t>
            </a:r>
            <a:r>
              <a:rPr lang="de-CH" spc="-150" dirty="0" err="1"/>
              <a:t>travaux</a:t>
            </a:r>
            <a:r>
              <a:rPr lang="de-CH" spc="-150" dirty="0"/>
              <a:t>: DLT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/>
              <a:t>Quelles </a:t>
            </a:r>
            <a:r>
              <a:rPr lang="de-CH" sz="2000" b="1" u="sng" dirty="0" err="1"/>
              <a:t>sont</a:t>
            </a:r>
            <a:r>
              <a:rPr lang="de-CH" sz="2000" b="1" u="sng" dirty="0"/>
              <a:t> les </a:t>
            </a:r>
            <a:r>
              <a:rPr lang="de-CH" sz="2000" b="1" u="sng" dirty="0" err="1"/>
              <a:t>missions</a:t>
            </a:r>
            <a:r>
              <a:rPr lang="de-CH" sz="2000" b="1" u="sng" dirty="0"/>
              <a:t> </a:t>
            </a:r>
            <a:r>
              <a:rPr lang="de-CH" sz="2000" b="1" u="sng" dirty="0" err="1"/>
              <a:t>incombant</a:t>
            </a:r>
            <a:r>
              <a:rPr lang="de-CH" sz="2000" b="1" u="sng" dirty="0"/>
              <a:t> à la </a:t>
            </a:r>
            <a:r>
              <a:rPr lang="de-CH" sz="2000" b="1" u="sng" dirty="0" err="1"/>
              <a:t>Direction</a:t>
            </a:r>
            <a:r>
              <a:rPr lang="de-CH" sz="2000" b="1" u="sng" dirty="0"/>
              <a:t> </a:t>
            </a:r>
            <a:r>
              <a:rPr lang="de-CH" sz="2000" b="1" u="sng" dirty="0" err="1"/>
              <a:t>générale</a:t>
            </a:r>
            <a:r>
              <a:rPr lang="de-CH" sz="2000" b="1" u="sng" dirty="0"/>
              <a:t> des </a:t>
            </a:r>
            <a:r>
              <a:rPr lang="de-CH" sz="2000" b="1" u="sng" dirty="0" err="1"/>
              <a:t>travaux</a:t>
            </a:r>
            <a:r>
              <a:rPr lang="de-CH" sz="2000" b="1" u="sng" dirty="0"/>
              <a:t>?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Assister</a:t>
            </a:r>
            <a:r>
              <a:rPr lang="de-CH" sz="2000" dirty="0"/>
              <a:t> le </a:t>
            </a:r>
            <a:r>
              <a:rPr lang="de-CH" sz="2000" dirty="0" err="1"/>
              <a:t>maître</a:t>
            </a:r>
            <a:r>
              <a:rPr lang="de-CH" sz="2000" dirty="0"/>
              <a:t> de </a:t>
            </a:r>
            <a:r>
              <a:rPr lang="de-CH" sz="2000" dirty="0" err="1"/>
              <a:t>l’ouvrage</a:t>
            </a:r>
            <a:r>
              <a:rPr lang="de-CH" sz="2000" dirty="0"/>
              <a:t> en le </a:t>
            </a:r>
            <a:r>
              <a:rPr lang="de-CH" sz="2000" dirty="0" err="1"/>
              <a:t>déchargeant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Coordonner</a:t>
            </a:r>
            <a:r>
              <a:rPr lang="de-CH" sz="2000" dirty="0"/>
              <a:t> les </a:t>
            </a:r>
            <a:r>
              <a:rPr lang="de-CH" sz="2000" dirty="0" err="1"/>
              <a:t>concepteurs</a:t>
            </a:r>
            <a:r>
              <a:rPr lang="de-CH" sz="2000" dirty="0"/>
              <a:t> </a:t>
            </a:r>
            <a:r>
              <a:rPr lang="de-CH" sz="2000" dirty="0" err="1"/>
              <a:t>spécialisés</a:t>
            </a:r>
            <a:r>
              <a:rPr lang="de-CH" sz="2000" dirty="0"/>
              <a:t> des </a:t>
            </a:r>
            <a:r>
              <a:rPr lang="de-CH" sz="2000" dirty="0" err="1"/>
              <a:t>différentes</a:t>
            </a:r>
            <a:r>
              <a:rPr lang="de-CH" sz="2000" dirty="0"/>
              <a:t> </a:t>
            </a:r>
            <a:r>
              <a:rPr lang="de-CH" sz="2000" dirty="0" err="1"/>
              <a:t>branches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Communiquer</a:t>
            </a:r>
            <a:r>
              <a:rPr lang="de-CH" sz="2000" dirty="0"/>
              <a:t> </a:t>
            </a:r>
            <a:r>
              <a:rPr lang="de-CH" sz="2000" dirty="0" err="1"/>
              <a:t>avec</a:t>
            </a:r>
            <a:r>
              <a:rPr lang="de-CH" sz="2000" dirty="0"/>
              <a:t> les </a:t>
            </a:r>
            <a:r>
              <a:rPr lang="de-CH" sz="2000" dirty="0" err="1"/>
              <a:t>autorités</a:t>
            </a:r>
            <a:r>
              <a:rPr lang="de-CH" sz="2000" dirty="0"/>
              <a:t>, les </a:t>
            </a:r>
            <a:r>
              <a:rPr lang="de-CH" sz="2000" dirty="0" err="1"/>
              <a:t>services</a:t>
            </a:r>
            <a:r>
              <a:rPr lang="de-CH" sz="2000" dirty="0"/>
              <a:t> </a:t>
            </a:r>
            <a:r>
              <a:rPr lang="de-CH" sz="2000" dirty="0" err="1"/>
              <a:t>publics</a:t>
            </a:r>
            <a:r>
              <a:rPr lang="de-CH" sz="2000" dirty="0"/>
              <a:t> et la </a:t>
            </a:r>
            <a:r>
              <a:rPr lang="de-CH" sz="2000" dirty="0" err="1"/>
              <a:t>population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Contrôler</a:t>
            </a:r>
            <a:r>
              <a:rPr lang="de-CH" sz="2000" dirty="0"/>
              <a:t> </a:t>
            </a:r>
            <a:r>
              <a:rPr lang="de-CH" sz="2000" dirty="0" err="1"/>
              <a:t>périodiquement</a:t>
            </a:r>
            <a:r>
              <a:rPr lang="de-CH" sz="2000" dirty="0"/>
              <a:t> les </a:t>
            </a:r>
            <a:r>
              <a:rPr lang="de-CH" sz="2000" dirty="0" err="1"/>
              <a:t>travaux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le </a:t>
            </a:r>
            <a:r>
              <a:rPr lang="de-CH" sz="2000" dirty="0" err="1"/>
              <a:t>chantier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Gérer</a:t>
            </a:r>
            <a:r>
              <a:rPr lang="de-CH" sz="2000" dirty="0"/>
              <a:t> le </a:t>
            </a:r>
            <a:r>
              <a:rPr lang="de-CH" sz="2000" dirty="0" err="1"/>
              <a:t>trafic</a:t>
            </a:r>
            <a:r>
              <a:rPr lang="de-CH" sz="2000" dirty="0"/>
              <a:t> des </a:t>
            </a:r>
            <a:r>
              <a:rPr lang="de-CH" sz="2000" dirty="0" err="1"/>
              <a:t>paiements</a:t>
            </a:r>
            <a:r>
              <a:rPr lang="de-CH" sz="2000" dirty="0"/>
              <a:t>, valider les </a:t>
            </a:r>
            <a:r>
              <a:rPr lang="de-CH" sz="2000" dirty="0" err="1"/>
              <a:t>factures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Contrôler</a:t>
            </a:r>
            <a:r>
              <a:rPr lang="de-CH" sz="2000" dirty="0"/>
              <a:t> la </a:t>
            </a:r>
            <a:r>
              <a:rPr lang="de-CH" sz="2000" dirty="0" err="1"/>
              <a:t>comptabilité</a:t>
            </a:r>
            <a:r>
              <a:rPr lang="de-CH" sz="2000" dirty="0"/>
              <a:t> </a:t>
            </a:r>
            <a:r>
              <a:rPr lang="de-CH" sz="2000" dirty="0" err="1"/>
              <a:t>générale</a:t>
            </a:r>
            <a:r>
              <a:rPr lang="de-CH" sz="2000" dirty="0"/>
              <a:t> du </a:t>
            </a:r>
            <a:r>
              <a:rPr lang="de-CH" sz="2000" dirty="0" err="1"/>
              <a:t>projet</a:t>
            </a:r>
            <a:r>
              <a:rPr lang="de-CH" sz="2000" dirty="0"/>
              <a:t>, </a:t>
            </a:r>
            <a:r>
              <a:rPr lang="de-CH" sz="2000" dirty="0" err="1"/>
              <a:t>décompte</a:t>
            </a:r>
            <a:r>
              <a:rPr lang="de-CH" sz="2000" dirty="0"/>
              <a:t> final</a:t>
            </a:r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Présenter</a:t>
            </a:r>
            <a:r>
              <a:rPr lang="de-CH" sz="2000" dirty="0"/>
              <a:t> au </a:t>
            </a:r>
            <a:r>
              <a:rPr lang="de-CH" sz="2000" dirty="0" err="1"/>
              <a:t>mandant</a:t>
            </a:r>
            <a:r>
              <a:rPr lang="de-CH" sz="2000" dirty="0"/>
              <a:t> le </a:t>
            </a:r>
            <a:r>
              <a:rPr lang="de-CH" sz="2000" dirty="0" err="1"/>
              <a:t>rapport</a:t>
            </a:r>
            <a:r>
              <a:rPr lang="de-CH" sz="2000" dirty="0"/>
              <a:t> </a:t>
            </a:r>
            <a:r>
              <a:rPr lang="de-CH" sz="2000" dirty="0" err="1"/>
              <a:t>périodique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r>
              <a:rPr lang="de-CH" sz="2000" dirty="0"/>
              <a:t> en </a:t>
            </a:r>
            <a:r>
              <a:rPr lang="de-CH" sz="2000" dirty="0" err="1"/>
              <a:t>cours</a:t>
            </a: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Définir</a:t>
            </a:r>
            <a:r>
              <a:rPr lang="de-CH" sz="2000" dirty="0"/>
              <a:t> et </a:t>
            </a:r>
            <a:r>
              <a:rPr lang="de-CH" sz="2000" dirty="0" err="1"/>
              <a:t>tenir</a:t>
            </a:r>
            <a:r>
              <a:rPr lang="de-CH" sz="2000" dirty="0"/>
              <a:t> à jour le </a:t>
            </a:r>
            <a:r>
              <a:rPr lang="de-CH" sz="2000" dirty="0" err="1"/>
              <a:t>calendrier</a:t>
            </a:r>
            <a:r>
              <a:rPr lang="de-CH" sz="2000" dirty="0"/>
              <a:t> des </a:t>
            </a:r>
            <a:r>
              <a:rPr lang="de-CH" sz="2000" dirty="0" err="1"/>
              <a:t>travaux</a:t>
            </a:r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45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u="sng" dirty="0"/>
              <a:t>Dans </a:t>
            </a:r>
            <a:r>
              <a:rPr lang="de-CH" sz="2000" b="1" u="sng" dirty="0" err="1"/>
              <a:t>quels</a:t>
            </a:r>
            <a:r>
              <a:rPr lang="de-CH" sz="2000" b="1" u="sng" dirty="0"/>
              <a:t> </a:t>
            </a:r>
            <a:r>
              <a:rPr lang="de-CH" sz="2000" b="1" u="sng" dirty="0" err="1"/>
              <a:t>cas</a:t>
            </a:r>
            <a:r>
              <a:rPr lang="de-CH" sz="2000" b="1" u="sng" dirty="0"/>
              <a:t> </a:t>
            </a:r>
            <a:r>
              <a:rPr lang="de-CH" sz="2000" b="1" u="sng" dirty="0" err="1"/>
              <a:t>une</a:t>
            </a:r>
            <a:r>
              <a:rPr lang="de-CH" sz="2000" b="1" u="sng" dirty="0"/>
              <a:t> DGT </a:t>
            </a:r>
            <a:r>
              <a:rPr lang="de-CH" sz="2000" b="1" u="sng" dirty="0" err="1"/>
              <a:t>est</a:t>
            </a:r>
            <a:r>
              <a:rPr lang="de-CH" sz="2000" b="1" u="sng" dirty="0"/>
              <a:t>-elle </a:t>
            </a:r>
            <a:r>
              <a:rPr lang="de-CH" sz="2000" b="1" u="sng" dirty="0" err="1"/>
              <a:t>judicieuse</a:t>
            </a:r>
            <a:r>
              <a:rPr lang="de-CH" sz="2000" b="1" u="sng" dirty="0"/>
              <a:t> ?</a:t>
            </a: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Projets</a:t>
            </a:r>
            <a:r>
              <a:rPr lang="de-CH" sz="2000" dirty="0"/>
              <a:t> </a:t>
            </a:r>
            <a:r>
              <a:rPr lang="de-CH" sz="2000" dirty="0" err="1"/>
              <a:t>complexes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 err="1"/>
              <a:t>Ouvrages</a:t>
            </a:r>
            <a:r>
              <a:rPr lang="de-CH" sz="2000" dirty="0"/>
              <a:t> de </a:t>
            </a:r>
            <a:r>
              <a:rPr lang="de-CH" sz="2000" dirty="0" err="1"/>
              <a:t>distribution</a:t>
            </a:r>
            <a:r>
              <a:rPr lang="de-CH" sz="2000" dirty="0"/>
              <a:t> </a:t>
            </a:r>
            <a:r>
              <a:rPr lang="de-CH" sz="2000" dirty="0" err="1"/>
              <a:t>réalisés</a:t>
            </a:r>
            <a:r>
              <a:rPr lang="de-CH" sz="2000" dirty="0"/>
              <a:t> </a:t>
            </a:r>
            <a:r>
              <a:rPr lang="de-CH" sz="2000" dirty="0" err="1"/>
              <a:t>sur</a:t>
            </a:r>
            <a:r>
              <a:rPr lang="de-CH" sz="2000" dirty="0"/>
              <a:t> </a:t>
            </a:r>
            <a:r>
              <a:rPr lang="de-CH" sz="2000" dirty="0" err="1"/>
              <a:t>plusieurs</a:t>
            </a:r>
            <a:r>
              <a:rPr lang="de-CH" sz="2000" dirty="0"/>
              <a:t> </a:t>
            </a:r>
            <a:r>
              <a:rPr lang="de-CH" sz="2000" dirty="0" err="1"/>
              <a:t>années</a:t>
            </a:r>
            <a:r>
              <a:rPr lang="de-CH" sz="2000" dirty="0"/>
              <a:t>, </a:t>
            </a:r>
            <a:r>
              <a:rPr lang="de-CH" sz="2000" dirty="0" err="1"/>
              <a:t>mais</a:t>
            </a:r>
            <a:r>
              <a:rPr lang="de-CH" sz="2000" dirty="0"/>
              <a:t> </a:t>
            </a:r>
            <a:r>
              <a:rPr lang="de-CH" sz="2000" dirty="0" err="1"/>
              <a:t>intégrés</a:t>
            </a:r>
            <a:r>
              <a:rPr lang="de-CH" sz="2000" dirty="0"/>
              <a:t> </a:t>
            </a:r>
            <a:r>
              <a:rPr lang="de-CH" sz="2000" dirty="0" err="1"/>
              <a:t>dans</a:t>
            </a:r>
            <a:r>
              <a:rPr lang="de-CH" sz="2000" dirty="0"/>
              <a:t> </a:t>
            </a:r>
            <a:r>
              <a:rPr lang="de-CH" sz="2000" dirty="0" err="1"/>
              <a:t>un</a:t>
            </a:r>
            <a:r>
              <a:rPr lang="de-CH" sz="2000" dirty="0"/>
              <a:t> </a:t>
            </a:r>
            <a:r>
              <a:rPr lang="de-CH" sz="2000" dirty="0" err="1"/>
              <a:t>projet</a:t>
            </a:r>
            <a:r>
              <a:rPr lang="de-CH" sz="2000" dirty="0"/>
              <a:t> </a:t>
            </a:r>
            <a:r>
              <a:rPr lang="de-CH" sz="2000" dirty="0" err="1"/>
              <a:t>nécessitant</a:t>
            </a:r>
            <a:r>
              <a:rPr lang="de-CH" sz="2000" dirty="0"/>
              <a:t> </a:t>
            </a:r>
            <a:r>
              <a:rPr lang="de-CH" sz="2000" dirty="0" err="1"/>
              <a:t>une</a:t>
            </a:r>
            <a:r>
              <a:rPr lang="de-CH" sz="2000" dirty="0"/>
              <a:t> </a:t>
            </a:r>
            <a:r>
              <a:rPr lang="de-CH" sz="2000" dirty="0" err="1"/>
              <a:t>supervision</a:t>
            </a:r>
            <a:r>
              <a:rPr lang="de-CH" sz="2000" dirty="0"/>
              <a:t> globale. </a:t>
            </a:r>
            <a:br>
              <a:rPr lang="de-CH" sz="2000" dirty="0"/>
            </a:br>
            <a:r>
              <a:rPr lang="de-CH" sz="2000" dirty="0"/>
              <a:t>Le </a:t>
            </a:r>
            <a:r>
              <a:rPr lang="de-CH" sz="2000" dirty="0" err="1"/>
              <a:t>cas</a:t>
            </a:r>
            <a:r>
              <a:rPr lang="de-CH" sz="2000" dirty="0"/>
              <a:t> </a:t>
            </a:r>
            <a:r>
              <a:rPr lang="de-CH" sz="2000" dirty="0" err="1"/>
              <a:t>échéant</a:t>
            </a:r>
            <a:r>
              <a:rPr lang="de-CH" sz="2000" dirty="0"/>
              <a:t>, </a:t>
            </a:r>
            <a:r>
              <a:rPr lang="de-CH" sz="2000" dirty="0" err="1"/>
              <a:t>avec</a:t>
            </a:r>
            <a:r>
              <a:rPr lang="de-CH" sz="2000" dirty="0"/>
              <a:t> </a:t>
            </a:r>
            <a:r>
              <a:rPr lang="de-CH" sz="2000" dirty="0" err="1"/>
              <a:t>rotation</a:t>
            </a:r>
            <a:r>
              <a:rPr lang="de-CH" sz="2000" dirty="0"/>
              <a:t> des </a:t>
            </a:r>
            <a:r>
              <a:rPr lang="de-CH" sz="2000" dirty="0" err="1"/>
              <a:t>concepteurs</a:t>
            </a:r>
            <a:r>
              <a:rPr lang="de-CH" sz="2000" dirty="0"/>
              <a:t> </a:t>
            </a:r>
            <a:r>
              <a:rPr lang="de-CH" sz="2000" dirty="0" err="1"/>
              <a:t>spécialisés</a:t>
            </a:r>
            <a:r>
              <a:rPr lang="de-CH" sz="2000" dirty="0"/>
              <a:t>.</a:t>
            </a:r>
            <a:br>
              <a:rPr lang="de-CH" sz="2000" dirty="0"/>
            </a:b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  <a:p>
            <a:pPr marL="514350" indent="-514350">
              <a:buFont typeface="+mj-lt"/>
              <a:buAutoNum type="arabicParenR"/>
            </a:pPr>
            <a:r>
              <a:rPr lang="de-CH" sz="2000" dirty="0"/>
              <a:t>Le </a:t>
            </a:r>
            <a:r>
              <a:rPr lang="de-CH" sz="2000" dirty="0" err="1"/>
              <a:t>volume</a:t>
            </a:r>
            <a:r>
              <a:rPr lang="de-CH" sz="2000" dirty="0"/>
              <a:t> des </a:t>
            </a:r>
            <a:r>
              <a:rPr lang="de-CH" sz="2000" dirty="0" err="1"/>
              <a:t>ouvrages</a:t>
            </a:r>
            <a:r>
              <a:rPr lang="de-CH" sz="2000" dirty="0"/>
              <a:t> </a:t>
            </a:r>
            <a:r>
              <a:rPr lang="de-CH" sz="2000" dirty="0" err="1"/>
              <a:t>n’est</a:t>
            </a:r>
            <a:r>
              <a:rPr lang="de-CH" sz="2000" dirty="0"/>
              <a:t> </a:t>
            </a:r>
            <a:r>
              <a:rPr lang="de-CH" sz="2000" dirty="0" err="1"/>
              <a:t>pas</a:t>
            </a:r>
            <a:r>
              <a:rPr lang="de-CH" sz="2000" dirty="0"/>
              <a:t> </a:t>
            </a:r>
            <a:r>
              <a:rPr lang="de-CH" sz="2000" dirty="0" err="1"/>
              <a:t>déterminant</a:t>
            </a:r>
            <a:r>
              <a:rPr lang="de-CH" sz="2000" dirty="0"/>
              <a:t>.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200" y="427038"/>
            <a:ext cx="663508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/>
              <a:t>5. </a:t>
            </a:r>
            <a:r>
              <a:rPr lang="de-CH" spc="-150" dirty="0" err="1" smtClean="0"/>
              <a:t>Direction</a:t>
            </a:r>
            <a:r>
              <a:rPr lang="de-CH" spc="-150" dirty="0" smtClean="0"/>
              <a:t> </a:t>
            </a:r>
            <a:r>
              <a:rPr lang="de-CH" spc="-150" dirty="0" err="1" smtClean="0"/>
              <a:t>générale</a:t>
            </a:r>
            <a:r>
              <a:rPr lang="de-CH" spc="-150" dirty="0" smtClean="0"/>
              <a:t> des </a:t>
            </a:r>
            <a:r>
              <a:rPr lang="de-CH" spc="-150" dirty="0" err="1" smtClean="0"/>
              <a:t>travaux</a:t>
            </a:r>
            <a:r>
              <a:rPr lang="de-CH" spc="-150" dirty="0" smtClean="0"/>
              <a:t>: DGT</a:t>
            </a:r>
            <a:br>
              <a:rPr lang="de-CH" spc="-150" dirty="0" smtClean="0"/>
            </a:br>
            <a:r>
              <a:rPr lang="de-CH" spc="-150" dirty="0" smtClean="0"/>
              <a:t>     </a:t>
            </a:r>
            <a:r>
              <a:rPr lang="de-CH" spc="-150" dirty="0" err="1" smtClean="0"/>
              <a:t>Direction</a:t>
            </a:r>
            <a:r>
              <a:rPr lang="de-CH" spc="-150" dirty="0" smtClean="0"/>
              <a:t> </a:t>
            </a:r>
            <a:r>
              <a:rPr lang="de-CH" spc="-150" dirty="0" err="1" smtClean="0"/>
              <a:t>locale</a:t>
            </a:r>
            <a:r>
              <a:rPr lang="de-CH" spc="-150" dirty="0" smtClean="0"/>
              <a:t> des </a:t>
            </a:r>
            <a:r>
              <a:rPr lang="de-CH" spc="-150" dirty="0" err="1" smtClean="0"/>
              <a:t>travaux</a:t>
            </a:r>
            <a:r>
              <a:rPr lang="de-CH" spc="-150" dirty="0" smtClean="0"/>
              <a:t>: DLT</a:t>
            </a:r>
            <a:endParaRPr lang="de-CH" spc="-15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Formation continue ASF 2016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65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1420</Words>
  <Application>Microsoft Office PowerPoint</Application>
  <PresentationFormat>Bildschirmpräsentation (4:3)</PresentationFormat>
  <Paragraphs>269</Paragraphs>
  <Slides>30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Larissa</vt:lpstr>
      <vt:lpstr>Direction des travaux en régie interne</vt:lpstr>
      <vt:lpstr>Direction des travaux en régie interne</vt:lpstr>
      <vt:lpstr>1. Définitions selon SIA 103</vt:lpstr>
      <vt:lpstr>2. Contrat d’ingénieur civil </vt:lpstr>
      <vt:lpstr>3. Normes, directives</vt:lpstr>
      <vt:lpstr>4. De l’idée à sa réalisation</vt:lpstr>
      <vt:lpstr>4. De l’idée à sa réalisation</vt:lpstr>
      <vt:lpstr>5. Direction générale des travaux: DGT      Direction locale des travaux: DLT</vt:lpstr>
      <vt:lpstr>PowerPoint-Präsentation</vt:lpstr>
      <vt:lpstr>5. Direction générale des travaux: DGT      Direction locale des travaux: DLT</vt:lpstr>
      <vt:lpstr>5. Direction générale des travaux: DGT      Direction locale des travaux: DLT</vt:lpstr>
      <vt:lpstr>5. Direction générale des travaux: DGT      Direction locale des travaux: DLT</vt:lpstr>
      <vt:lpstr>5. Direction générale des travaux: DGT      Direction locale des travaux: DLT</vt:lpstr>
      <vt:lpstr>5. Direction générale des travaux: DGT      Direction locale des travaux: DLT</vt:lpstr>
      <vt:lpstr>6. Prise en charge de la DT</vt:lpstr>
      <vt:lpstr>6. Prise en charge de la DT</vt:lpstr>
      <vt:lpstr>6. Prise en charge de la DT</vt:lpstr>
      <vt:lpstr>7. Séance coup d’envoi /  présence sur le chantier</vt:lpstr>
      <vt:lpstr>8. Compléments/modifications et instructions</vt:lpstr>
      <vt:lpstr>8. Compléments/modifications et instructions</vt:lpstr>
      <vt:lpstr>9. Relations entre intervenants</vt:lpstr>
      <vt:lpstr>10. Gestion des erreurs ou défauts</vt:lpstr>
      <vt:lpstr>11. Exemple</vt:lpstr>
      <vt:lpstr>11. Exemples</vt:lpstr>
      <vt:lpstr>11. Exemples</vt:lpstr>
      <vt:lpstr>11. Exemples</vt:lpstr>
      <vt:lpstr>11. Exemples</vt:lpstr>
      <vt:lpstr>12. Conclusions</vt:lpstr>
      <vt:lpstr>12. Conclusions</vt:lpstr>
      <vt:lpstr>PowerPoint-Präsentation</vt:lpstr>
    </vt:vector>
  </TitlesOfParts>
  <Company>Gruner Gruppe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Bauleitungen in Eigenregie</dc:title>
  <dc:creator>Matthias Ensinger</dc:creator>
  <cp:lastModifiedBy>fm</cp:lastModifiedBy>
  <cp:revision>151</cp:revision>
  <cp:lastPrinted>2016-04-08T12:00:45Z</cp:lastPrinted>
  <dcterms:created xsi:type="dcterms:W3CDTF">2016-01-21T15:23:38Z</dcterms:created>
  <dcterms:modified xsi:type="dcterms:W3CDTF">2016-04-12T19:53:51Z</dcterms:modified>
</cp:coreProperties>
</file>