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1"/>
  </p:sldMasterIdLst>
  <p:notesMasterIdLst>
    <p:notesMasterId r:id="rId28"/>
  </p:notesMasterIdLst>
  <p:handoutMasterIdLst>
    <p:handoutMasterId r:id="rId29"/>
  </p:handoutMasterIdLst>
  <p:sldIdLst>
    <p:sldId id="265" r:id="rId2"/>
    <p:sldId id="256" r:id="rId3"/>
    <p:sldId id="298" r:id="rId4"/>
    <p:sldId id="266" r:id="rId5"/>
    <p:sldId id="268" r:id="rId6"/>
    <p:sldId id="269" r:id="rId7"/>
    <p:sldId id="273" r:id="rId8"/>
    <p:sldId id="270" r:id="rId9"/>
    <p:sldId id="274" r:id="rId10"/>
    <p:sldId id="303" r:id="rId11"/>
    <p:sldId id="271" r:id="rId12"/>
    <p:sldId id="299" r:id="rId13"/>
    <p:sldId id="279" r:id="rId14"/>
    <p:sldId id="281" r:id="rId15"/>
    <p:sldId id="297" r:id="rId16"/>
    <p:sldId id="293" r:id="rId17"/>
    <p:sldId id="272" r:id="rId18"/>
    <p:sldId id="285" r:id="rId19"/>
    <p:sldId id="291" r:id="rId20"/>
    <p:sldId id="284" r:id="rId21"/>
    <p:sldId id="295" r:id="rId22"/>
    <p:sldId id="283" r:id="rId23"/>
    <p:sldId id="301" r:id="rId24"/>
    <p:sldId id="286" r:id="rId25"/>
    <p:sldId id="287" r:id="rId26"/>
    <p:sldId id="288" r:id="rId27"/>
  </p:sldIdLst>
  <p:sldSz cx="9144000" cy="6858000" type="screen4x3"/>
  <p:notesSz cx="6858000" cy="10059988"/>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7126" autoAdjust="0"/>
  </p:normalViewPr>
  <p:slideViewPr>
    <p:cSldViewPr>
      <p:cViewPr varScale="1">
        <p:scale>
          <a:sx n="76" d="100"/>
          <a:sy n="76" d="100"/>
        </p:scale>
        <p:origin x="-159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799" cy="503000"/>
          </a:xfrm>
          <a:prstGeom prst="rect">
            <a:avLst/>
          </a:prstGeom>
        </p:spPr>
        <p:txBody>
          <a:bodyPr vert="horz" lIns="93150" tIns="46575" rIns="93150" bIns="46575" rtlCol="0"/>
          <a:lstStyle>
            <a:lvl1pPr algn="l">
              <a:defRPr sz="1200"/>
            </a:lvl1pPr>
          </a:lstStyle>
          <a:p>
            <a:endParaRPr lang="de-CH" dirty="0"/>
          </a:p>
        </p:txBody>
      </p:sp>
      <p:sp>
        <p:nvSpPr>
          <p:cNvPr id="3" name="Datumsplatzhalter 2"/>
          <p:cNvSpPr>
            <a:spLocks noGrp="1"/>
          </p:cNvSpPr>
          <p:nvPr>
            <p:ph type="dt" sz="quarter" idx="1"/>
          </p:nvPr>
        </p:nvSpPr>
        <p:spPr>
          <a:xfrm>
            <a:off x="3884614" y="0"/>
            <a:ext cx="2971799" cy="503000"/>
          </a:xfrm>
          <a:prstGeom prst="rect">
            <a:avLst/>
          </a:prstGeom>
        </p:spPr>
        <p:txBody>
          <a:bodyPr vert="horz" lIns="93150" tIns="46575" rIns="93150" bIns="46575" rtlCol="0"/>
          <a:lstStyle>
            <a:lvl1pPr algn="r">
              <a:defRPr sz="1200"/>
            </a:lvl1pPr>
          </a:lstStyle>
          <a:p>
            <a:fld id="{0158EB50-BBA8-436F-BFD5-F871A5B08FC0}" type="datetimeFigureOut">
              <a:rPr lang="de-CH" smtClean="0"/>
              <a:pPr/>
              <a:t>04.04.2016</a:t>
            </a:fld>
            <a:endParaRPr lang="de-CH" dirty="0"/>
          </a:p>
        </p:txBody>
      </p:sp>
      <p:sp>
        <p:nvSpPr>
          <p:cNvPr id="4" name="Fußzeilenplatzhalter 3"/>
          <p:cNvSpPr>
            <a:spLocks noGrp="1"/>
          </p:cNvSpPr>
          <p:nvPr>
            <p:ph type="ftr" sz="quarter" idx="2"/>
          </p:nvPr>
        </p:nvSpPr>
        <p:spPr>
          <a:xfrm>
            <a:off x="0" y="9555242"/>
            <a:ext cx="2971799" cy="503000"/>
          </a:xfrm>
          <a:prstGeom prst="rect">
            <a:avLst/>
          </a:prstGeom>
        </p:spPr>
        <p:txBody>
          <a:bodyPr vert="horz" lIns="93150" tIns="46575" rIns="93150" bIns="46575" rtlCol="0" anchor="b"/>
          <a:lstStyle>
            <a:lvl1pPr algn="l">
              <a:defRPr sz="1200"/>
            </a:lvl1pPr>
          </a:lstStyle>
          <a:p>
            <a:endParaRPr lang="de-CH" dirty="0"/>
          </a:p>
        </p:txBody>
      </p:sp>
      <p:sp>
        <p:nvSpPr>
          <p:cNvPr id="5" name="Foliennummernplatzhalter 4"/>
          <p:cNvSpPr>
            <a:spLocks noGrp="1"/>
          </p:cNvSpPr>
          <p:nvPr>
            <p:ph type="sldNum" sz="quarter" idx="3"/>
          </p:nvPr>
        </p:nvSpPr>
        <p:spPr>
          <a:xfrm>
            <a:off x="3884614" y="9555242"/>
            <a:ext cx="2971799" cy="503000"/>
          </a:xfrm>
          <a:prstGeom prst="rect">
            <a:avLst/>
          </a:prstGeom>
        </p:spPr>
        <p:txBody>
          <a:bodyPr vert="horz" lIns="93150" tIns="46575" rIns="93150" bIns="46575" rtlCol="0" anchor="b"/>
          <a:lstStyle>
            <a:lvl1pPr algn="r">
              <a:defRPr sz="1200"/>
            </a:lvl1pPr>
          </a:lstStyle>
          <a:p>
            <a:fld id="{EBAFD96D-53EF-4FB5-A897-0ED74CA97C49}" type="slidenum">
              <a:rPr lang="de-CH" smtClean="0"/>
              <a:pPr/>
              <a:t>‹Nr.›</a:t>
            </a:fld>
            <a:endParaRPr lang="de-CH" dirty="0"/>
          </a:p>
        </p:txBody>
      </p:sp>
    </p:spTree>
    <p:extLst>
      <p:ext uri="{BB962C8B-B14F-4D97-AF65-F5344CB8AC3E}">
        <p14:creationId xmlns:p14="http://schemas.microsoft.com/office/powerpoint/2010/main" val="3737597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799" cy="503000"/>
          </a:xfrm>
          <a:prstGeom prst="rect">
            <a:avLst/>
          </a:prstGeom>
        </p:spPr>
        <p:txBody>
          <a:bodyPr vert="horz" lIns="93150" tIns="46575" rIns="93150" bIns="46575" rtlCol="0"/>
          <a:lstStyle>
            <a:lvl1pPr algn="l" fontAlgn="auto">
              <a:spcBef>
                <a:spcPts val="0"/>
              </a:spcBef>
              <a:spcAft>
                <a:spcPts val="0"/>
              </a:spcAft>
              <a:defRPr sz="1200">
                <a:latin typeface="+mn-lt"/>
                <a:cs typeface="+mn-cs"/>
              </a:defRPr>
            </a:lvl1pPr>
          </a:lstStyle>
          <a:p>
            <a:pPr>
              <a:defRPr/>
            </a:pPr>
            <a:endParaRPr lang="de-CH" dirty="0"/>
          </a:p>
        </p:txBody>
      </p:sp>
      <p:sp>
        <p:nvSpPr>
          <p:cNvPr id="3" name="Datumsplatzhalter 2"/>
          <p:cNvSpPr>
            <a:spLocks noGrp="1"/>
          </p:cNvSpPr>
          <p:nvPr>
            <p:ph type="dt" idx="1"/>
          </p:nvPr>
        </p:nvSpPr>
        <p:spPr>
          <a:xfrm>
            <a:off x="3884614" y="0"/>
            <a:ext cx="2971799" cy="503000"/>
          </a:xfrm>
          <a:prstGeom prst="rect">
            <a:avLst/>
          </a:prstGeom>
        </p:spPr>
        <p:txBody>
          <a:bodyPr vert="horz" lIns="93150" tIns="46575" rIns="93150" bIns="46575" rtlCol="0"/>
          <a:lstStyle>
            <a:lvl1pPr algn="r" fontAlgn="auto">
              <a:spcBef>
                <a:spcPts val="0"/>
              </a:spcBef>
              <a:spcAft>
                <a:spcPts val="0"/>
              </a:spcAft>
              <a:defRPr sz="1200">
                <a:latin typeface="+mn-lt"/>
                <a:cs typeface="+mn-cs"/>
              </a:defRPr>
            </a:lvl1pPr>
          </a:lstStyle>
          <a:p>
            <a:pPr>
              <a:defRPr/>
            </a:pPr>
            <a:fld id="{6BBA2852-9986-47A4-B500-89AA5E6F7068}" type="datetimeFigureOut">
              <a:rPr lang="de-CH"/>
              <a:pPr>
                <a:defRPr/>
              </a:pPr>
              <a:t>04.04.2016</a:t>
            </a:fld>
            <a:endParaRPr lang="de-CH" dirty="0"/>
          </a:p>
        </p:txBody>
      </p:sp>
      <p:sp>
        <p:nvSpPr>
          <p:cNvPr id="4" name="Folienbildplatzhalter 3"/>
          <p:cNvSpPr>
            <a:spLocks noGrp="1" noRot="1" noChangeAspect="1"/>
          </p:cNvSpPr>
          <p:nvPr>
            <p:ph type="sldImg" idx="2"/>
          </p:nvPr>
        </p:nvSpPr>
        <p:spPr>
          <a:xfrm>
            <a:off x="914400" y="754063"/>
            <a:ext cx="5029200" cy="3773487"/>
          </a:xfrm>
          <a:prstGeom prst="rect">
            <a:avLst/>
          </a:prstGeom>
          <a:noFill/>
          <a:ln w="12700">
            <a:solidFill>
              <a:prstClr val="black"/>
            </a:solidFill>
          </a:ln>
        </p:spPr>
        <p:txBody>
          <a:bodyPr vert="horz" lIns="93150" tIns="46575" rIns="93150" bIns="46575" rtlCol="0" anchor="ctr"/>
          <a:lstStyle/>
          <a:p>
            <a:pPr lvl="0"/>
            <a:endParaRPr lang="de-CH" noProof="0" dirty="0"/>
          </a:p>
        </p:txBody>
      </p:sp>
      <p:sp>
        <p:nvSpPr>
          <p:cNvPr id="5" name="Notizenplatzhalter 4"/>
          <p:cNvSpPr>
            <a:spLocks noGrp="1"/>
          </p:cNvSpPr>
          <p:nvPr>
            <p:ph type="body" sz="quarter" idx="3"/>
          </p:nvPr>
        </p:nvSpPr>
        <p:spPr>
          <a:xfrm>
            <a:off x="685800" y="4778496"/>
            <a:ext cx="5486400" cy="4526995"/>
          </a:xfrm>
          <a:prstGeom prst="rect">
            <a:avLst/>
          </a:prstGeom>
        </p:spPr>
        <p:txBody>
          <a:bodyPr vert="horz" lIns="93150" tIns="46575" rIns="93150" bIns="46575"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sp>
        <p:nvSpPr>
          <p:cNvPr id="6" name="Fußzeilenplatzhalter 5"/>
          <p:cNvSpPr>
            <a:spLocks noGrp="1"/>
          </p:cNvSpPr>
          <p:nvPr>
            <p:ph type="ftr" sz="quarter" idx="4"/>
          </p:nvPr>
        </p:nvSpPr>
        <p:spPr>
          <a:xfrm>
            <a:off x="0" y="9555242"/>
            <a:ext cx="2971799" cy="503000"/>
          </a:xfrm>
          <a:prstGeom prst="rect">
            <a:avLst/>
          </a:prstGeom>
        </p:spPr>
        <p:txBody>
          <a:bodyPr vert="horz" lIns="93150" tIns="46575" rIns="93150" bIns="46575" rtlCol="0" anchor="b"/>
          <a:lstStyle>
            <a:lvl1pPr algn="l" fontAlgn="auto">
              <a:spcBef>
                <a:spcPts val="0"/>
              </a:spcBef>
              <a:spcAft>
                <a:spcPts val="0"/>
              </a:spcAft>
              <a:defRPr sz="1200">
                <a:latin typeface="+mn-lt"/>
                <a:cs typeface="+mn-cs"/>
              </a:defRPr>
            </a:lvl1pPr>
          </a:lstStyle>
          <a:p>
            <a:pPr>
              <a:defRPr/>
            </a:pPr>
            <a:endParaRPr lang="de-CH" dirty="0"/>
          </a:p>
        </p:txBody>
      </p:sp>
      <p:sp>
        <p:nvSpPr>
          <p:cNvPr id="7" name="Foliennummernplatzhalter 6"/>
          <p:cNvSpPr>
            <a:spLocks noGrp="1"/>
          </p:cNvSpPr>
          <p:nvPr>
            <p:ph type="sldNum" sz="quarter" idx="5"/>
          </p:nvPr>
        </p:nvSpPr>
        <p:spPr>
          <a:xfrm>
            <a:off x="3884614" y="9555242"/>
            <a:ext cx="2971799" cy="503000"/>
          </a:xfrm>
          <a:prstGeom prst="rect">
            <a:avLst/>
          </a:prstGeom>
        </p:spPr>
        <p:txBody>
          <a:bodyPr vert="horz" lIns="93150" tIns="46575" rIns="93150" bIns="46575" rtlCol="0" anchor="b"/>
          <a:lstStyle>
            <a:lvl1pPr algn="r" fontAlgn="auto">
              <a:spcBef>
                <a:spcPts val="0"/>
              </a:spcBef>
              <a:spcAft>
                <a:spcPts val="0"/>
              </a:spcAft>
              <a:defRPr sz="1200">
                <a:latin typeface="+mn-lt"/>
                <a:cs typeface="+mn-cs"/>
              </a:defRPr>
            </a:lvl1pPr>
          </a:lstStyle>
          <a:p>
            <a:pPr>
              <a:defRPr/>
            </a:pPr>
            <a:fld id="{148D1665-D908-4C9F-8651-33E14FD94F9F}" type="slidenum">
              <a:rPr lang="de-CH"/>
              <a:pPr>
                <a:defRPr/>
              </a:pPr>
              <a:t>‹Nr.›</a:t>
            </a:fld>
            <a:endParaRPr lang="de-CH" dirty="0"/>
          </a:p>
        </p:txBody>
      </p:sp>
    </p:spTree>
    <p:extLst>
      <p:ext uri="{BB962C8B-B14F-4D97-AF65-F5344CB8AC3E}">
        <p14:creationId xmlns:p14="http://schemas.microsoft.com/office/powerpoint/2010/main" val="136431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908720"/>
            <a:ext cx="7772400" cy="864096"/>
          </a:xfrm>
        </p:spPr>
        <p:txBody>
          <a:bodyPr>
            <a:noAutofit/>
          </a:bodyPr>
          <a:lstStyle>
            <a:lvl1pPr>
              <a:defRPr sz="5400" b="1">
                <a:solidFill>
                  <a:srgbClr val="0070C0"/>
                </a:solidFill>
              </a:defRPr>
            </a:lvl1pPr>
          </a:lstStyle>
          <a:p>
            <a:r>
              <a:rPr lang="de-CH" dirty="0" smtClean="0"/>
              <a:t>Inhaltsverzeichnis</a:t>
            </a:r>
            <a:endParaRPr lang="de-CH" dirty="0"/>
          </a:p>
        </p:txBody>
      </p:sp>
      <p:sp>
        <p:nvSpPr>
          <p:cNvPr id="3" name="Untertitel 2"/>
          <p:cNvSpPr>
            <a:spLocks noGrp="1"/>
          </p:cNvSpPr>
          <p:nvPr>
            <p:ph type="subTitle" idx="1" hasCustomPrompt="1"/>
          </p:nvPr>
        </p:nvSpPr>
        <p:spPr>
          <a:xfrm>
            <a:off x="683568" y="1844824"/>
            <a:ext cx="7776864" cy="3793976"/>
          </a:xfrm>
        </p:spPr>
        <p:txBody>
          <a:bodyPr>
            <a:normAutofit/>
          </a:bodyPr>
          <a:lstStyle>
            <a:lvl1pPr marL="360000" indent="-514350" algn="l">
              <a:buAutoNum type="arabicPeriod"/>
              <a:defRPr sz="2000"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Welche Leistungen kann und soll man schützen</a:t>
            </a:r>
          </a:p>
          <a:p>
            <a:r>
              <a:rPr lang="de-DE" dirty="0" smtClean="0"/>
              <a:t>Die Sicherungsmöglichkeiten</a:t>
            </a:r>
          </a:p>
          <a:p>
            <a:r>
              <a:rPr lang="de-DE" dirty="0" smtClean="0"/>
              <a:t>Die privatrechtliche Sicherung</a:t>
            </a:r>
            <a:br>
              <a:rPr lang="de-DE" dirty="0" smtClean="0"/>
            </a:br>
            <a:r>
              <a:rPr lang="de-DE" dirty="0" smtClean="0"/>
              <a:t>(ev. Die einfache vertragliche Regelung)</a:t>
            </a:r>
            <a:br>
              <a:rPr lang="de-DE" dirty="0" smtClean="0"/>
            </a:br>
            <a:r>
              <a:rPr lang="de-DE" dirty="0" smtClean="0"/>
              <a:t>Die Entstehung der Dienstbarkeit</a:t>
            </a:r>
            <a:br>
              <a:rPr lang="de-DE" dirty="0" smtClean="0"/>
            </a:br>
            <a:endParaRPr lang="de-DE" dirty="0" smtClean="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6993767F-72FA-4B76-A812-7BDADE2789B3}" type="slidenum">
              <a:rPr lang="de-CH" smtClean="0"/>
              <a:pPr/>
              <a:t>‹Nr.›</a:t>
            </a:fld>
            <a:endParaRPr lang="de-CH" dirty="0"/>
          </a:p>
        </p:txBody>
      </p:sp>
      <p:sp>
        <p:nvSpPr>
          <p:cNvPr id="7" name="Datumsplatzhalter 4"/>
          <p:cNvSpPr>
            <a:spLocks noGrp="1"/>
          </p:cNvSpPr>
          <p:nvPr>
            <p:ph type="dt" sz="half" idx="10"/>
          </p:nvPr>
        </p:nvSpPr>
        <p:spPr>
          <a:xfrm>
            <a:off x="467544" y="6309320"/>
            <a:ext cx="2592288" cy="365125"/>
          </a:xfrm>
        </p:spPr>
        <p:txBody>
          <a:bodyPr/>
          <a:lstStyle/>
          <a:p>
            <a:r>
              <a:rPr lang="de-DE" dirty="0" smtClean="0"/>
              <a:t>SBV – Weiterbildungskurse 2016</a:t>
            </a:r>
            <a:endParaRPr lang="de-CH" dirty="0"/>
          </a:p>
        </p:txBody>
      </p:sp>
    </p:spTree>
    <p:extLst>
      <p:ext uri="{BB962C8B-B14F-4D97-AF65-F5344CB8AC3E}">
        <p14:creationId xmlns:p14="http://schemas.microsoft.com/office/powerpoint/2010/main" val="306441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66887"/>
            <a:ext cx="7772400" cy="1470025"/>
          </a:xfrm>
        </p:spPr>
        <p:txBody>
          <a:bodyPr>
            <a:noAutofit/>
          </a:bodyPr>
          <a:lstStyle>
            <a:lvl1pPr>
              <a:defRPr sz="5400" b="1">
                <a:solidFill>
                  <a:srgbClr val="0070C0"/>
                </a:solidFill>
              </a:defRPr>
            </a:lvl1pPr>
          </a:lstStyle>
          <a:p>
            <a:endParaRPr lang="de-CH" dirty="0"/>
          </a:p>
        </p:txBody>
      </p:sp>
      <p:sp>
        <p:nvSpPr>
          <p:cNvPr id="3" name="Untertitel 2"/>
          <p:cNvSpPr>
            <a:spLocks noGrp="1"/>
          </p:cNvSpPr>
          <p:nvPr>
            <p:ph type="subTitle" idx="1"/>
          </p:nvPr>
        </p:nvSpPr>
        <p:spPr>
          <a:xfrm>
            <a:off x="683568" y="2996952"/>
            <a:ext cx="7776864" cy="2641848"/>
          </a:xfrm>
        </p:spPr>
        <p:txBody>
          <a:bodyPr>
            <a:normAutofit/>
          </a:bodyPr>
          <a:lstStyle>
            <a:lvl1pPr marL="0" indent="0" algn="ctr">
              <a:buNone/>
              <a:defRPr sz="2800"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smtClean="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6993767F-72FA-4B76-A812-7BDADE2789B3}" type="slidenum">
              <a:rPr lang="de-CH" smtClean="0"/>
              <a:pPr/>
              <a:t>‹Nr.›</a:t>
            </a:fld>
            <a:endParaRPr lang="de-CH" dirty="0"/>
          </a:p>
        </p:txBody>
      </p:sp>
      <p:sp>
        <p:nvSpPr>
          <p:cNvPr id="7" name="Datumsplatzhalter 4"/>
          <p:cNvSpPr>
            <a:spLocks noGrp="1"/>
          </p:cNvSpPr>
          <p:nvPr>
            <p:ph type="dt" sz="half" idx="10"/>
          </p:nvPr>
        </p:nvSpPr>
        <p:spPr>
          <a:xfrm>
            <a:off x="467544" y="6309320"/>
            <a:ext cx="2592288" cy="365125"/>
          </a:xfrm>
        </p:spPr>
        <p:txBody>
          <a:bodyPr/>
          <a:lstStyle/>
          <a:p>
            <a:r>
              <a:rPr lang="de-DE" dirty="0" smtClean="0"/>
              <a:t>SBV – Weiterbildungskurse 2016</a:t>
            </a:r>
            <a:endParaRPr lang="de-CH" dirty="0"/>
          </a:p>
        </p:txBody>
      </p:sp>
    </p:spTree>
    <p:extLst>
      <p:ext uri="{BB962C8B-B14F-4D97-AF65-F5344CB8AC3E}">
        <p14:creationId xmlns:p14="http://schemas.microsoft.com/office/powerpoint/2010/main" val="306441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7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66887"/>
            <a:ext cx="7772400" cy="1470025"/>
          </a:xfrm>
        </p:spPr>
        <p:txBody>
          <a:bodyPr>
            <a:noAutofit/>
          </a:bodyPr>
          <a:lstStyle>
            <a:lvl1pPr>
              <a:defRPr sz="5400" b="1">
                <a:solidFill>
                  <a:srgbClr val="0070C0"/>
                </a:solidFill>
              </a:defRPr>
            </a:lvl1pPr>
          </a:lstStyle>
          <a:p>
            <a:endParaRPr lang="de-CH" dirty="0"/>
          </a:p>
        </p:txBody>
      </p:sp>
      <p:sp>
        <p:nvSpPr>
          <p:cNvPr id="3" name="Untertitel 2"/>
          <p:cNvSpPr>
            <a:spLocks noGrp="1"/>
          </p:cNvSpPr>
          <p:nvPr>
            <p:ph type="subTitle" idx="1"/>
          </p:nvPr>
        </p:nvSpPr>
        <p:spPr>
          <a:xfrm>
            <a:off x="683568" y="2996952"/>
            <a:ext cx="7776864" cy="2641848"/>
          </a:xfrm>
        </p:spPr>
        <p:txBody>
          <a:bodyPr>
            <a:normAutofit/>
          </a:bodyPr>
          <a:lstStyle>
            <a:lvl1pPr marL="0" indent="0" algn="ctr">
              <a:buNone/>
              <a:defRPr sz="2800"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smtClean="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6993767F-72FA-4B76-A812-7BDADE2789B3}" type="slidenum">
              <a:rPr lang="de-CH" smtClean="0"/>
              <a:pPr/>
              <a:t>‹Nr.›</a:t>
            </a:fld>
            <a:endParaRPr lang="de-CH" dirty="0"/>
          </a:p>
        </p:txBody>
      </p:sp>
      <p:sp>
        <p:nvSpPr>
          <p:cNvPr id="7" name="Datumsplatzhalter 4"/>
          <p:cNvSpPr>
            <a:spLocks noGrp="1"/>
          </p:cNvSpPr>
          <p:nvPr>
            <p:ph type="dt" sz="half" idx="10"/>
          </p:nvPr>
        </p:nvSpPr>
        <p:spPr>
          <a:xfrm>
            <a:off x="467544" y="6309320"/>
            <a:ext cx="2592288" cy="365125"/>
          </a:xfrm>
        </p:spPr>
        <p:txBody>
          <a:bodyPr/>
          <a:lstStyle/>
          <a:p>
            <a:r>
              <a:rPr lang="de-DE" dirty="0" smtClean="0"/>
              <a:t>SBV – Weiterbildungskurse 2016</a:t>
            </a:r>
            <a:endParaRPr lang="de-CH" dirty="0"/>
          </a:p>
        </p:txBody>
      </p:sp>
    </p:spTree>
    <p:extLst>
      <p:ext uri="{BB962C8B-B14F-4D97-AF65-F5344CB8AC3E}">
        <p14:creationId xmlns:p14="http://schemas.microsoft.com/office/powerpoint/2010/main" val="3064419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Datumsplatzhalter 4"/>
          <p:cNvSpPr>
            <a:spLocks noGrp="1"/>
          </p:cNvSpPr>
          <p:nvPr>
            <p:ph type="dt" sz="half" idx="10"/>
          </p:nvPr>
        </p:nvSpPr>
        <p:spPr>
          <a:xfrm>
            <a:off x="467544" y="6309320"/>
            <a:ext cx="2592288" cy="365125"/>
          </a:xfrm>
        </p:spPr>
        <p:txBody>
          <a:bodyPr/>
          <a:lstStyle/>
          <a:p>
            <a:r>
              <a:rPr lang="de-DE" dirty="0" smtClean="0"/>
              <a:t>SBV – Weiterbildungskurse 2016</a:t>
            </a:r>
            <a:endParaRPr lang="de-CH" dirty="0"/>
          </a:p>
        </p:txBody>
      </p:sp>
      <p:sp>
        <p:nvSpPr>
          <p:cNvPr id="6" name="Fußzeilenplatzhalter 5"/>
          <p:cNvSpPr>
            <a:spLocks noGrp="1"/>
          </p:cNvSpPr>
          <p:nvPr>
            <p:ph type="ftr" sz="quarter" idx="11"/>
          </p:nvPr>
        </p:nvSpPr>
        <p:spPr>
          <a:xfrm>
            <a:off x="3491880" y="6381328"/>
            <a:ext cx="2895600" cy="365125"/>
          </a:xfrm>
        </p:spPr>
        <p:txBody>
          <a:bodyPr/>
          <a:lstStyle/>
          <a:p>
            <a:endParaRPr lang="de-CH" dirty="0"/>
          </a:p>
        </p:txBody>
      </p:sp>
      <p:sp>
        <p:nvSpPr>
          <p:cNvPr id="7" name="Foliennummernplatzhalter 6"/>
          <p:cNvSpPr>
            <a:spLocks noGrp="1"/>
          </p:cNvSpPr>
          <p:nvPr>
            <p:ph type="sldNum" sz="quarter" idx="12"/>
          </p:nvPr>
        </p:nvSpPr>
        <p:spPr/>
        <p:txBody>
          <a:bodyPr/>
          <a:lstStyle/>
          <a:p>
            <a:fld id="{AB4716B6-1B50-4A20-B06F-42AD2193150B}" type="slidenum">
              <a:rPr lang="de-CH" smtClean="0"/>
              <a:pPr/>
              <a:t>‹Nr.›</a:t>
            </a:fld>
            <a:endParaRPr lang="de-CH" dirty="0"/>
          </a:p>
        </p:txBody>
      </p:sp>
      <p:pic>
        <p:nvPicPr>
          <p:cNvPr id="8" name="Bild 2" descr="Logo_SBV_mText_JPG_300ppi"/>
          <p:cNvPicPr/>
          <p:nvPr userDrawn="1"/>
        </p:nvPicPr>
        <p:blipFill>
          <a:blip r:embed="rId2" cstate="print"/>
          <a:srcRect/>
          <a:stretch>
            <a:fillRect/>
          </a:stretch>
        </p:blipFill>
        <p:spPr bwMode="auto">
          <a:xfrm>
            <a:off x="7092280" y="215047"/>
            <a:ext cx="1872615" cy="621665"/>
          </a:xfrm>
          <a:prstGeom prst="rect">
            <a:avLst/>
          </a:prstGeom>
          <a:noFill/>
        </p:spPr>
      </p:pic>
    </p:spTree>
    <p:extLst>
      <p:ext uri="{BB962C8B-B14F-4D97-AF65-F5344CB8AC3E}">
        <p14:creationId xmlns:p14="http://schemas.microsoft.com/office/powerpoint/2010/main" val="2098560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AB4716B6-1B50-4A20-B06F-42AD2193150B}" type="slidenum">
              <a:rPr lang="de-CH" smtClean="0"/>
              <a:pPr/>
              <a:t>‹Nr.›</a:t>
            </a:fld>
            <a:endParaRPr lang="de-CH" dirty="0"/>
          </a:p>
        </p:txBody>
      </p:sp>
      <p:pic>
        <p:nvPicPr>
          <p:cNvPr id="5" name="Bild 2" descr="Logo_SBV_mText_JPG_300ppi"/>
          <p:cNvPicPr/>
          <p:nvPr userDrawn="1"/>
        </p:nvPicPr>
        <p:blipFill>
          <a:blip r:embed="rId2" cstate="print"/>
          <a:srcRect/>
          <a:stretch>
            <a:fillRect/>
          </a:stretch>
        </p:blipFill>
        <p:spPr bwMode="auto">
          <a:xfrm>
            <a:off x="7092280" y="215047"/>
            <a:ext cx="1872615" cy="621665"/>
          </a:xfrm>
          <a:prstGeom prst="rect">
            <a:avLst/>
          </a:prstGeom>
          <a:noFill/>
        </p:spPr>
      </p:pic>
      <p:sp>
        <p:nvSpPr>
          <p:cNvPr id="7" name="Datumsplatzhalter 4"/>
          <p:cNvSpPr>
            <a:spLocks noGrp="1"/>
          </p:cNvSpPr>
          <p:nvPr>
            <p:ph type="dt" sz="half" idx="10"/>
          </p:nvPr>
        </p:nvSpPr>
        <p:spPr>
          <a:xfrm>
            <a:off x="467544" y="6309320"/>
            <a:ext cx="2592288" cy="365125"/>
          </a:xfrm>
        </p:spPr>
        <p:txBody>
          <a:bodyPr/>
          <a:lstStyle/>
          <a:p>
            <a:r>
              <a:rPr lang="de-DE" dirty="0" smtClean="0"/>
              <a:t>SBV – Weiterbildungskurse 2016</a:t>
            </a:r>
            <a:endParaRPr lang="de-CH" dirty="0"/>
          </a:p>
        </p:txBody>
      </p:sp>
    </p:spTree>
    <p:extLst>
      <p:ext uri="{BB962C8B-B14F-4D97-AF65-F5344CB8AC3E}">
        <p14:creationId xmlns:p14="http://schemas.microsoft.com/office/powerpoint/2010/main" val="1700363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67544" y="72008"/>
            <a:ext cx="7772400" cy="836712"/>
          </a:xfrm>
        </p:spPr>
        <p:txBody>
          <a:bodyPr/>
          <a:lstStyle>
            <a:lvl1pPr algn="l">
              <a:defRPr baseline="0"/>
            </a:lvl1pPr>
          </a:lstStyle>
          <a:p>
            <a:r>
              <a:rPr lang="de-DE" smtClean="0"/>
              <a:t>Titelmasterformat durch Klicken bearbeiten</a:t>
            </a:r>
            <a:endParaRPr lang="de-CH" dirty="0"/>
          </a:p>
        </p:txBody>
      </p:sp>
      <p:sp>
        <p:nvSpPr>
          <p:cNvPr id="12" name="Bildplatzhalter 11"/>
          <p:cNvSpPr>
            <a:spLocks noGrp="1"/>
          </p:cNvSpPr>
          <p:nvPr>
            <p:ph type="pic" sz="quarter" idx="10"/>
          </p:nvPr>
        </p:nvSpPr>
        <p:spPr>
          <a:xfrm>
            <a:off x="683568" y="1700808"/>
            <a:ext cx="8280920" cy="4321175"/>
          </a:xfrm>
        </p:spPr>
        <p:txBody>
          <a:bodyPr/>
          <a:lstStyle/>
          <a:p>
            <a:pPr lvl="0"/>
            <a:r>
              <a:rPr lang="de-DE" noProof="0" dirty="0" smtClean="0"/>
              <a:t>Bild durch Klicken auf Symbol hinzufügen</a:t>
            </a:r>
            <a:endParaRPr lang="de-CH" noProof="0" dirty="0"/>
          </a:p>
        </p:txBody>
      </p:sp>
      <p:sp>
        <p:nvSpPr>
          <p:cNvPr id="4" name="Datumsplatzhalter 3"/>
          <p:cNvSpPr>
            <a:spLocks noGrp="1"/>
          </p:cNvSpPr>
          <p:nvPr>
            <p:ph type="dt" sz="half" idx="11"/>
          </p:nvPr>
        </p:nvSpPr>
        <p:spPr>
          <a:xfrm>
            <a:off x="465138" y="6356350"/>
            <a:ext cx="3242766" cy="365125"/>
          </a:xfrm>
        </p:spPr>
        <p:txBody>
          <a:bodyPr/>
          <a:lstStyle>
            <a:lvl1pPr>
              <a:defRPr/>
            </a:lvl1pPr>
          </a:lstStyle>
          <a:p>
            <a:pPr>
              <a:defRPr/>
            </a:pPr>
            <a:r>
              <a:rPr lang="de-DE" dirty="0" smtClean="0"/>
              <a:t>SBV – Weiterbildungskurse 2016</a:t>
            </a:r>
            <a:endParaRPr lang="de-CH" dirty="0"/>
          </a:p>
        </p:txBody>
      </p:sp>
      <p:sp>
        <p:nvSpPr>
          <p:cNvPr id="5" name="Fußzeilenplatzhalter 4"/>
          <p:cNvSpPr>
            <a:spLocks noGrp="1"/>
          </p:cNvSpPr>
          <p:nvPr>
            <p:ph type="ftr" sz="quarter" idx="12"/>
          </p:nvPr>
        </p:nvSpPr>
        <p:spPr>
          <a:xfrm>
            <a:off x="7451725" y="6356350"/>
            <a:ext cx="1635125" cy="365125"/>
          </a:xfrm>
        </p:spPr>
        <p:txBody>
          <a:bodyPr/>
          <a:lstStyle>
            <a:lvl1pPr>
              <a:defRPr/>
            </a:lvl1pPr>
          </a:lstStyle>
          <a:p>
            <a:pPr>
              <a:defRPr/>
            </a:pPr>
            <a:endParaRPr lang="de-CH" dirty="0"/>
          </a:p>
        </p:txBody>
      </p:sp>
    </p:spTree>
    <p:extLst>
      <p:ext uri="{BB962C8B-B14F-4D97-AF65-F5344CB8AC3E}">
        <p14:creationId xmlns:p14="http://schemas.microsoft.com/office/powerpoint/2010/main" val="295171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66887"/>
            <a:ext cx="7772400" cy="1470025"/>
          </a:xfrm>
        </p:spPr>
        <p:txBody>
          <a:bodyPr>
            <a:noAutofit/>
          </a:bodyPr>
          <a:lstStyle>
            <a:lvl1pPr>
              <a:defRPr sz="5400" b="1">
                <a:solidFill>
                  <a:srgbClr val="0070C0"/>
                </a:solidFill>
              </a:defRPr>
            </a:lvl1pPr>
          </a:lstStyle>
          <a:p>
            <a:endParaRPr lang="de-CH" dirty="0"/>
          </a:p>
        </p:txBody>
      </p:sp>
      <p:sp>
        <p:nvSpPr>
          <p:cNvPr id="3" name="Untertitel 2"/>
          <p:cNvSpPr>
            <a:spLocks noGrp="1"/>
          </p:cNvSpPr>
          <p:nvPr>
            <p:ph type="subTitle" idx="1"/>
          </p:nvPr>
        </p:nvSpPr>
        <p:spPr>
          <a:xfrm>
            <a:off x="683568" y="2996952"/>
            <a:ext cx="7776864" cy="2641848"/>
          </a:xfrm>
        </p:spPr>
        <p:txBody>
          <a:bodyPr>
            <a:normAutofit/>
          </a:bodyPr>
          <a:lstStyle>
            <a:lvl1pPr marL="0" indent="0" algn="ctr">
              <a:buNone/>
              <a:defRPr sz="2800"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smtClean="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6993767F-72FA-4B76-A812-7BDADE2789B3}" type="slidenum">
              <a:rPr lang="de-CH" smtClean="0"/>
              <a:pPr/>
              <a:t>‹Nr.›</a:t>
            </a:fld>
            <a:endParaRPr lang="de-CH" dirty="0"/>
          </a:p>
        </p:txBody>
      </p:sp>
      <p:sp>
        <p:nvSpPr>
          <p:cNvPr id="7" name="Datumsplatzhalter 4"/>
          <p:cNvSpPr>
            <a:spLocks noGrp="1"/>
          </p:cNvSpPr>
          <p:nvPr>
            <p:ph type="dt" sz="half" idx="10"/>
          </p:nvPr>
        </p:nvSpPr>
        <p:spPr>
          <a:xfrm>
            <a:off x="467544" y="6309320"/>
            <a:ext cx="2592288" cy="365125"/>
          </a:xfrm>
        </p:spPr>
        <p:txBody>
          <a:bodyPr/>
          <a:lstStyle/>
          <a:p>
            <a:r>
              <a:rPr lang="de-DE" dirty="0" smtClean="0"/>
              <a:t>SBV – Weiterbildungskurse 2016</a:t>
            </a:r>
            <a:endParaRPr lang="de-CH" dirty="0"/>
          </a:p>
        </p:txBody>
      </p:sp>
    </p:spTree>
    <p:extLst>
      <p:ext uri="{BB962C8B-B14F-4D97-AF65-F5344CB8AC3E}">
        <p14:creationId xmlns:p14="http://schemas.microsoft.com/office/powerpoint/2010/main" val="306441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66887"/>
            <a:ext cx="7772400" cy="1470025"/>
          </a:xfrm>
        </p:spPr>
        <p:txBody>
          <a:bodyPr>
            <a:noAutofit/>
          </a:bodyPr>
          <a:lstStyle>
            <a:lvl1pPr>
              <a:defRPr sz="5400" b="1">
                <a:solidFill>
                  <a:srgbClr val="0070C0"/>
                </a:solidFill>
              </a:defRPr>
            </a:lvl1pPr>
          </a:lstStyle>
          <a:p>
            <a:endParaRPr lang="de-CH" dirty="0"/>
          </a:p>
        </p:txBody>
      </p:sp>
      <p:sp>
        <p:nvSpPr>
          <p:cNvPr id="3" name="Untertitel 2"/>
          <p:cNvSpPr>
            <a:spLocks noGrp="1"/>
          </p:cNvSpPr>
          <p:nvPr>
            <p:ph type="subTitle" idx="1"/>
          </p:nvPr>
        </p:nvSpPr>
        <p:spPr>
          <a:xfrm>
            <a:off x="683568" y="2996952"/>
            <a:ext cx="7776864" cy="2641848"/>
          </a:xfrm>
        </p:spPr>
        <p:txBody>
          <a:bodyPr>
            <a:normAutofit/>
          </a:bodyPr>
          <a:lstStyle>
            <a:lvl1pPr marL="0" indent="0" algn="ctr">
              <a:buNone/>
              <a:defRPr sz="2800"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smtClean="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6993767F-72FA-4B76-A812-7BDADE2789B3}" type="slidenum">
              <a:rPr lang="de-CH" smtClean="0"/>
              <a:pPr/>
              <a:t>‹Nr.›</a:t>
            </a:fld>
            <a:endParaRPr lang="de-CH" dirty="0"/>
          </a:p>
        </p:txBody>
      </p:sp>
      <p:sp>
        <p:nvSpPr>
          <p:cNvPr id="7" name="Datumsplatzhalter 4"/>
          <p:cNvSpPr>
            <a:spLocks noGrp="1"/>
          </p:cNvSpPr>
          <p:nvPr>
            <p:ph type="dt" sz="half" idx="10"/>
          </p:nvPr>
        </p:nvSpPr>
        <p:spPr>
          <a:xfrm>
            <a:off x="467544" y="6309320"/>
            <a:ext cx="2592288" cy="365125"/>
          </a:xfrm>
        </p:spPr>
        <p:txBody>
          <a:bodyPr/>
          <a:lstStyle/>
          <a:p>
            <a:r>
              <a:rPr lang="de-DE" dirty="0" smtClean="0"/>
              <a:t>SBV – Weiterbildungskurse 2016</a:t>
            </a:r>
            <a:endParaRPr lang="de-CH" dirty="0"/>
          </a:p>
        </p:txBody>
      </p:sp>
    </p:spTree>
    <p:extLst>
      <p:ext uri="{BB962C8B-B14F-4D97-AF65-F5344CB8AC3E}">
        <p14:creationId xmlns:p14="http://schemas.microsoft.com/office/powerpoint/2010/main" val="306441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AB4716B6-1B50-4A20-B06F-42AD2193150B}" type="slidenum">
              <a:rPr lang="de-CH" smtClean="0"/>
              <a:pPr/>
              <a:t>‹Nr.›</a:t>
            </a:fld>
            <a:endParaRPr lang="de-CH" dirty="0"/>
          </a:p>
        </p:txBody>
      </p:sp>
      <p:pic>
        <p:nvPicPr>
          <p:cNvPr id="5" name="Bild 2" descr="Logo_SBV_mText_JPG_300ppi"/>
          <p:cNvPicPr/>
          <p:nvPr userDrawn="1"/>
        </p:nvPicPr>
        <p:blipFill>
          <a:blip r:embed="rId2" cstate="print"/>
          <a:srcRect/>
          <a:stretch>
            <a:fillRect/>
          </a:stretch>
        </p:blipFill>
        <p:spPr bwMode="auto">
          <a:xfrm>
            <a:off x="7092280" y="215047"/>
            <a:ext cx="1872615" cy="621665"/>
          </a:xfrm>
          <a:prstGeom prst="rect">
            <a:avLst/>
          </a:prstGeom>
          <a:noFill/>
        </p:spPr>
      </p:pic>
      <p:sp>
        <p:nvSpPr>
          <p:cNvPr id="7" name="Datumsplatzhalter 4"/>
          <p:cNvSpPr>
            <a:spLocks noGrp="1"/>
          </p:cNvSpPr>
          <p:nvPr>
            <p:ph type="dt" sz="half" idx="10"/>
          </p:nvPr>
        </p:nvSpPr>
        <p:spPr>
          <a:xfrm>
            <a:off x="467544" y="6309320"/>
            <a:ext cx="2592288" cy="365125"/>
          </a:xfrm>
        </p:spPr>
        <p:txBody>
          <a:bodyPr/>
          <a:lstStyle/>
          <a:p>
            <a:r>
              <a:rPr lang="de-DE" dirty="0" smtClean="0"/>
              <a:t>SBV – Weiterbildungskurse 2016</a:t>
            </a:r>
            <a:endParaRPr lang="de-CH" dirty="0"/>
          </a:p>
        </p:txBody>
      </p:sp>
    </p:spTree>
    <p:extLst>
      <p:ext uri="{BB962C8B-B14F-4D97-AF65-F5344CB8AC3E}">
        <p14:creationId xmlns:p14="http://schemas.microsoft.com/office/powerpoint/2010/main" val="170036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AB4716B6-1B50-4A20-B06F-42AD2193150B}" type="slidenum">
              <a:rPr lang="de-CH" smtClean="0"/>
              <a:pPr/>
              <a:t>‹Nr.›</a:t>
            </a:fld>
            <a:endParaRPr lang="de-CH" dirty="0"/>
          </a:p>
        </p:txBody>
      </p:sp>
      <p:pic>
        <p:nvPicPr>
          <p:cNvPr id="5" name="Bild 2" descr="Logo_SBV_mText_JPG_300ppi"/>
          <p:cNvPicPr/>
          <p:nvPr userDrawn="1"/>
        </p:nvPicPr>
        <p:blipFill>
          <a:blip r:embed="rId2" cstate="print"/>
          <a:srcRect/>
          <a:stretch>
            <a:fillRect/>
          </a:stretch>
        </p:blipFill>
        <p:spPr bwMode="auto">
          <a:xfrm>
            <a:off x="7092280" y="215047"/>
            <a:ext cx="1872615" cy="621665"/>
          </a:xfrm>
          <a:prstGeom prst="rect">
            <a:avLst/>
          </a:prstGeom>
          <a:noFill/>
        </p:spPr>
      </p:pic>
      <p:sp>
        <p:nvSpPr>
          <p:cNvPr id="7" name="Datumsplatzhalter 4"/>
          <p:cNvSpPr>
            <a:spLocks noGrp="1"/>
          </p:cNvSpPr>
          <p:nvPr>
            <p:ph type="dt" sz="half" idx="10"/>
          </p:nvPr>
        </p:nvSpPr>
        <p:spPr>
          <a:xfrm>
            <a:off x="467544" y="6309320"/>
            <a:ext cx="2592288" cy="365125"/>
          </a:xfrm>
        </p:spPr>
        <p:txBody>
          <a:bodyPr/>
          <a:lstStyle/>
          <a:p>
            <a:r>
              <a:rPr lang="de-DE" dirty="0" smtClean="0"/>
              <a:t>SBV – Weiterbildungskurse 2016</a:t>
            </a:r>
            <a:endParaRPr lang="de-CH" dirty="0"/>
          </a:p>
        </p:txBody>
      </p:sp>
    </p:spTree>
    <p:extLst>
      <p:ext uri="{BB962C8B-B14F-4D97-AF65-F5344CB8AC3E}">
        <p14:creationId xmlns:p14="http://schemas.microsoft.com/office/powerpoint/2010/main" val="170036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AB4716B6-1B50-4A20-B06F-42AD2193150B}" type="slidenum">
              <a:rPr lang="de-CH" smtClean="0"/>
              <a:pPr/>
              <a:t>‹Nr.›</a:t>
            </a:fld>
            <a:endParaRPr lang="de-CH" dirty="0"/>
          </a:p>
        </p:txBody>
      </p:sp>
      <p:pic>
        <p:nvPicPr>
          <p:cNvPr id="5" name="Bild 2" descr="Logo_SBV_mText_JPG_300ppi"/>
          <p:cNvPicPr/>
          <p:nvPr userDrawn="1"/>
        </p:nvPicPr>
        <p:blipFill>
          <a:blip r:embed="rId2" cstate="print"/>
          <a:srcRect/>
          <a:stretch>
            <a:fillRect/>
          </a:stretch>
        </p:blipFill>
        <p:spPr bwMode="auto">
          <a:xfrm>
            <a:off x="7092280" y="215047"/>
            <a:ext cx="1872615" cy="621665"/>
          </a:xfrm>
          <a:prstGeom prst="rect">
            <a:avLst/>
          </a:prstGeom>
          <a:noFill/>
        </p:spPr>
      </p:pic>
      <p:sp>
        <p:nvSpPr>
          <p:cNvPr id="7" name="Datumsplatzhalter 4"/>
          <p:cNvSpPr>
            <a:spLocks noGrp="1"/>
          </p:cNvSpPr>
          <p:nvPr>
            <p:ph type="dt" sz="half" idx="10"/>
          </p:nvPr>
        </p:nvSpPr>
        <p:spPr>
          <a:xfrm>
            <a:off x="467544" y="6309320"/>
            <a:ext cx="2592288" cy="365125"/>
          </a:xfrm>
        </p:spPr>
        <p:txBody>
          <a:bodyPr/>
          <a:lstStyle/>
          <a:p>
            <a:r>
              <a:rPr lang="de-DE" dirty="0" smtClean="0"/>
              <a:t>SBV – Weiterbildungskurse 2016</a:t>
            </a:r>
            <a:endParaRPr lang="de-CH" dirty="0"/>
          </a:p>
        </p:txBody>
      </p:sp>
    </p:spTree>
    <p:extLst>
      <p:ext uri="{BB962C8B-B14F-4D97-AF65-F5344CB8AC3E}">
        <p14:creationId xmlns:p14="http://schemas.microsoft.com/office/powerpoint/2010/main" val="17003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AB4716B6-1B50-4A20-B06F-42AD2193150B}" type="slidenum">
              <a:rPr lang="de-CH" smtClean="0"/>
              <a:pPr/>
              <a:t>‹Nr.›</a:t>
            </a:fld>
            <a:endParaRPr lang="de-CH" dirty="0"/>
          </a:p>
        </p:txBody>
      </p:sp>
      <p:pic>
        <p:nvPicPr>
          <p:cNvPr id="5" name="Bild 2" descr="Logo_SBV_mText_JPG_300ppi"/>
          <p:cNvPicPr/>
          <p:nvPr userDrawn="1"/>
        </p:nvPicPr>
        <p:blipFill>
          <a:blip r:embed="rId2" cstate="print"/>
          <a:srcRect/>
          <a:stretch>
            <a:fillRect/>
          </a:stretch>
        </p:blipFill>
        <p:spPr bwMode="auto">
          <a:xfrm>
            <a:off x="7092280" y="215047"/>
            <a:ext cx="1872615" cy="621665"/>
          </a:xfrm>
          <a:prstGeom prst="rect">
            <a:avLst/>
          </a:prstGeom>
          <a:noFill/>
        </p:spPr>
      </p:pic>
      <p:sp>
        <p:nvSpPr>
          <p:cNvPr id="7" name="Datumsplatzhalter 4"/>
          <p:cNvSpPr>
            <a:spLocks noGrp="1"/>
          </p:cNvSpPr>
          <p:nvPr>
            <p:ph type="dt" sz="half" idx="10"/>
          </p:nvPr>
        </p:nvSpPr>
        <p:spPr>
          <a:xfrm>
            <a:off x="467544" y="6309320"/>
            <a:ext cx="2592288" cy="365125"/>
          </a:xfrm>
        </p:spPr>
        <p:txBody>
          <a:bodyPr/>
          <a:lstStyle/>
          <a:p>
            <a:r>
              <a:rPr lang="de-DE" dirty="0" smtClean="0"/>
              <a:t>SBV – Weiterbildungskurse 2016</a:t>
            </a:r>
            <a:endParaRPr lang="de-CH" dirty="0"/>
          </a:p>
        </p:txBody>
      </p:sp>
    </p:spTree>
    <p:extLst>
      <p:ext uri="{BB962C8B-B14F-4D97-AF65-F5344CB8AC3E}">
        <p14:creationId xmlns:p14="http://schemas.microsoft.com/office/powerpoint/2010/main" val="170036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4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66887"/>
            <a:ext cx="7772400" cy="1470025"/>
          </a:xfrm>
        </p:spPr>
        <p:txBody>
          <a:bodyPr>
            <a:noAutofit/>
          </a:bodyPr>
          <a:lstStyle>
            <a:lvl1pPr>
              <a:defRPr sz="5400" b="1">
                <a:solidFill>
                  <a:srgbClr val="0070C0"/>
                </a:solidFill>
              </a:defRPr>
            </a:lvl1pPr>
          </a:lstStyle>
          <a:p>
            <a:endParaRPr lang="de-CH" dirty="0"/>
          </a:p>
        </p:txBody>
      </p:sp>
      <p:sp>
        <p:nvSpPr>
          <p:cNvPr id="3" name="Untertitel 2"/>
          <p:cNvSpPr>
            <a:spLocks noGrp="1"/>
          </p:cNvSpPr>
          <p:nvPr>
            <p:ph type="subTitle" idx="1"/>
          </p:nvPr>
        </p:nvSpPr>
        <p:spPr>
          <a:xfrm>
            <a:off x="683568" y="2996952"/>
            <a:ext cx="7776864" cy="2641848"/>
          </a:xfrm>
        </p:spPr>
        <p:txBody>
          <a:bodyPr>
            <a:normAutofit/>
          </a:bodyPr>
          <a:lstStyle>
            <a:lvl1pPr marL="0" indent="0" algn="ctr">
              <a:buNone/>
              <a:defRPr sz="2800"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smtClean="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6993767F-72FA-4B76-A812-7BDADE2789B3}" type="slidenum">
              <a:rPr lang="de-CH" smtClean="0"/>
              <a:pPr/>
              <a:t>‹Nr.›</a:t>
            </a:fld>
            <a:endParaRPr lang="de-CH" dirty="0"/>
          </a:p>
        </p:txBody>
      </p:sp>
      <p:sp>
        <p:nvSpPr>
          <p:cNvPr id="7" name="Datumsplatzhalter 4"/>
          <p:cNvSpPr>
            <a:spLocks noGrp="1"/>
          </p:cNvSpPr>
          <p:nvPr>
            <p:ph type="dt" sz="half" idx="10"/>
          </p:nvPr>
        </p:nvSpPr>
        <p:spPr>
          <a:xfrm>
            <a:off x="467544" y="6309320"/>
            <a:ext cx="2592288" cy="365125"/>
          </a:xfrm>
        </p:spPr>
        <p:txBody>
          <a:bodyPr/>
          <a:lstStyle/>
          <a:p>
            <a:r>
              <a:rPr lang="de-DE" dirty="0" smtClean="0"/>
              <a:t>SBV – Weiterbildungskurse 2016</a:t>
            </a:r>
            <a:endParaRPr lang="de-CH" dirty="0"/>
          </a:p>
        </p:txBody>
      </p:sp>
    </p:spTree>
    <p:extLst>
      <p:ext uri="{BB962C8B-B14F-4D97-AF65-F5344CB8AC3E}">
        <p14:creationId xmlns:p14="http://schemas.microsoft.com/office/powerpoint/2010/main" val="306441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66887"/>
            <a:ext cx="7772400" cy="1470025"/>
          </a:xfrm>
        </p:spPr>
        <p:txBody>
          <a:bodyPr>
            <a:noAutofit/>
          </a:bodyPr>
          <a:lstStyle>
            <a:lvl1pPr>
              <a:defRPr sz="5400" b="1">
                <a:solidFill>
                  <a:srgbClr val="0070C0"/>
                </a:solidFill>
              </a:defRPr>
            </a:lvl1pPr>
          </a:lstStyle>
          <a:p>
            <a:endParaRPr lang="de-CH" dirty="0"/>
          </a:p>
        </p:txBody>
      </p:sp>
      <p:sp>
        <p:nvSpPr>
          <p:cNvPr id="3" name="Untertitel 2"/>
          <p:cNvSpPr>
            <a:spLocks noGrp="1"/>
          </p:cNvSpPr>
          <p:nvPr>
            <p:ph type="subTitle" idx="1"/>
          </p:nvPr>
        </p:nvSpPr>
        <p:spPr>
          <a:xfrm>
            <a:off x="683568" y="2996952"/>
            <a:ext cx="7776864" cy="2641848"/>
          </a:xfrm>
        </p:spPr>
        <p:txBody>
          <a:bodyPr>
            <a:normAutofit/>
          </a:bodyPr>
          <a:lstStyle>
            <a:lvl1pPr marL="0" indent="0" algn="ctr">
              <a:buNone/>
              <a:defRPr sz="2800"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smtClean="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6993767F-72FA-4B76-A812-7BDADE2789B3}" type="slidenum">
              <a:rPr lang="de-CH" smtClean="0"/>
              <a:pPr/>
              <a:t>‹Nr.›</a:t>
            </a:fld>
            <a:endParaRPr lang="de-CH" dirty="0"/>
          </a:p>
        </p:txBody>
      </p:sp>
      <p:sp>
        <p:nvSpPr>
          <p:cNvPr id="7" name="Datumsplatzhalter 4"/>
          <p:cNvSpPr>
            <a:spLocks noGrp="1"/>
          </p:cNvSpPr>
          <p:nvPr>
            <p:ph type="dt" sz="half" idx="10"/>
          </p:nvPr>
        </p:nvSpPr>
        <p:spPr>
          <a:xfrm>
            <a:off x="467544" y="6309320"/>
            <a:ext cx="2592288" cy="365125"/>
          </a:xfrm>
        </p:spPr>
        <p:txBody>
          <a:bodyPr/>
          <a:lstStyle/>
          <a:p>
            <a:r>
              <a:rPr lang="de-DE" dirty="0" smtClean="0"/>
              <a:t>SBV – Weiterbildungskurse 2016</a:t>
            </a:r>
            <a:endParaRPr lang="de-CH" dirty="0"/>
          </a:p>
        </p:txBody>
      </p:sp>
    </p:spTree>
    <p:extLst>
      <p:ext uri="{BB962C8B-B14F-4D97-AF65-F5344CB8AC3E}">
        <p14:creationId xmlns:p14="http://schemas.microsoft.com/office/powerpoint/2010/main" val="306441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2146250"/>
          </a:xfrm>
          <a:prstGeom prst="rect">
            <a:avLst/>
          </a:prstGeom>
        </p:spPr>
        <p:txBody>
          <a:bodyPr vert="horz" lIns="91440" tIns="45720" rIns="91440" bIns="45720" rtlCol="0" anchor="ctr">
            <a:normAutofit/>
          </a:bodyPr>
          <a:lstStyle/>
          <a:p>
            <a:r>
              <a:rPr lang="de-DE" dirty="0" smtClean="0"/>
              <a:t/>
            </a:r>
            <a:br>
              <a:rPr lang="de-DE" dirty="0" smtClean="0"/>
            </a:br>
            <a:r>
              <a:rPr lang="de-DE" dirty="0" smtClean="0"/>
              <a:t>Die rechtliche Sicherung von Leitungen</a:t>
            </a:r>
            <a:endParaRPr lang="de-CH" dirty="0"/>
          </a:p>
        </p:txBody>
      </p:sp>
      <p:sp>
        <p:nvSpPr>
          <p:cNvPr id="3" name="Textplatzhalter 2"/>
          <p:cNvSpPr>
            <a:spLocks noGrp="1"/>
          </p:cNvSpPr>
          <p:nvPr>
            <p:ph type="body" idx="1"/>
          </p:nvPr>
        </p:nvSpPr>
        <p:spPr>
          <a:xfrm>
            <a:off x="467544" y="2564903"/>
            <a:ext cx="8229600" cy="3600401"/>
          </a:xfrm>
          <a:prstGeom prst="rect">
            <a:avLst/>
          </a:prstGeom>
        </p:spPr>
        <p:txBody>
          <a:bodyPr vert="horz" lIns="91440" tIns="45720" rIns="91440" bIns="45720" rtlCol="0">
            <a:normAutofit/>
          </a:bodyPr>
          <a:lstStyle/>
          <a:p>
            <a:pPr lvl="0"/>
            <a:r>
              <a:rPr lang="de-DE" dirty="0" smtClean="0"/>
              <a:t>Durchleitungsrechte für Wasserversorgungsanlagen</a:t>
            </a: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sz="2800" dirty="0" smtClean="0"/>
              <a:t>Jsabelle Scheidegger-</a:t>
            </a:r>
            <a:r>
              <a:rPr lang="de-DE" sz="2800" dirty="0" err="1" smtClean="0"/>
              <a:t>Blunschy</a:t>
            </a:r>
            <a:r>
              <a:rPr lang="de-DE" sz="2800" dirty="0" smtClean="0"/>
              <a:t>, Rechtsanwältin</a:t>
            </a:r>
            <a:endParaRPr lang="de-CH" dirty="0" smtClean="0"/>
          </a:p>
          <a:p>
            <a:pPr lvl="0"/>
            <a:endParaRPr lang="de-DE" dirty="0" smtClean="0"/>
          </a:p>
        </p:txBody>
      </p:sp>
      <p:sp>
        <p:nvSpPr>
          <p:cNvPr id="4" name="Datumsplatzhalter 3"/>
          <p:cNvSpPr>
            <a:spLocks noGrp="1"/>
          </p:cNvSpPr>
          <p:nvPr>
            <p:ph type="dt" sz="half" idx="2"/>
          </p:nvPr>
        </p:nvSpPr>
        <p:spPr>
          <a:xfrm>
            <a:off x="683568" y="63093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smtClean="0"/>
              <a:t>SBV – Weiterbildungskurse 2016</a:t>
            </a:r>
            <a:endParaRPr lang="de-CH"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716B6-1B50-4A20-B06F-42AD2193150B}" type="slidenum">
              <a:rPr lang="de-CH" smtClean="0"/>
              <a:pPr/>
              <a:t>‹Nr.›</a:t>
            </a:fld>
            <a:endParaRPr lang="de-CH" dirty="0"/>
          </a:p>
        </p:txBody>
      </p:sp>
      <p:pic>
        <p:nvPicPr>
          <p:cNvPr id="7" name="Bild 2" descr="Logo_SBV_mText_JPG_300ppi"/>
          <p:cNvPicPr/>
          <p:nvPr/>
        </p:nvPicPr>
        <p:blipFill>
          <a:blip r:embed="rId16" cstate="print"/>
          <a:srcRect/>
          <a:stretch>
            <a:fillRect/>
          </a:stretch>
        </p:blipFill>
        <p:spPr bwMode="auto">
          <a:xfrm>
            <a:off x="7092280" y="215047"/>
            <a:ext cx="1872615" cy="621665"/>
          </a:xfrm>
          <a:prstGeom prst="rect">
            <a:avLst/>
          </a:prstGeom>
          <a:noFill/>
        </p:spPr>
      </p:pic>
    </p:spTree>
    <p:extLst>
      <p:ext uri="{BB962C8B-B14F-4D97-AF65-F5344CB8AC3E}">
        <p14:creationId xmlns:p14="http://schemas.microsoft.com/office/powerpoint/2010/main" val="3307610848"/>
      </p:ext>
    </p:extLst>
  </p:cSld>
  <p:clrMap bg1="lt1" tx1="dk1" bg2="lt2" tx2="dk2" accent1="accent1" accent2="accent2" accent3="accent3" accent4="accent4" accent5="accent5" accent6="accent6" hlink="hlink" folHlink="folHlink"/>
  <p:sldLayoutIdLst>
    <p:sldLayoutId id="2147483738" r:id="rId1"/>
    <p:sldLayoutId id="2147483746" r:id="rId2"/>
    <p:sldLayoutId id="2147483747" r:id="rId3"/>
    <p:sldLayoutId id="2147483752" r:id="rId4"/>
    <p:sldLayoutId id="2147483753" r:id="rId5"/>
    <p:sldLayoutId id="2147483754" r:id="rId6"/>
    <p:sldLayoutId id="2147483755" r:id="rId7"/>
    <p:sldLayoutId id="2147483748" r:id="rId8"/>
    <p:sldLayoutId id="2147483749" r:id="rId9"/>
    <p:sldLayoutId id="2147483750" r:id="rId10"/>
    <p:sldLayoutId id="2147483751" r:id="rId11"/>
    <p:sldLayoutId id="2147483741" r:id="rId12"/>
    <p:sldLayoutId id="2147483744" r:id="rId13"/>
    <p:sldLayoutId id="2147483745" r:id="rId14"/>
  </p:sldLayoutIdLst>
  <p:hf hdr="0" ftr="0"/>
  <p:txStyles>
    <p:titleStyle>
      <a:lvl1pPr algn="ctr" defTabSz="914400" rtl="0" eaLnBrk="1" latinLnBrk="0" hangingPunct="1">
        <a:spcBef>
          <a:spcPct val="0"/>
        </a:spcBef>
        <a:buNone/>
        <a:defRPr sz="5400" b="1" kern="1200">
          <a:solidFill>
            <a:srgbClr val="0070C0"/>
          </a:solidFill>
          <a:latin typeface="+mj-lt"/>
          <a:ea typeface="+mj-ea"/>
          <a:cs typeface="+mj-cs"/>
        </a:defRPr>
      </a:lvl1pPr>
    </p:titleStyle>
    <p:bodyStyle>
      <a:lvl1pPr marL="342900" marR="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1" i="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eli\Beratung\Lohn-Ammannsegg\Schulhausstrasse\Fotos\Fotos 01.03.2016_Bauarbeiten\IMG_7824.JPG"/>
          <p:cNvPicPr>
            <a:picLocks noGrp="1" noChangeAspect="1" noChangeArrowheads="1"/>
          </p:cNvPicPr>
          <p:nvPr>
            <p:ph type="pic" sz="quarter" idx="10"/>
          </p:nvPr>
        </p:nvPicPr>
        <p:blipFill>
          <a:blip r:embed="rId2" cstate="print">
            <a:lum bright="30000"/>
          </a:blip>
          <a:srcRect t="18213" b="14652"/>
          <a:stretch>
            <a:fillRect/>
          </a:stretch>
        </p:blipFill>
        <p:spPr bwMode="auto">
          <a:xfrm>
            <a:off x="468313" y="2204864"/>
            <a:ext cx="8279480" cy="4032448"/>
          </a:xfrm>
          <a:prstGeom prst="rect">
            <a:avLst/>
          </a:prstGeom>
          <a:noFill/>
        </p:spPr>
      </p:pic>
      <p:sp>
        <p:nvSpPr>
          <p:cNvPr id="2" name="Titel 1"/>
          <p:cNvSpPr>
            <a:spLocks noGrp="1"/>
          </p:cNvSpPr>
          <p:nvPr>
            <p:ph type="ctrTitle"/>
          </p:nvPr>
        </p:nvSpPr>
        <p:spPr>
          <a:xfrm>
            <a:off x="467544" y="548680"/>
            <a:ext cx="8276456" cy="1728192"/>
          </a:xfrm>
        </p:spPr>
        <p:txBody>
          <a:bodyPr>
            <a:normAutofit fontScale="90000"/>
          </a:bodyPr>
          <a:lstStyle/>
          <a:p>
            <a:pPr algn="ctr"/>
            <a:r>
              <a:rPr lang="de-CH" sz="5300" dirty="0" smtClean="0"/>
              <a:t>Die rechtliche</a:t>
            </a:r>
            <a:r>
              <a:rPr lang="de-CH" dirty="0" smtClean="0"/>
              <a:t> Sicherung</a:t>
            </a:r>
            <a:br>
              <a:rPr lang="de-CH" dirty="0" smtClean="0"/>
            </a:br>
            <a:r>
              <a:rPr lang="de-CH" dirty="0" smtClean="0"/>
              <a:t>von Leitungen</a:t>
            </a:r>
            <a:endParaRPr lang="de-CH" dirty="0"/>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6" name="Textfeld 5"/>
          <p:cNvSpPr txBox="1"/>
          <p:nvPr/>
        </p:nvSpPr>
        <p:spPr>
          <a:xfrm>
            <a:off x="395536" y="2484765"/>
            <a:ext cx="8424936" cy="800219"/>
          </a:xfrm>
          <a:prstGeom prst="rect">
            <a:avLst/>
          </a:prstGeom>
          <a:noFill/>
        </p:spPr>
        <p:txBody>
          <a:bodyPr wrap="square" rtlCol="0">
            <a:spAutoFit/>
          </a:bodyPr>
          <a:lstStyle/>
          <a:p>
            <a:pPr algn="ctr"/>
            <a:r>
              <a:rPr lang="de-CH" sz="2800" b="1" dirty="0" smtClean="0"/>
              <a:t>Durchleitungsrechte für Wasserversorgungsanlagen</a:t>
            </a:r>
          </a:p>
          <a:p>
            <a:pPr algn="ctr"/>
            <a:r>
              <a:rPr lang="de-CH" dirty="0" smtClean="0"/>
              <a:t>Jsabelle Scheidegger-Blunschy, Rechtsanwältin</a:t>
            </a:r>
          </a:p>
        </p:txBody>
      </p:sp>
      <p:sp>
        <p:nvSpPr>
          <p:cNvPr id="16" name="Textfeld 15"/>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18" name="Textfeld 17"/>
          <p:cNvSpPr txBox="1"/>
          <p:nvPr/>
        </p:nvSpPr>
        <p:spPr>
          <a:xfrm>
            <a:off x="8172400" y="6381328"/>
            <a:ext cx="576064" cy="276999"/>
          </a:xfrm>
          <a:prstGeom prst="rect">
            <a:avLst/>
          </a:prstGeom>
          <a:noFill/>
        </p:spPr>
        <p:txBody>
          <a:bodyPr wrap="square" rtlCol="0">
            <a:spAutoFit/>
          </a:bodyPr>
          <a:lstStyle/>
          <a:p>
            <a:pPr algn="r"/>
            <a:fld id="{B963AAA7-E81F-4DAA-A6A3-82FA856CEE23}" type="slidenum">
              <a:rPr lang="de-CH" sz="1200" smtClean="0"/>
              <a:pPr algn="r"/>
              <a:t>1</a:t>
            </a:fld>
            <a:endParaRPr lang="de-CH"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10</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Textfeld 12"/>
          <p:cNvSpPr txBox="1"/>
          <p:nvPr/>
        </p:nvSpPr>
        <p:spPr>
          <a:xfrm>
            <a:off x="468464" y="1412776"/>
            <a:ext cx="530915" cy="646331"/>
          </a:xfrm>
          <a:prstGeom prst="rect">
            <a:avLst/>
          </a:prstGeom>
          <a:noFill/>
        </p:spPr>
        <p:txBody>
          <a:bodyPr wrap="none" rtlCol="0">
            <a:spAutoFit/>
          </a:bodyPr>
          <a:lstStyle/>
          <a:p>
            <a:pPr marL="342900" indent="-342900">
              <a:buAutoNum type="arabicPeriod"/>
            </a:pPr>
            <a:endParaRPr lang="de-CH" dirty="0" smtClean="0"/>
          </a:p>
          <a:p>
            <a:pPr marL="342900" indent="-342900">
              <a:buAutoNum type="arabicPeriod"/>
            </a:pPr>
            <a:endParaRPr lang="de-CH" dirty="0" smtClean="0"/>
          </a:p>
        </p:txBody>
      </p:sp>
      <p:sp>
        <p:nvSpPr>
          <p:cNvPr id="12" name="Titel 1"/>
          <p:cNvSpPr txBox="1">
            <a:spLocks/>
          </p:cNvSpPr>
          <p:nvPr/>
        </p:nvSpPr>
        <p:spPr>
          <a:xfrm>
            <a:off x="467544" y="692800"/>
            <a:ext cx="8280920" cy="1872000"/>
          </a:xfrm>
          <a:prstGeom prst="rect">
            <a:avLst/>
          </a:prstGeom>
        </p:spPr>
        <p:txBody>
          <a:bodyPr vert="horz" lIns="91440" tIns="45720" rIns="91440" bIns="45720" rtlCol="0" anchor="ctr">
            <a:noAutofit/>
          </a:bodyPr>
          <a:lstStyle/>
          <a:p>
            <a:pPr lvl="0" fontAlgn="auto">
              <a:spcAft>
                <a:spcPts val="0"/>
              </a:spcAft>
              <a:defRPr/>
            </a:pPr>
            <a:r>
              <a:rPr lang="de-CH" sz="2400" b="1" i="1" dirty="0" smtClean="0">
                <a:solidFill>
                  <a:srgbClr val="00B0F0"/>
                </a:solidFill>
                <a:latin typeface="Calibri"/>
                <a:ea typeface="+mj-ea"/>
                <a:cs typeface="+mj-cs"/>
              </a:rPr>
              <a:t>3. Die </a:t>
            </a:r>
            <a:r>
              <a:rPr lang="de-CH" sz="2400" b="1" i="1" dirty="0">
                <a:solidFill>
                  <a:srgbClr val="00B0F0"/>
                </a:solidFill>
                <a:latin typeface="Calibri"/>
                <a:ea typeface="+mj-ea"/>
                <a:cs typeface="+mj-cs"/>
              </a:rPr>
              <a:t>privatrechtliche </a:t>
            </a:r>
            <a:r>
              <a:rPr lang="de-CH" sz="2400" b="1" i="1" dirty="0" smtClean="0">
                <a:solidFill>
                  <a:srgbClr val="00B0F0"/>
                </a:solidFill>
                <a:latin typeface="Calibri"/>
                <a:ea typeface="+mj-ea"/>
                <a:cs typeface="+mj-cs"/>
              </a:rPr>
              <a:t>Sicherung (3) </a:t>
            </a:r>
            <a:r>
              <a:rPr lang="de-CH" sz="3200" b="1" dirty="0" smtClean="0">
                <a:solidFill>
                  <a:srgbClr val="0070C0"/>
                </a:solidFill>
                <a:latin typeface="Calibri"/>
                <a:ea typeface="+mj-ea"/>
                <a:cs typeface="+mj-cs"/>
              </a:rPr>
              <a:t/>
            </a:r>
            <a:br>
              <a:rPr lang="de-CH" sz="3200" b="1" dirty="0" smtClean="0">
                <a:solidFill>
                  <a:srgbClr val="0070C0"/>
                </a:solidFill>
                <a:latin typeface="Calibri"/>
                <a:ea typeface="+mj-ea"/>
                <a:cs typeface="+mj-cs"/>
              </a:rPr>
            </a:br>
            <a:r>
              <a:rPr lang="de-CH" sz="3200" b="1" dirty="0" smtClean="0">
                <a:solidFill>
                  <a:srgbClr val="0070C0"/>
                </a:solidFill>
              </a:rPr>
              <a:t>Entschädigungsansätze für  Schächte und erdverlegte Leitungen in landwirtschaftlichem Kulturland</a:t>
            </a:r>
            <a:endParaRPr kumimoji="0" lang="de-CH" sz="3200" b="1" i="0" u="none" strike="noStrike" kern="1200" cap="none" spc="0" normalizeH="0" baseline="0" noProof="0" dirty="0" smtClean="0">
              <a:ln>
                <a:noFill/>
              </a:ln>
              <a:solidFill>
                <a:srgbClr val="0070C0"/>
              </a:solidFill>
              <a:effectLst/>
              <a:uLnTx/>
              <a:uFillTx/>
              <a:latin typeface="+mj-lt"/>
              <a:ea typeface="+mj-ea"/>
              <a:cs typeface="+mj-cs"/>
            </a:endParaRPr>
          </a:p>
        </p:txBody>
      </p:sp>
      <p:sp>
        <p:nvSpPr>
          <p:cNvPr id="15" name="Rechteck 14"/>
          <p:cNvSpPr/>
          <p:nvPr/>
        </p:nvSpPr>
        <p:spPr>
          <a:xfrm>
            <a:off x="467544" y="2709320"/>
            <a:ext cx="8352000" cy="3046988"/>
          </a:xfrm>
          <a:prstGeom prst="rect">
            <a:avLst/>
          </a:prstGeom>
        </p:spPr>
        <p:txBody>
          <a:bodyPr>
            <a:spAutoFit/>
          </a:bodyPr>
          <a:lstStyle/>
          <a:p>
            <a:r>
              <a:rPr lang="de-CH" sz="3200" b="1" dirty="0" smtClean="0"/>
              <a:t>Gemeinsame Empfehlungen von:  </a:t>
            </a:r>
          </a:p>
          <a:p>
            <a:pPr marL="265113" indent="-265113">
              <a:buFont typeface="Symbol" pitchFamily="18" charset="2"/>
              <a:buChar char="-"/>
            </a:pPr>
            <a:r>
              <a:rPr lang="de-CH" sz="2000" dirty="0" smtClean="0"/>
              <a:t>Schweizerischer Bauernverband (SBV), 5200 Brugg </a:t>
            </a:r>
          </a:p>
          <a:p>
            <a:pPr marL="265113" indent="-265113">
              <a:buFont typeface="Symbol" pitchFamily="18" charset="2"/>
              <a:buChar char="-"/>
            </a:pPr>
            <a:r>
              <a:rPr lang="de-CH" sz="2000" dirty="0" smtClean="0"/>
              <a:t>Verband Schweizerischer Elektrizitätsunternehmen (VSE), 5001 Aarau </a:t>
            </a:r>
          </a:p>
          <a:p>
            <a:pPr marL="265113" indent="-265113">
              <a:buFont typeface="Symbol" pitchFamily="18" charset="2"/>
              <a:buChar char="-"/>
            </a:pPr>
            <a:r>
              <a:rPr lang="de-CH" sz="2000" dirty="0" smtClean="0"/>
              <a:t>Swisscom (Schweiz) AG, 3050 Bern </a:t>
            </a:r>
          </a:p>
          <a:p>
            <a:pPr marL="265113" indent="-265113">
              <a:buFont typeface="Symbol" pitchFamily="18" charset="2"/>
              <a:buChar char="-"/>
            </a:pPr>
            <a:r>
              <a:rPr lang="de-CH" sz="2000" dirty="0" smtClean="0"/>
              <a:t>Verband Schweizer Abwasser‐ und Gewässerschutzfachleute (VSA), 8152 Glattbrugg </a:t>
            </a:r>
          </a:p>
          <a:p>
            <a:pPr marL="265113" indent="-265113">
              <a:buFont typeface="Symbol" pitchFamily="18" charset="2"/>
              <a:buChar char="-"/>
            </a:pPr>
            <a:r>
              <a:rPr lang="de-CH" sz="2000" dirty="0" smtClean="0"/>
              <a:t>Schweizerischer Verein des Gas‐ und Wasserfaches (SVGW), 8027 Zürich </a:t>
            </a:r>
          </a:p>
          <a:p>
            <a:pPr marL="265113" indent="-265113">
              <a:buFont typeface="Symbol" pitchFamily="18" charset="2"/>
              <a:buChar char="-"/>
            </a:pPr>
            <a:r>
              <a:rPr lang="de-CH" sz="2000" dirty="0" smtClean="0"/>
              <a:t>Schweizerische Bundesbahnen (SBB), 3003 Bern </a:t>
            </a:r>
          </a:p>
          <a:p>
            <a:pPr marL="265113" indent="-265113">
              <a:buFont typeface="Symbol" pitchFamily="18" charset="2"/>
              <a:buChar char="-"/>
            </a:pPr>
            <a:r>
              <a:rPr lang="de-CH" sz="2000" dirty="0" smtClean="0"/>
              <a:t>Swissgrid AG, 5080 Laufenburg </a:t>
            </a:r>
            <a:endParaRPr lang="de-CH" sz="2000" dirty="0"/>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11</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Textfeld 12"/>
          <p:cNvSpPr txBox="1"/>
          <p:nvPr/>
        </p:nvSpPr>
        <p:spPr>
          <a:xfrm>
            <a:off x="468464" y="1412776"/>
            <a:ext cx="530915" cy="646331"/>
          </a:xfrm>
          <a:prstGeom prst="rect">
            <a:avLst/>
          </a:prstGeom>
          <a:noFill/>
        </p:spPr>
        <p:txBody>
          <a:bodyPr wrap="none" rtlCol="0">
            <a:spAutoFit/>
          </a:bodyPr>
          <a:lstStyle/>
          <a:p>
            <a:pPr marL="342900" indent="-342900">
              <a:buAutoNum type="arabicPeriod"/>
            </a:pPr>
            <a:endParaRPr lang="de-CH" dirty="0" smtClean="0"/>
          </a:p>
          <a:p>
            <a:pPr marL="342900" indent="-342900">
              <a:buAutoNum type="arabicPeriod"/>
            </a:pPr>
            <a:endParaRPr lang="de-CH" dirty="0" smtClean="0"/>
          </a:p>
        </p:txBody>
      </p:sp>
      <p:sp>
        <p:nvSpPr>
          <p:cNvPr id="11" name="Textfeld 10"/>
          <p:cNvSpPr txBox="1"/>
          <p:nvPr/>
        </p:nvSpPr>
        <p:spPr>
          <a:xfrm>
            <a:off x="468464" y="1672347"/>
            <a:ext cx="8280000" cy="4708981"/>
          </a:xfrm>
          <a:prstGeom prst="rect">
            <a:avLst/>
          </a:prstGeom>
          <a:noFill/>
        </p:spPr>
        <p:txBody>
          <a:bodyPr wrap="square" rtlCol="0">
            <a:spAutoFit/>
          </a:bodyPr>
          <a:lstStyle/>
          <a:p>
            <a:r>
              <a:rPr lang="de-CH" sz="3200" b="1" dirty="0" smtClean="0"/>
              <a:t>Freileitungen</a:t>
            </a:r>
            <a:r>
              <a:rPr lang="de-CH" sz="3600" b="1" dirty="0" smtClean="0"/>
              <a:t/>
            </a:r>
            <a:br>
              <a:rPr lang="de-CH" sz="3600" b="1" dirty="0" smtClean="0"/>
            </a:br>
            <a:r>
              <a:rPr lang="de-CH" sz="2800" dirty="0" smtClean="0"/>
              <a:t>Erstellung der Leitung</a:t>
            </a:r>
          </a:p>
          <a:p>
            <a:endParaRPr lang="de-CH" sz="1000" b="1" dirty="0" smtClean="0"/>
          </a:p>
          <a:p>
            <a:r>
              <a:rPr lang="de-CH" sz="3200" b="1" dirty="0" smtClean="0"/>
              <a:t>Leitungen im Boden (unterirdische Leitungen)</a:t>
            </a:r>
            <a:r>
              <a:rPr lang="de-CH" sz="3600" b="1" dirty="0" smtClean="0"/>
              <a:t/>
            </a:r>
            <a:br>
              <a:rPr lang="de-CH" sz="3600" b="1" dirty="0" smtClean="0"/>
            </a:br>
            <a:r>
              <a:rPr lang="de-CH" sz="2800" dirty="0"/>
              <a:t>E</a:t>
            </a:r>
            <a:r>
              <a:rPr lang="de-CH" sz="2800" dirty="0" smtClean="0"/>
              <a:t>rrichtung der Dienstbarkeit</a:t>
            </a:r>
          </a:p>
          <a:p>
            <a:endParaRPr lang="de-CH" sz="1000" dirty="0" smtClean="0"/>
          </a:p>
          <a:p>
            <a:r>
              <a:rPr lang="de-CH" sz="3200" b="1" dirty="0" smtClean="0">
                <a:solidFill>
                  <a:srgbClr val="0070C0"/>
                </a:solidFill>
              </a:rPr>
              <a:t>Für die Begründung der Dienstbarkeit für unterirdische Leitungen kommen sowohl Grund- wie Personaldienstbarkeit in Betracht.</a:t>
            </a:r>
          </a:p>
          <a:p>
            <a:r>
              <a:rPr lang="de-CH" sz="3200" b="1" dirty="0" smtClean="0">
                <a:solidFill>
                  <a:srgbClr val="0070C0"/>
                </a:solidFill>
              </a:rPr>
              <a:t>Empfehlung: Immer eine Grunddienstbarkeit begründen</a:t>
            </a:r>
            <a:endParaRPr lang="de-CH" sz="3200" dirty="0">
              <a:solidFill>
                <a:srgbClr val="0070C0"/>
              </a:solidFill>
            </a:endParaRPr>
          </a:p>
        </p:txBody>
      </p:sp>
      <p:sp>
        <p:nvSpPr>
          <p:cNvPr id="12" name="Titel 1"/>
          <p:cNvSpPr txBox="1">
            <a:spLocks/>
          </p:cNvSpPr>
          <p:nvPr/>
        </p:nvSpPr>
        <p:spPr>
          <a:xfrm>
            <a:off x="467544" y="692800"/>
            <a:ext cx="8280920" cy="936000"/>
          </a:xfrm>
          <a:prstGeom prst="rect">
            <a:avLst/>
          </a:prstGeom>
        </p:spPr>
        <p:txBody>
          <a:bodyPr vert="horz" lIns="91440" tIns="45720" rIns="91440" bIns="45720" rtlCol="0" anchor="ctr">
            <a:noAutofit/>
          </a:bodyPr>
          <a:lstStyle/>
          <a:p>
            <a:pPr lvl="0" fontAlgn="auto">
              <a:spcAft>
                <a:spcPts val="0"/>
              </a:spcAft>
              <a:defRPr/>
            </a:pPr>
            <a:r>
              <a:rPr lang="de-CH" sz="2400" b="1" i="1" dirty="0" smtClean="0">
                <a:solidFill>
                  <a:srgbClr val="00B0F0"/>
                </a:solidFill>
                <a:latin typeface="Calibri"/>
                <a:ea typeface="+mj-ea"/>
                <a:cs typeface="+mj-cs"/>
              </a:rPr>
              <a:t>3. Die </a:t>
            </a:r>
            <a:r>
              <a:rPr lang="de-CH" sz="2400" b="1" i="1" dirty="0">
                <a:solidFill>
                  <a:srgbClr val="00B0F0"/>
                </a:solidFill>
                <a:latin typeface="Calibri"/>
                <a:ea typeface="+mj-ea"/>
                <a:cs typeface="+mj-cs"/>
              </a:rPr>
              <a:t>privatrechtliche </a:t>
            </a:r>
            <a:r>
              <a:rPr lang="de-CH" sz="2400" b="1" i="1" dirty="0" smtClean="0">
                <a:solidFill>
                  <a:srgbClr val="00B0F0"/>
                </a:solidFill>
                <a:latin typeface="Calibri"/>
                <a:ea typeface="+mj-ea"/>
                <a:cs typeface="+mj-cs"/>
              </a:rPr>
              <a:t>Sicherung (4) </a:t>
            </a:r>
            <a:r>
              <a:rPr lang="de-CH" sz="3200" b="1" dirty="0" smtClean="0">
                <a:solidFill>
                  <a:srgbClr val="0070C0"/>
                </a:solidFill>
                <a:latin typeface="Calibri"/>
                <a:ea typeface="+mj-ea"/>
                <a:cs typeface="+mj-cs"/>
              </a:rPr>
              <a:t/>
            </a:r>
            <a:br>
              <a:rPr lang="de-CH" sz="3200" b="1" dirty="0" smtClean="0">
                <a:solidFill>
                  <a:srgbClr val="0070C0"/>
                </a:solidFill>
                <a:latin typeface="Calibri"/>
                <a:ea typeface="+mj-ea"/>
                <a:cs typeface="+mj-cs"/>
              </a:rPr>
            </a:br>
            <a:r>
              <a:rPr kumimoji="0" lang="de-CH" sz="3600" b="1" i="0" u="none" strike="noStrike" kern="1200" cap="none" spc="0" normalizeH="0" baseline="0" noProof="0" dirty="0" smtClean="0">
                <a:ln>
                  <a:noFill/>
                </a:ln>
                <a:solidFill>
                  <a:srgbClr val="0070C0"/>
                </a:solidFill>
                <a:effectLst/>
                <a:uLnTx/>
                <a:uFillTx/>
                <a:latin typeface="+mj-lt"/>
                <a:ea typeface="+mj-ea"/>
                <a:cs typeface="+mj-cs"/>
              </a:rPr>
              <a:t>Die Dienstbarkeit - Entstehung</a:t>
            </a:r>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12</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Textfeld 12"/>
          <p:cNvSpPr txBox="1"/>
          <p:nvPr/>
        </p:nvSpPr>
        <p:spPr>
          <a:xfrm>
            <a:off x="468464" y="1412776"/>
            <a:ext cx="530915" cy="646331"/>
          </a:xfrm>
          <a:prstGeom prst="rect">
            <a:avLst/>
          </a:prstGeom>
          <a:noFill/>
        </p:spPr>
        <p:txBody>
          <a:bodyPr wrap="none" rtlCol="0">
            <a:spAutoFit/>
          </a:bodyPr>
          <a:lstStyle/>
          <a:p>
            <a:pPr marL="342900" indent="-342900">
              <a:buAutoNum type="arabicPeriod"/>
            </a:pPr>
            <a:endParaRPr lang="de-CH" dirty="0" smtClean="0"/>
          </a:p>
          <a:p>
            <a:pPr marL="342900" indent="-342900">
              <a:buAutoNum type="arabicPeriod"/>
            </a:pPr>
            <a:endParaRPr lang="de-CH" dirty="0" smtClean="0"/>
          </a:p>
        </p:txBody>
      </p:sp>
      <p:sp>
        <p:nvSpPr>
          <p:cNvPr id="11" name="Textfeld 10"/>
          <p:cNvSpPr txBox="1"/>
          <p:nvPr/>
        </p:nvSpPr>
        <p:spPr>
          <a:xfrm>
            <a:off x="468464" y="1672347"/>
            <a:ext cx="8280000" cy="3724096"/>
          </a:xfrm>
          <a:prstGeom prst="rect">
            <a:avLst/>
          </a:prstGeom>
          <a:noFill/>
        </p:spPr>
        <p:txBody>
          <a:bodyPr wrap="square" rtlCol="0">
            <a:spAutoFit/>
          </a:bodyPr>
          <a:lstStyle/>
          <a:p>
            <a:r>
              <a:rPr lang="de-DE" sz="2000" dirty="0"/>
              <a:t> </a:t>
            </a:r>
            <a:r>
              <a:rPr lang="de-DE" sz="3600" b="1" dirty="0" smtClean="0">
                <a:solidFill>
                  <a:srgbClr val="0070C0"/>
                </a:solidFill>
              </a:rPr>
              <a:t>Wichtig </a:t>
            </a:r>
          </a:p>
          <a:p>
            <a:endParaRPr lang="de-DE" sz="2000" b="1" dirty="0" smtClean="0"/>
          </a:p>
          <a:p>
            <a:r>
              <a:rPr lang="de-DE" sz="3200" b="1" dirty="0" smtClean="0"/>
              <a:t>Für </a:t>
            </a:r>
            <a:r>
              <a:rPr lang="de-DE" sz="3200" b="1" dirty="0"/>
              <a:t>den Abschluss eines Dienstbarkeitsvertrages braucht es eine </a:t>
            </a:r>
            <a:r>
              <a:rPr lang="de-DE" sz="3200" b="1" dirty="0" smtClean="0"/>
              <a:t>übereinstimmende </a:t>
            </a:r>
            <a:br>
              <a:rPr lang="de-DE" sz="3200" b="1" dirty="0" smtClean="0"/>
            </a:br>
            <a:r>
              <a:rPr lang="de-DE" sz="3200" b="1" dirty="0" smtClean="0"/>
              <a:t>Willensäusserung </a:t>
            </a:r>
            <a:r>
              <a:rPr lang="de-DE" sz="3200" b="1" dirty="0"/>
              <a:t>zwischen den Parteien. </a:t>
            </a:r>
            <a:endParaRPr lang="de-DE" sz="3200" b="1" dirty="0" smtClean="0"/>
          </a:p>
          <a:p>
            <a:endParaRPr lang="de-DE" sz="2000" b="1" dirty="0" smtClean="0"/>
          </a:p>
          <a:p>
            <a:r>
              <a:rPr lang="de-DE" sz="3200" b="1" dirty="0" smtClean="0"/>
              <a:t>Die </a:t>
            </a:r>
            <a:r>
              <a:rPr lang="de-DE" sz="3200" b="1" dirty="0"/>
              <a:t>Dienstbarkeit </a:t>
            </a:r>
            <a:r>
              <a:rPr lang="de-DE" sz="3200" b="1" dirty="0" smtClean="0"/>
              <a:t>entsteht </a:t>
            </a:r>
            <a:r>
              <a:rPr lang="de-DE" sz="3200" b="1" dirty="0"/>
              <a:t>mit der Eintragung im Grundbuch.  </a:t>
            </a:r>
            <a:endParaRPr lang="de-CH" sz="3200" dirty="0"/>
          </a:p>
        </p:txBody>
      </p:sp>
      <p:sp>
        <p:nvSpPr>
          <p:cNvPr id="12" name="Titel 1"/>
          <p:cNvSpPr txBox="1">
            <a:spLocks/>
          </p:cNvSpPr>
          <p:nvPr/>
        </p:nvSpPr>
        <p:spPr>
          <a:xfrm>
            <a:off x="467544" y="692800"/>
            <a:ext cx="8280920" cy="936000"/>
          </a:xfrm>
          <a:prstGeom prst="rect">
            <a:avLst/>
          </a:prstGeom>
        </p:spPr>
        <p:txBody>
          <a:bodyPr vert="horz" lIns="91440" tIns="45720" rIns="91440" bIns="45720" rtlCol="0" anchor="ctr">
            <a:noAutofit/>
          </a:bodyPr>
          <a:lstStyle/>
          <a:p>
            <a:pPr lvl="0" fontAlgn="auto">
              <a:spcAft>
                <a:spcPts val="0"/>
              </a:spcAft>
              <a:defRPr/>
            </a:pPr>
            <a:endParaRPr kumimoji="0" lang="de-CH" sz="3600" b="1" i="0" u="none" strike="noStrike" kern="1200" cap="none" spc="0" normalizeH="0" baseline="0" noProof="0" dirty="0" smtClean="0">
              <a:ln>
                <a:noFill/>
              </a:ln>
              <a:solidFill>
                <a:srgbClr val="0070C0"/>
              </a:solidFill>
              <a:effectLst/>
              <a:uLnTx/>
              <a:uFillTx/>
              <a:latin typeface="+mj-lt"/>
              <a:ea typeface="+mj-ea"/>
              <a:cs typeface="+mj-cs"/>
            </a:endParaRPr>
          </a:p>
        </p:txBody>
      </p:sp>
      <p:sp>
        <p:nvSpPr>
          <p:cNvPr id="14" name="Titel 1"/>
          <p:cNvSpPr>
            <a:spLocks noGrp="1"/>
          </p:cNvSpPr>
          <p:nvPr>
            <p:ph type="ctrTitle"/>
          </p:nvPr>
        </p:nvSpPr>
        <p:spPr>
          <a:xfrm>
            <a:off x="467544" y="656808"/>
            <a:ext cx="8280920" cy="1044000"/>
          </a:xfrm>
        </p:spPr>
        <p:txBody>
          <a:bodyPr>
            <a:normAutofit fontScale="90000"/>
          </a:bodyPr>
          <a:lstStyle/>
          <a:p>
            <a:r>
              <a:rPr lang="de-CH" sz="2700" i="1" dirty="0">
                <a:solidFill>
                  <a:srgbClr val="00B0F0"/>
                </a:solidFill>
                <a:ea typeface="+mn-ea"/>
                <a:cs typeface="Arial" charset="0"/>
              </a:rPr>
              <a:t>3. Die privatrechtliche </a:t>
            </a:r>
            <a:r>
              <a:rPr lang="de-CH" sz="2700" i="1" dirty="0" smtClean="0">
                <a:solidFill>
                  <a:srgbClr val="00B0F0"/>
                </a:solidFill>
                <a:ea typeface="+mn-ea"/>
                <a:cs typeface="Arial" charset="0"/>
              </a:rPr>
              <a:t>Sicherung (5) </a:t>
            </a:r>
            <a:r>
              <a:rPr lang="de-CH" sz="3200" dirty="0">
                <a:ea typeface="+mn-ea"/>
                <a:cs typeface="Arial" charset="0"/>
              </a:rPr>
              <a:t/>
            </a:r>
            <a:br>
              <a:rPr lang="de-CH" sz="3200" dirty="0">
                <a:ea typeface="+mn-ea"/>
                <a:cs typeface="Arial" charset="0"/>
              </a:rPr>
            </a:br>
            <a:endParaRPr lang="de-CH" sz="4000" dirty="0"/>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656808"/>
            <a:ext cx="8280920" cy="1044000"/>
          </a:xfrm>
        </p:spPr>
        <p:txBody>
          <a:bodyPr>
            <a:normAutofit fontScale="90000"/>
          </a:bodyPr>
          <a:lstStyle/>
          <a:p>
            <a:r>
              <a:rPr lang="de-CH" sz="2700" i="1" dirty="0">
                <a:solidFill>
                  <a:srgbClr val="00B0F0"/>
                </a:solidFill>
                <a:ea typeface="+mn-ea"/>
                <a:cs typeface="Arial" charset="0"/>
              </a:rPr>
              <a:t>3. Die privatrechtliche </a:t>
            </a:r>
            <a:r>
              <a:rPr lang="de-CH" sz="2700" i="1" dirty="0" smtClean="0">
                <a:solidFill>
                  <a:srgbClr val="00B0F0"/>
                </a:solidFill>
                <a:ea typeface="+mn-ea"/>
                <a:cs typeface="Arial" charset="0"/>
              </a:rPr>
              <a:t>Sicherung (6) </a:t>
            </a:r>
            <a:r>
              <a:rPr lang="de-CH" sz="3200" dirty="0">
                <a:ea typeface="+mn-ea"/>
                <a:cs typeface="Arial" charset="0"/>
              </a:rPr>
              <a:t/>
            </a:r>
            <a:br>
              <a:rPr lang="de-CH" sz="3200" dirty="0">
                <a:ea typeface="+mn-ea"/>
                <a:cs typeface="Arial" charset="0"/>
              </a:rPr>
            </a:br>
            <a:r>
              <a:rPr lang="de-CH" sz="4000" dirty="0" smtClean="0"/>
              <a:t>Verlegung der Leitung</a:t>
            </a:r>
            <a:endParaRPr lang="de-CH" sz="4000" dirty="0"/>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13</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Textfeld 12"/>
          <p:cNvSpPr txBox="1"/>
          <p:nvPr/>
        </p:nvSpPr>
        <p:spPr>
          <a:xfrm>
            <a:off x="468464" y="1412776"/>
            <a:ext cx="530915" cy="646331"/>
          </a:xfrm>
          <a:prstGeom prst="rect">
            <a:avLst/>
          </a:prstGeom>
          <a:noFill/>
        </p:spPr>
        <p:txBody>
          <a:bodyPr wrap="none" rtlCol="0">
            <a:spAutoFit/>
          </a:bodyPr>
          <a:lstStyle/>
          <a:p>
            <a:pPr marL="342900" indent="-342900">
              <a:buAutoNum type="arabicPeriod"/>
            </a:pPr>
            <a:endParaRPr lang="de-CH" dirty="0" smtClean="0"/>
          </a:p>
          <a:p>
            <a:pPr marL="342900" indent="-342900">
              <a:buAutoNum type="arabicPeriod"/>
            </a:pPr>
            <a:endParaRPr lang="de-CH" dirty="0" smtClean="0"/>
          </a:p>
        </p:txBody>
      </p:sp>
      <p:sp>
        <p:nvSpPr>
          <p:cNvPr id="11" name="Textfeld 10"/>
          <p:cNvSpPr txBox="1"/>
          <p:nvPr/>
        </p:nvSpPr>
        <p:spPr>
          <a:xfrm>
            <a:off x="468464" y="1268760"/>
            <a:ext cx="8280000" cy="4801314"/>
          </a:xfrm>
          <a:prstGeom prst="rect">
            <a:avLst/>
          </a:prstGeom>
          <a:noFill/>
        </p:spPr>
        <p:txBody>
          <a:bodyPr wrap="square" rtlCol="0">
            <a:spAutoFit/>
          </a:bodyPr>
          <a:lstStyle/>
          <a:p>
            <a:endParaRPr lang="de-CH" sz="2800" b="1" dirty="0" smtClean="0"/>
          </a:p>
          <a:p>
            <a:r>
              <a:rPr lang="de-CH" sz="2800" b="1" dirty="0" smtClean="0"/>
              <a:t>Welche Regeln gelten bei der Verlegung der Leitung an einen andern Ort?</a:t>
            </a:r>
            <a:r>
              <a:rPr lang="de-CH" sz="3600" b="1" dirty="0" smtClean="0"/>
              <a:t/>
            </a:r>
            <a:br>
              <a:rPr lang="de-CH" sz="3600" b="1" dirty="0" smtClean="0"/>
            </a:br>
            <a:endParaRPr lang="de-CH" sz="1000" b="1" dirty="0" smtClean="0"/>
          </a:p>
          <a:p>
            <a:r>
              <a:rPr lang="de-CH" sz="3200" b="1" dirty="0" smtClean="0"/>
              <a:t>Artikel 742 ZGB</a:t>
            </a:r>
          </a:p>
          <a:p>
            <a:pPr marL="180975" indent="-180975"/>
            <a:r>
              <a:rPr lang="de-CH" sz="2400" b="1" baseline="30000" dirty="0" smtClean="0"/>
              <a:t>1 	</a:t>
            </a:r>
            <a:r>
              <a:rPr lang="de-CH" sz="2400" b="1" dirty="0" smtClean="0"/>
              <a:t>Wird durch die Ausübung der Grunddienstbarkeit nur ein Teil des Grundstückes in Anspruch genommen, so kann der Eigentümer, wenn er ein Interesse nachweist und die Kosten übernimmt, die Verlegung auf eine andere, für den Berechtigten nicht weniger geeignete Stelle verlangen.</a:t>
            </a:r>
          </a:p>
          <a:p>
            <a:pPr marL="180975" indent="-180975"/>
            <a:endParaRPr lang="de-CH" sz="1200" b="1" dirty="0" smtClean="0"/>
          </a:p>
          <a:p>
            <a:pPr marL="180975" indent="-180975"/>
            <a:r>
              <a:rPr lang="de-CH" sz="2400" b="1" baseline="30000" dirty="0" smtClean="0"/>
              <a:t>2 	</a:t>
            </a:r>
            <a:r>
              <a:rPr lang="de-CH" sz="2400" b="1" dirty="0" smtClean="0"/>
              <a:t>Hiezu ist er auch dann befugt, wenn die Dienstbarkeit im Grundbuch auf eine bestimmte Stelle gelegt worden ist.</a:t>
            </a:r>
            <a:endParaRPr lang="de-CH" sz="2400" b="1" dirty="0"/>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556792"/>
            <a:ext cx="8280920" cy="908720"/>
          </a:xfrm>
        </p:spPr>
        <p:txBody>
          <a:bodyPr>
            <a:normAutofit/>
          </a:bodyPr>
          <a:lstStyle/>
          <a:p>
            <a:r>
              <a:rPr lang="de-CH" sz="3200" dirty="0" smtClean="0">
                <a:solidFill>
                  <a:schemeClr val="tx1"/>
                </a:solidFill>
              </a:rPr>
              <a:t>Artikel 693 ZGB</a:t>
            </a:r>
            <a:endParaRPr lang="de-CH" sz="3200" dirty="0">
              <a:solidFill>
                <a:schemeClr val="tx1"/>
              </a:solidFill>
            </a:endParaRPr>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14</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1" name="Textfeld 10"/>
          <p:cNvSpPr txBox="1"/>
          <p:nvPr/>
        </p:nvSpPr>
        <p:spPr>
          <a:xfrm>
            <a:off x="395536" y="2348880"/>
            <a:ext cx="8280000" cy="3847207"/>
          </a:xfrm>
          <a:prstGeom prst="rect">
            <a:avLst/>
          </a:prstGeom>
          <a:noFill/>
        </p:spPr>
        <p:txBody>
          <a:bodyPr wrap="square" rtlCol="0">
            <a:spAutoFit/>
          </a:bodyPr>
          <a:lstStyle/>
          <a:p>
            <a:pPr marL="180975" indent="-180975"/>
            <a:r>
              <a:rPr lang="de-CH" sz="2800" b="1" baseline="30000" dirty="0" smtClean="0"/>
              <a:t>1 	</a:t>
            </a:r>
            <a:r>
              <a:rPr lang="de-CH" sz="2800" b="1" dirty="0" smtClean="0"/>
              <a:t>Ändern sich die Verhältnisse, so kann der Belastete eine seinen Interessen entsprechende Verlegung der Leitung verlangen.</a:t>
            </a:r>
          </a:p>
          <a:p>
            <a:pPr marL="180975" indent="-180975"/>
            <a:endParaRPr lang="de-CH" sz="1000" b="1" dirty="0" smtClean="0"/>
          </a:p>
          <a:p>
            <a:pPr marL="180975" indent="-180975"/>
            <a:r>
              <a:rPr lang="de-CH" sz="2800" b="1" baseline="30000" dirty="0" smtClean="0"/>
              <a:t>2 	</a:t>
            </a:r>
            <a:r>
              <a:rPr lang="de-CH" sz="2800" b="1" dirty="0" smtClean="0"/>
              <a:t>Die Kosten der Verlegung hat in der Regel der Berechtigte zu tragen.</a:t>
            </a:r>
          </a:p>
          <a:p>
            <a:pPr marL="180975" indent="-180975"/>
            <a:endParaRPr lang="de-CH" sz="1000" b="1" dirty="0" smtClean="0"/>
          </a:p>
          <a:p>
            <a:pPr marL="180975" indent="-180975"/>
            <a:r>
              <a:rPr lang="de-CH" sz="2800" b="1" baseline="30000" dirty="0" smtClean="0"/>
              <a:t>3 	</a:t>
            </a:r>
            <a:r>
              <a:rPr lang="de-CH" sz="2800" b="1" dirty="0" smtClean="0"/>
              <a:t>Wo besondere Umstände es rechtfertigen, kann jedoch ein angemessener Teil der Kosten dem Belasteten auferlegt werden.</a:t>
            </a:r>
            <a:endParaRPr lang="de-CH" sz="2800" b="1" dirty="0">
              <a:solidFill>
                <a:srgbClr val="00B050"/>
              </a:solidFill>
            </a:endParaRPr>
          </a:p>
        </p:txBody>
      </p:sp>
      <p:sp>
        <p:nvSpPr>
          <p:cNvPr id="12" name="Titel 1"/>
          <p:cNvSpPr txBox="1">
            <a:spLocks/>
          </p:cNvSpPr>
          <p:nvPr/>
        </p:nvSpPr>
        <p:spPr>
          <a:xfrm>
            <a:off x="467544" y="692696"/>
            <a:ext cx="8280920" cy="1008000"/>
          </a:xfrm>
          <a:prstGeom prst="rect">
            <a:avLst/>
          </a:prstGeom>
        </p:spPr>
        <p:txBody>
          <a:bodyPr vert="horz" lIns="91440" tIns="45720" rIns="91440" bIns="45720" rtlCol="0" anchor="ctr">
            <a:normAutofit fontScale="92500" lnSpcReduction="10000"/>
          </a:bodyPr>
          <a:lstStyle/>
          <a:p>
            <a:pPr lvl="0" fontAlgn="auto">
              <a:spcAft>
                <a:spcPts val="0"/>
              </a:spcAft>
              <a:defRPr/>
            </a:pPr>
            <a:r>
              <a:rPr lang="de-CH" sz="2600" b="1" i="1" dirty="0">
                <a:solidFill>
                  <a:srgbClr val="00B0F0"/>
                </a:solidFill>
                <a:latin typeface="Calibri"/>
              </a:rPr>
              <a:t>3. Die privatrechtliche </a:t>
            </a:r>
            <a:r>
              <a:rPr lang="de-CH" sz="2600" b="1" i="1" dirty="0" smtClean="0">
                <a:solidFill>
                  <a:srgbClr val="00B0F0"/>
                </a:solidFill>
                <a:latin typeface="Calibri"/>
              </a:rPr>
              <a:t>Sicherung (7) </a:t>
            </a:r>
            <a:r>
              <a:rPr lang="de-CH" sz="2600" b="1" dirty="0">
                <a:solidFill>
                  <a:srgbClr val="0070C0"/>
                </a:solidFill>
                <a:latin typeface="Calibri"/>
              </a:rPr>
              <a:t/>
            </a:r>
            <a:br>
              <a:rPr lang="de-CH" sz="2600" b="1" dirty="0">
                <a:solidFill>
                  <a:srgbClr val="0070C0"/>
                </a:solidFill>
                <a:latin typeface="Calibri"/>
              </a:rPr>
            </a:br>
            <a:r>
              <a:rPr kumimoji="0" lang="de-CH" sz="4200" b="1" i="0" u="none" strike="noStrike" kern="1200" cap="none" spc="0" normalizeH="0" baseline="0" noProof="0" dirty="0" smtClean="0">
                <a:ln>
                  <a:noFill/>
                </a:ln>
                <a:solidFill>
                  <a:srgbClr val="0070C0"/>
                </a:solidFill>
                <a:effectLst/>
                <a:uLnTx/>
                <a:uFillTx/>
                <a:latin typeface="+mj-lt"/>
                <a:ea typeface="+mj-ea"/>
                <a:cs typeface="+mj-cs"/>
              </a:rPr>
              <a:t>Verlegung der Leitung</a:t>
            </a:r>
            <a:endParaRPr kumimoji="0" lang="de-CH" sz="4200" b="1" i="0" u="none" strike="noStrike" kern="1200" cap="none" spc="0" normalizeH="0" baseline="0" noProof="0" dirty="0">
              <a:ln>
                <a:noFill/>
              </a:ln>
              <a:solidFill>
                <a:srgbClr val="0070C0"/>
              </a:solidFill>
              <a:effectLst/>
              <a:uLnTx/>
              <a:uFillTx/>
              <a:latin typeface="+mj-lt"/>
              <a:ea typeface="+mj-ea"/>
              <a:cs typeface="+mj-cs"/>
            </a:endParaRPr>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72008"/>
            <a:ext cx="7772400" cy="1268760"/>
          </a:xfrm>
        </p:spPr>
        <p:txBody>
          <a:bodyPr>
            <a:normAutofit/>
          </a:bodyPr>
          <a:lstStyle/>
          <a:p>
            <a:r>
              <a:rPr lang="de-CH" sz="3600" dirty="0" smtClean="0">
                <a:solidFill>
                  <a:srgbClr val="00B0F0"/>
                </a:solidFill>
              </a:rPr>
              <a:t/>
            </a:r>
            <a:br>
              <a:rPr lang="de-CH" sz="3600" dirty="0" smtClean="0">
                <a:solidFill>
                  <a:srgbClr val="00B0F0"/>
                </a:solidFill>
              </a:rPr>
            </a:br>
            <a:endParaRPr lang="de-CH" sz="3600" dirty="0"/>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5" name="Rechteck 4"/>
          <p:cNvSpPr/>
          <p:nvPr/>
        </p:nvSpPr>
        <p:spPr>
          <a:xfrm>
            <a:off x="467544" y="1916832"/>
            <a:ext cx="8280000" cy="3600986"/>
          </a:xfrm>
          <a:prstGeom prst="rect">
            <a:avLst/>
          </a:prstGeom>
        </p:spPr>
        <p:txBody>
          <a:bodyPr wrap="square">
            <a:spAutoFit/>
          </a:bodyPr>
          <a:lstStyle/>
          <a:p>
            <a:pPr marL="819150" lvl="0" indent="-819150">
              <a:tabLst>
                <a:tab pos="628650" algn="l"/>
              </a:tabLst>
            </a:pPr>
            <a:r>
              <a:rPr lang="de-CH" sz="3200" b="1" dirty="0" smtClean="0"/>
              <a:t>Artikel 691 ff ZGB</a:t>
            </a:r>
          </a:p>
          <a:p>
            <a:pPr marL="354013" lvl="0" indent="-354013">
              <a:buFont typeface="Symbol" pitchFamily="18" charset="2"/>
              <a:buChar char="-"/>
              <a:tabLst>
                <a:tab pos="354013" algn="l"/>
              </a:tabLst>
            </a:pPr>
            <a:r>
              <a:rPr lang="de-CH" sz="2800" b="1" dirty="0" smtClean="0">
                <a:cs typeface="+mn-cs"/>
              </a:rPr>
              <a:t>Begründen </a:t>
            </a:r>
            <a:r>
              <a:rPr lang="de-CH" sz="2800" b="1" dirty="0">
                <a:cs typeface="+mn-cs"/>
              </a:rPr>
              <a:t>ein NOTLEITUNGSRECHT</a:t>
            </a:r>
          </a:p>
          <a:p>
            <a:pPr marL="354013" lvl="0" indent="-354013">
              <a:buFont typeface="Symbol" pitchFamily="18" charset="2"/>
              <a:buChar char="-"/>
              <a:tabLst>
                <a:tab pos="354013" algn="l"/>
              </a:tabLst>
            </a:pPr>
            <a:r>
              <a:rPr lang="de-CH" sz="2800" b="1" dirty="0">
                <a:cs typeface="+mn-cs"/>
              </a:rPr>
              <a:t>Geeignet für private Durchleitungen über ein einzelnes Grundstück</a:t>
            </a:r>
          </a:p>
          <a:p>
            <a:pPr marL="354013" lvl="0" indent="-354013">
              <a:buFont typeface="Symbol" pitchFamily="18" charset="2"/>
              <a:buChar char="-"/>
              <a:tabLst>
                <a:tab pos="354013" algn="l"/>
              </a:tabLst>
            </a:pPr>
            <a:r>
              <a:rPr lang="de-CH" sz="2800" b="1" dirty="0">
                <a:cs typeface="+mn-cs"/>
              </a:rPr>
              <a:t>Kommen in der Praxis zum Zug, wenn man sich über eine Hauszuleitung nicht einigen kann</a:t>
            </a:r>
          </a:p>
          <a:p>
            <a:pPr marL="354013" lvl="0" indent="-354013">
              <a:buFont typeface="Symbol" pitchFamily="18" charset="2"/>
              <a:buChar char="-"/>
              <a:tabLst>
                <a:tab pos="354013" algn="l"/>
              </a:tabLst>
            </a:pPr>
            <a:r>
              <a:rPr lang="de-CH" sz="2800" b="1" dirty="0">
                <a:cs typeface="+mn-cs"/>
              </a:rPr>
              <a:t>Nicht geeignet bzw. nicht zulässig für die öffentliche Wasserversorgung </a:t>
            </a:r>
            <a:endParaRPr lang="de-CH" sz="2800" b="1" dirty="0">
              <a:solidFill>
                <a:prstClr val="black"/>
              </a:solidFill>
            </a:endParaRPr>
          </a:p>
        </p:txBody>
      </p:sp>
      <p:sp>
        <p:nvSpPr>
          <p:cNvPr id="6" name="Titel 1"/>
          <p:cNvSpPr txBox="1">
            <a:spLocks/>
          </p:cNvSpPr>
          <p:nvPr/>
        </p:nvSpPr>
        <p:spPr>
          <a:xfrm>
            <a:off x="467544" y="692696"/>
            <a:ext cx="8280920" cy="1008000"/>
          </a:xfrm>
          <a:prstGeom prst="rect">
            <a:avLst/>
          </a:prstGeom>
        </p:spPr>
        <p:txBody>
          <a:bodyPr vert="horz" lIns="91440" tIns="45720" rIns="91440" bIns="45720" rtlCol="0" anchor="ctr">
            <a:normAutofit fontScale="92500" lnSpcReduction="10000"/>
          </a:bodyPr>
          <a:lstStyle/>
          <a:p>
            <a:pPr lvl="0" fontAlgn="auto">
              <a:spcAft>
                <a:spcPts val="0"/>
              </a:spcAft>
              <a:defRPr/>
            </a:pPr>
            <a:r>
              <a:rPr lang="de-CH" sz="2600" b="1" i="1" dirty="0">
                <a:solidFill>
                  <a:srgbClr val="00B0F0"/>
                </a:solidFill>
                <a:latin typeface="Calibri"/>
              </a:rPr>
              <a:t>3. Die privatrechtliche </a:t>
            </a:r>
            <a:r>
              <a:rPr lang="de-CH" sz="2600" b="1" i="1" dirty="0" smtClean="0">
                <a:solidFill>
                  <a:srgbClr val="00B0F0"/>
                </a:solidFill>
                <a:latin typeface="Calibri"/>
              </a:rPr>
              <a:t>Sicherung (8) </a:t>
            </a:r>
            <a:r>
              <a:rPr lang="de-CH" sz="3200" b="1" dirty="0">
                <a:solidFill>
                  <a:srgbClr val="0070C0"/>
                </a:solidFill>
                <a:latin typeface="Calibri"/>
              </a:rPr>
              <a:t/>
            </a:r>
            <a:br>
              <a:rPr lang="de-CH" sz="3200" b="1" dirty="0">
                <a:solidFill>
                  <a:srgbClr val="0070C0"/>
                </a:solidFill>
                <a:latin typeface="Calibri"/>
              </a:rPr>
            </a:br>
            <a:r>
              <a:rPr kumimoji="0" lang="de-CH" sz="4200" b="1" i="0" u="none" strike="noStrike" kern="1200" cap="none" spc="0" normalizeH="0" baseline="0" noProof="0" dirty="0" smtClean="0">
                <a:ln>
                  <a:noFill/>
                </a:ln>
                <a:solidFill>
                  <a:srgbClr val="0070C0"/>
                </a:solidFill>
                <a:effectLst/>
                <a:uLnTx/>
                <a:uFillTx/>
                <a:latin typeface="+mj-lt"/>
                <a:ea typeface="+mj-ea"/>
                <a:cs typeface="+mj-cs"/>
              </a:rPr>
              <a:t>Verlegung der Leitung</a:t>
            </a:r>
            <a:endParaRPr kumimoji="0" lang="de-CH" sz="42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Textfeld 6"/>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8" name="Rechteck 7"/>
          <p:cNvSpPr/>
          <p:nvPr/>
        </p:nvSpPr>
        <p:spPr>
          <a:xfrm>
            <a:off x="8388424" y="6381328"/>
            <a:ext cx="341760" cy="276999"/>
          </a:xfrm>
          <a:prstGeom prst="rect">
            <a:avLst/>
          </a:prstGeom>
        </p:spPr>
        <p:txBody>
          <a:bodyPr wrap="none">
            <a:spAutoFit/>
          </a:bodyPr>
          <a:lstStyle/>
          <a:p>
            <a:fld id="{B963AAA7-E81F-4DAA-A6A3-82FA856CEE23}" type="slidenum">
              <a:rPr lang="de-CH" sz="1200" smtClean="0"/>
              <a:pPr/>
              <a:t>15</a:t>
            </a:fld>
            <a:endParaRPr lang="de-CH" sz="1200" dirty="0"/>
          </a:p>
        </p:txBody>
      </p:sp>
    </p:spTree>
    <p:extLst>
      <p:ext uri="{BB962C8B-B14F-4D97-AF65-F5344CB8AC3E}">
        <p14:creationId xmlns:p14="http://schemas.microsoft.com/office/powerpoint/2010/main" val="2863354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smtClean="0">
                <a:solidFill>
                  <a:prstClr val="black">
                    <a:tint val="75000"/>
                  </a:prstClr>
                </a:solidFill>
              </a:rPr>
              <a:t>SBV – Weiterbildungskurse 2016</a:t>
            </a:r>
            <a:endParaRPr lang="de-CH" dirty="0">
              <a:solidFill>
                <a:prstClr val="black">
                  <a:tint val="75000"/>
                </a:prstClr>
              </a:solidFill>
            </a:endParaRPr>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prstClr val="black">
                    <a:lumMod val="50000"/>
                    <a:lumOff val="50000"/>
                  </a:prstClr>
                </a:solidFill>
              </a:rPr>
              <a:t>juKom Beratung, Bern</a:t>
            </a:r>
            <a:endParaRPr lang="de-CH" sz="1200" dirty="0">
              <a:solidFill>
                <a:prstClr val="black">
                  <a:lumMod val="50000"/>
                  <a:lumOff val="50000"/>
                </a:prst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solidFill>
                  <a:prstClr val="black"/>
                </a:solidFill>
              </a:rPr>
              <a:pPr algn="r"/>
              <a:t>16</a:t>
            </a:fld>
            <a:endParaRPr lang="de-CH" sz="1200" dirty="0">
              <a:solidFill>
                <a:prstClr val="black"/>
              </a:solidFill>
            </a:endParaRPr>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fontAlgn="auto">
              <a:spcAft>
                <a:spcPts val="0"/>
              </a:spcAft>
              <a:defRPr/>
            </a:pPr>
            <a:endParaRPr lang="de-CH" sz="4000" b="1" dirty="0">
              <a:solidFill>
                <a:srgbClr val="0070C0"/>
              </a:solidFill>
              <a:latin typeface="Calibri"/>
            </a:endParaRPr>
          </a:p>
        </p:txBody>
      </p:sp>
      <p:sp>
        <p:nvSpPr>
          <p:cNvPr id="7" name="Textfeld 6"/>
          <p:cNvSpPr txBox="1"/>
          <p:nvPr/>
        </p:nvSpPr>
        <p:spPr>
          <a:xfrm>
            <a:off x="468464" y="1196752"/>
            <a:ext cx="8280000" cy="4500000"/>
          </a:xfrm>
          <a:prstGeom prst="rect">
            <a:avLst/>
          </a:prstGeom>
          <a:noFill/>
        </p:spPr>
        <p:txBody>
          <a:bodyPr wrap="none" rtlCol="0">
            <a:spAutoFit/>
          </a:bodyPr>
          <a:lstStyle/>
          <a:p>
            <a:endParaRPr lang="de-CH" dirty="0">
              <a:solidFill>
                <a:prstClr val="black"/>
              </a:solidFill>
            </a:endParaRPr>
          </a:p>
        </p:txBody>
      </p:sp>
      <p:sp>
        <p:nvSpPr>
          <p:cNvPr id="11" name="Untertitel 15"/>
          <p:cNvSpPr txBox="1">
            <a:spLocks/>
          </p:cNvSpPr>
          <p:nvPr/>
        </p:nvSpPr>
        <p:spPr>
          <a:xfrm>
            <a:off x="467544" y="2097320"/>
            <a:ext cx="8280000" cy="4212000"/>
          </a:xfrm>
          <a:prstGeom prst="rect">
            <a:avLst/>
          </a:prstGeom>
        </p:spPr>
        <p:txBody>
          <a:bodyPr>
            <a:normAutofit fontScale="92500" lnSpcReduction="20000"/>
          </a:bodyPr>
          <a:lstStyle/>
          <a:p>
            <a:pPr marL="571500" indent="-571500" fontAlgn="auto">
              <a:spcBef>
                <a:spcPct val="20000"/>
              </a:spcBef>
              <a:spcAft>
                <a:spcPts val="0"/>
              </a:spcAft>
              <a:buFont typeface="Wingdings" panose="05000000000000000000" pitchFamily="2" charset="2"/>
              <a:buChar char="§"/>
              <a:tabLst>
                <a:tab pos="2514600" algn="l"/>
              </a:tabLst>
              <a:defRPr/>
            </a:pPr>
            <a:r>
              <a:rPr lang="de-CH" sz="3600" b="1" dirty="0" smtClean="0">
                <a:solidFill>
                  <a:prstClr val="black"/>
                </a:solidFill>
              </a:rPr>
              <a:t>mündlich oder schriftlich</a:t>
            </a:r>
          </a:p>
          <a:p>
            <a:pPr marL="571500" indent="-571500" fontAlgn="auto">
              <a:spcBef>
                <a:spcPct val="20000"/>
              </a:spcBef>
              <a:spcAft>
                <a:spcPts val="0"/>
              </a:spcAft>
              <a:buFont typeface="Wingdings" panose="05000000000000000000" pitchFamily="2" charset="2"/>
              <a:buChar char="§"/>
              <a:tabLst>
                <a:tab pos="2514600" algn="l"/>
              </a:tabLst>
              <a:defRPr/>
            </a:pPr>
            <a:r>
              <a:rPr lang="de-CH" sz="3600" b="1" dirty="0" smtClean="0">
                <a:solidFill>
                  <a:prstClr val="black"/>
                </a:solidFill>
              </a:rPr>
              <a:t>Inhalt weitgehend frei</a:t>
            </a:r>
          </a:p>
          <a:p>
            <a:pPr marL="571500" indent="-571500" fontAlgn="auto">
              <a:spcBef>
                <a:spcPct val="20000"/>
              </a:spcBef>
              <a:spcAft>
                <a:spcPts val="0"/>
              </a:spcAft>
              <a:buFont typeface="Wingdings" panose="05000000000000000000" pitchFamily="2" charset="2"/>
              <a:buChar char="§"/>
              <a:tabLst>
                <a:tab pos="2514600" algn="l"/>
              </a:tabLst>
              <a:defRPr/>
            </a:pPr>
            <a:r>
              <a:rPr lang="de-CH" sz="3600" b="1" dirty="0" smtClean="0">
                <a:solidFill>
                  <a:prstClr val="black"/>
                </a:solidFill>
              </a:rPr>
              <a:t>gilt </a:t>
            </a:r>
            <a:r>
              <a:rPr lang="de-CH" sz="3600" b="1" dirty="0">
                <a:solidFill>
                  <a:prstClr val="black"/>
                </a:solidFill>
              </a:rPr>
              <a:t>nur zwischen den </a:t>
            </a:r>
            <a:r>
              <a:rPr lang="de-CH" sz="3600" b="1" dirty="0" smtClean="0">
                <a:solidFill>
                  <a:prstClr val="black"/>
                </a:solidFill>
              </a:rPr>
              <a:t>Parteien</a:t>
            </a:r>
            <a:r>
              <a:rPr lang="de-CH" sz="3600" b="1" dirty="0">
                <a:solidFill>
                  <a:prstClr val="black"/>
                </a:solidFill>
              </a:rPr>
              <a:t>, die ihn abschliessen</a:t>
            </a:r>
            <a:br>
              <a:rPr lang="de-CH" sz="3600" b="1" dirty="0">
                <a:solidFill>
                  <a:prstClr val="black"/>
                </a:solidFill>
              </a:rPr>
            </a:br>
            <a:endParaRPr lang="de-CH" sz="3600" b="1" dirty="0" smtClean="0">
              <a:solidFill>
                <a:prstClr val="black"/>
              </a:solidFill>
            </a:endParaRPr>
          </a:p>
          <a:p>
            <a:pPr marL="571500" indent="-571500" fontAlgn="auto">
              <a:spcBef>
                <a:spcPct val="20000"/>
              </a:spcBef>
              <a:spcAft>
                <a:spcPts val="0"/>
              </a:spcAft>
              <a:tabLst>
                <a:tab pos="2514600" algn="l"/>
              </a:tabLst>
              <a:defRPr/>
            </a:pPr>
            <a:r>
              <a:rPr lang="de-CH" sz="3600" b="1" dirty="0" smtClean="0">
                <a:solidFill>
                  <a:srgbClr val="0070C0"/>
                </a:solidFill>
              </a:rPr>
              <a:t>         </a:t>
            </a:r>
            <a:r>
              <a:rPr lang="de-CH" sz="4300" b="1" dirty="0" smtClean="0">
                <a:solidFill>
                  <a:srgbClr val="0070C0"/>
                </a:solidFill>
              </a:rPr>
              <a:t>Nicht zu empfehlen</a:t>
            </a:r>
            <a:endParaRPr lang="de-CH" sz="4300" b="1" dirty="0">
              <a:solidFill>
                <a:srgbClr val="0070C0"/>
              </a:solidFill>
            </a:endParaRPr>
          </a:p>
          <a:p>
            <a:pPr marL="342900" indent="-342900" fontAlgn="auto">
              <a:spcBef>
                <a:spcPct val="20000"/>
              </a:spcBef>
              <a:spcAft>
                <a:spcPts val="0"/>
              </a:spcAft>
              <a:buFont typeface="Arial" panose="020B0604020202020204" pitchFamily="34" charset="0"/>
              <a:buNone/>
              <a:tabLst>
                <a:tab pos="2514600" algn="l"/>
              </a:tabLst>
              <a:defRPr/>
            </a:pPr>
            <a:endParaRPr lang="de-CH" sz="3600" b="1" dirty="0" smtClean="0">
              <a:solidFill>
                <a:prstClr val="black"/>
              </a:solidFill>
            </a:endParaRPr>
          </a:p>
          <a:p>
            <a:pPr fontAlgn="auto">
              <a:spcBef>
                <a:spcPct val="20000"/>
              </a:spcBef>
              <a:spcAft>
                <a:spcPts val="0"/>
              </a:spcAft>
              <a:buFont typeface="Arial" panose="020B0604020202020204" pitchFamily="34" charset="0"/>
              <a:buNone/>
              <a:tabLst>
                <a:tab pos="895350" algn="l"/>
              </a:tabLst>
              <a:defRPr/>
            </a:pPr>
            <a:r>
              <a:rPr lang="de-CH" sz="3600" b="1" dirty="0" smtClean="0">
                <a:solidFill>
                  <a:prstClr val="black"/>
                </a:solidFill>
              </a:rPr>
              <a:t>		</a:t>
            </a:r>
          </a:p>
        </p:txBody>
      </p:sp>
      <p:sp>
        <p:nvSpPr>
          <p:cNvPr id="12" name="Titel 1"/>
          <p:cNvSpPr>
            <a:spLocks noGrp="1"/>
          </p:cNvSpPr>
          <p:nvPr>
            <p:ph type="ctrTitle"/>
          </p:nvPr>
        </p:nvSpPr>
        <p:spPr>
          <a:xfrm>
            <a:off x="467544" y="692696"/>
            <a:ext cx="8280920" cy="972000"/>
          </a:xfrm>
        </p:spPr>
        <p:txBody>
          <a:bodyPr>
            <a:normAutofit fontScale="90000"/>
          </a:bodyPr>
          <a:lstStyle/>
          <a:p>
            <a:r>
              <a:rPr lang="de-CH" sz="2700" i="1" dirty="0">
                <a:solidFill>
                  <a:srgbClr val="00B0F0"/>
                </a:solidFill>
                <a:ea typeface="+mn-ea"/>
                <a:cs typeface="Arial" charset="0"/>
              </a:rPr>
              <a:t>3. Die privatrechtliche </a:t>
            </a:r>
            <a:r>
              <a:rPr lang="de-CH" sz="2700" i="1" dirty="0" smtClean="0">
                <a:solidFill>
                  <a:srgbClr val="00B0F0"/>
                </a:solidFill>
                <a:ea typeface="+mn-ea"/>
                <a:cs typeface="Arial" charset="0"/>
              </a:rPr>
              <a:t>Sicherung (9) </a:t>
            </a:r>
            <a:r>
              <a:rPr lang="de-CH" sz="3200" dirty="0">
                <a:ea typeface="+mn-ea"/>
                <a:cs typeface="Arial" charset="0"/>
              </a:rPr>
              <a:t/>
            </a:r>
            <a:br>
              <a:rPr lang="de-CH" sz="3200" dirty="0">
                <a:ea typeface="+mn-ea"/>
                <a:cs typeface="Arial" charset="0"/>
              </a:rPr>
            </a:br>
            <a:r>
              <a:rPr lang="de-CH" sz="4000" dirty="0"/>
              <a:t>Rein vertragliche </a:t>
            </a:r>
            <a:r>
              <a:rPr lang="de-CH" sz="4000" dirty="0" smtClean="0"/>
              <a:t>Regelung</a:t>
            </a:r>
            <a:endParaRPr lang="de-CH" sz="4000" dirty="0"/>
          </a:p>
        </p:txBody>
      </p:sp>
      <p:sp>
        <p:nvSpPr>
          <p:cNvPr id="13" name="Pfeil nach rechts 12"/>
          <p:cNvSpPr/>
          <p:nvPr/>
        </p:nvSpPr>
        <p:spPr>
          <a:xfrm>
            <a:off x="539552" y="4581128"/>
            <a:ext cx="576064" cy="288032"/>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prstClr val="white"/>
              </a:solidFill>
            </a:endParaRPr>
          </a:p>
        </p:txBody>
      </p:sp>
    </p:spTree>
    <p:extLst>
      <p:ext uri="{BB962C8B-B14F-4D97-AF65-F5344CB8AC3E}">
        <p14:creationId xmlns:p14="http://schemas.microsoft.com/office/powerpoint/2010/main" val="2523201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124744"/>
            <a:ext cx="8280920" cy="908720"/>
          </a:xfrm>
        </p:spPr>
        <p:txBody>
          <a:bodyPr>
            <a:normAutofit/>
          </a:bodyPr>
          <a:lstStyle/>
          <a:p>
            <a:r>
              <a:rPr lang="de-CH" sz="3200" dirty="0" smtClean="0">
                <a:solidFill>
                  <a:schemeClr val="tx1"/>
                </a:solidFill>
              </a:rPr>
              <a:t>Rechtliche Grundlagen</a:t>
            </a:r>
            <a:endParaRPr lang="de-CH" sz="3200" dirty="0">
              <a:solidFill>
                <a:schemeClr val="tx1"/>
              </a:solidFill>
            </a:endParaRPr>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17</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Textfeld 6"/>
          <p:cNvSpPr txBox="1"/>
          <p:nvPr/>
        </p:nvSpPr>
        <p:spPr>
          <a:xfrm>
            <a:off x="468464" y="1772816"/>
            <a:ext cx="8280000" cy="4401205"/>
          </a:xfrm>
          <a:prstGeom prst="rect">
            <a:avLst/>
          </a:prstGeom>
          <a:noFill/>
        </p:spPr>
        <p:txBody>
          <a:bodyPr wrap="square" rtlCol="0">
            <a:spAutoFit/>
          </a:bodyPr>
          <a:lstStyle/>
          <a:p>
            <a:r>
              <a:rPr lang="de-CH" sz="3200" b="1" dirty="0" smtClean="0"/>
              <a:t>Bund </a:t>
            </a:r>
            <a:r>
              <a:rPr lang="de-CH" sz="3200" dirty="0" smtClean="0"/>
              <a:t>Raumplanungsgesetz</a:t>
            </a:r>
          </a:p>
          <a:p>
            <a:endParaRPr lang="de-CH" sz="1000" dirty="0" smtClean="0"/>
          </a:p>
          <a:p>
            <a:r>
              <a:rPr lang="de-CH" sz="3200" b="1" dirty="0" smtClean="0"/>
              <a:t>Kantone</a:t>
            </a:r>
          </a:p>
          <a:p>
            <a:pPr>
              <a:buFont typeface="Symbol" pitchFamily="18" charset="2"/>
              <a:buChar char="-"/>
            </a:pPr>
            <a:r>
              <a:rPr lang="de-CH" sz="3600" b="1" dirty="0" smtClean="0"/>
              <a:t> </a:t>
            </a:r>
            <a:r>
              <a:rPr lang="de-CH" sz="3200" dirty="0" smtClean="0"/>
              <a:t>Bau- und Planungsgesetzgebung</a:t>
            </a:r>
          </a:p>
          <a:p>
            <a:pPr>
              <a:buFont typeface="Symbol" pitchFamily="18" charset="2"/>
              <a:buChar char="-"/>
            </a:pPr>
            <a:r>
              <a:rPr lang="de-CH" sz="3200" dirty="0" smtClean="0"/>
              <a:t> Wasserversorgungsgesetzgebung</a:t>
            </a:r>
          </a:p>
          <a:p>
            <a:endParaRPr lang="de-CH" sz="1000" dirty="0" smtClean="0"/>
          </a:p>
          <a:p>
            <a:r>
              <a:rPr lang="de-CH" sz="3200" b="1" dirty="0" smtClean="0"/>
              <a:t>Gemeinden </a:t>
            </a:r>
          </a:p>
          <a:p>
            <a:pPr>
              <a:buFont typeface="Symbol" pitchFamily="18" charset="2"/>
              <a:buChar char="-"/>
            </a:pPr>
            <a:r>
              <a:rPr lang="de-CH" sz="3200" dirty="0" smtClean="0"/>
              <a:t> Überbauungsordnung / Nutzungsplanung</a:t>
            </a:r>
          </a:p>
          <a:p>
            <a:pPr>
              <a:buFont typeface="Symbol" pitchFamily="18" charset="2"/>
              <a:buChar char="-"/>
            </a:pPr>
            <a:r>
              <a:rPr lang="de-CH" sz="3200" dirty="0" smtClean="0"/>
              <a:t> Baureglement</a:t>
            </a:r>
          </a:p>
          <a:p>
            <a:pPr>
              <a:buFont typeface="Symbol" pitchFamily="18" charset="2"/>
              <a:buChar char="-"/>
            </a:pPr>
            <a:r>
              <a:rPr lang="de-CH" sz="3200" dirty="0" smtClean="0"/>
              <a:t> Wasserversorgungsreglement</a:t>
            </a:r>
            <a:endParaRPr lang="de-CH" sz="3200" dirty="0"/>
          </a:p>
        </p:txBody>
      </p:sp>
      <p:sp>
        <p:nvSpPr>
          <p:cNvPr id="11" name="Titel 1"/>
          <p:cNvSpPr txBox="1">
            <a:spLocks/>
          </p:cNvSpPr>
          <p:nvPr/>
        </p:nvSpPr>
        <p:spPr>
          <a:xfrm>
            <a:off x="467544" y="648072"/>
            <a:ext cx="828092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sz="4000" b="1" dirty="0" smtClean="0">
                <a:solidFill>
                  <a:srgbClr val="00B0F0"/>
                </a:solidFill>
                <a:latin typeface="+mj-lt"/>
                <a:ea typeface="+mj-ea"/>
                <a:cs typeface="+mj-cs"/>
              </a:rPr>
              <a:t>4</a:t>
            </a:r>
            <a:r>
              <a:rPr kumimoji="0" lang="de-CH" sz="4000" b="1" i="0" u="none" strike="noStrike" kern="1200" cap="none" spc="0" normalizeH="0" baseline="0" noProof="0" dirty="0" smtClean="0">
                <a:ln>
                  <a:noFill/>
                </a:ln>
                <a:solidFill>
                  <a:srgbClr val="00B0F0"/>
                </a:solidFill>
                <a:effectLst/>
                <a:uLnTx/>
                <a:uFillTx/>
                <a:latin typeface="+mj-lt"/>
                <a:ea typeface="+mj-ea"/>
                <a:cs typeface="+mj-cs"/>
              </a:rPr>
              <a:t>. Die öffentlichrechtliche Sicherung</a:t>
            </a:r>
            <a:endParaRPr kumimoji="0" lang="de-CH" sz="4000" b="1" i="0" u="none" strike="noStrike" kern="1200" cap="none" spc="0" normalizeH="0" baseline="0" noProof="0" dirty="0">
              <a:ln>
                <a:noFill/>
              </a:ln>
              <a:solidFill>
                <a:srgbClr val="00B0F0"/>
              </a:solidFill>
              <a:effectLst/>
              <a:uLnTx/>
              <a:uFillTx/>
              <a:latin typeface="+mj-lt"/>
              <a:ea typeface="+mj-ea"/>
              <a:cs typeface="+mj-cs"/>
            </a:endParaRPr>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64096"/>
            <a:ext cx="8280920" cy="908720"/>
          </a:xfrm>
        </p:spPr>
        <p:txBody>
          <a:bodyPr>
            <a:normAutofit fontScale="90000"/>
          </a:bodyPr>
          <a:lstStyle/>
          <a:p>
            <a:r>
              <a:rPr lang="de-CH" sz="2700" i="1" dirty="0" smtClean="0">
                <a:solidFill>
                  <a:srgbClr val="00B0F0"/>
                </a:solidFill>
                <a:ea typeface="+mn-ea"/>
                <a:cs typeface="Arial" charset="0"/>
              </a:rPr>
              <a:t>4. Die </a:t>
            </a:r>
            <a:r>
              <a:rPr lang="de-CH" sz="2700" i="1" dirty="0">
                <a:solidFill>
                  <a:srgbClr val="00B0F0"/>
                </a:solidFill>
                <a:ea typeface="+mn-ea"/>
                <a:cs typeface="Arial" charset="0"/>
              </a:rPr>
              <a:t>öffentlichrechtliche </a:t>
            </a:r>
            <a:r>
              <a:rPr lang="de-CH" sz="2700" i="1" dirty="0" smtClean="0">
                <a:solidFill>
                  <a:srgbClr val="00B0F0"/>
                </a:solidFill>
                <a:ea typeface="+mn-ea"/>
                <a:cs typeface="Arial" charset="0"/>
              </a:rPr>
              <a:t>Sicherung (2)</a:t>
            </a:r>
            <a:br>
              <a:rPr lang="de-CH" sz="2700" i="1" dirty="0" smtClean="0">
                <a:solidFill>
                  <a:srgbClr val="00B0F0"/>
                </a:solidFill>
                <a:ea typeface="+mn-ea"/>
                <a:cs typeface="Arial" charset="0"/>
              </a:rPr>
            </a:br>
            <a:r>
              <a:rPr lang="de-CH" sz="4000" dirty="0" smtClean="0"/>
              <a:t>Rechtliches Umfeld Kanton Bern</a:t>
            </a:r>
            <a:endParaRPr lang="de-CH" sz="4000" dirty="0"/>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18</a:t>
            </a:fld>
            <a:endParaRPr lang="de-CH" sz="1200" dirty="0"/>
          </a:p>
        </p:txBody>
      </p:sp>
      <p:sp>
        <p:nvSpPr>
          <p:cNvPr id="10" name="Titel 1"/>
          <p:cNvSpPr txBox="1">
            <a:spLocks/>
          </p:cNvSpPr>
          <p:nvPr/>
        </p:nvSpPr>
        <p:spPr>
          <a:xfrm>
            <a:off x="467544" y="1268760"/>
            <a:ext cx="8064896"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Textfeld 12"/>
          <p:cNvSpPr txBox="1"/>
          <p:nvPr/>
        </p:nvSpPr>
        <p:spPr>
          <a:xfrm>
            <a:off x="468464" y="1412776"/>
            <a:ext cx="530915" cy="646331"/>
          </a:xfrm>
          <a:prstGeom prst="rect">
            <a:avLst/>
          </a:prstGeom>
          <a:noFill/>
        </p:spPr>
        <p:txBody>
          <a:bodyPr wrap="none" rtlCol="0">
            <a:spAutoFit/>
          </a:bodyPr>
          <a:lstStyle/>
          <a:p>
            <a:pPr marL="342900" indent="-342900">
              <a:buAutoNum type="arabicPeriod"/>
            </a:pPr>
            <a:endParaRPr lang="de-CH" dirty="0" smtClean="0"/>
          </a:p>
          <a:p>
            <a:pPr marL="342900" indent="-342900">
              <a:buAutoNum type="arabicPeriod"/>
            </a:pPr>
            <a:endParaRPr lang="de-CH" dirty="0" smtClean="0"/>
          </a:p>
        </p:txBody>
      </p:sp>
      <p:sp>
        <p:nvSpPr>
          <p:cNvPr id="11" name="Textfeld 10"/>
          <p:cNvSpPr txBox="1"/>
          <p:nvPr/>
        </p:nvSpPr>
        <p:spPr>
          <a:xfrm>
            <a:off x="467544" y="1959218"/>
            <a:ext cx="8280000" cy="4278094"/>
          </a:xfrm>
          <a:prstGeom prst="rect">
            <a:avLst/>
          </a:prstGeom>
          <a:noFill/>
        </p:spPr>
        <p:txBody>
          <a:bodyPr wrap="square" rtlCol="0">
            <a:spAutoFit/>
          </a:bodyPr>
          <a:lstStyle/>
          <a:p>
            <a:pPr marL="361950" indent="-361950"/>
            <a:r>
              <a:rPr lang="de-CH" sz="3200" b="1" dirty="0" smtClean="0"/>
              <a:t>Artikel 21 Wasserversorgungsgesetz</a:t>
            </a:r>
          </a:p>
          <a:p>
            <a:pPr>
              <a:tabLst>
                <a:tab pos="180975" algn="l"/>
              </a:tabLst>
            </a:pPr>
            <a:r>
              <a:rPr lang="de-CH" sz="2000" baseline="30000" dirty="0" smtClean="0"/>
              <a:t>1 </a:t>
            </a:r>
            <a:r>
              <a:rPr lang="de-CH" sz="2000" dirty="0" smtClean="0"/>
              <a:t>Die Wasserversorgungen können die Durchleitungsrechte für 	öffentliche Leitungen durch eine Überbauungsordnung 	öffentlichrechtlich sichern.</a:t>
            </a:r>
          </a:p>
          <a:p>
            <a:r>
              <a:rPr lang="de-CH" sz="2000" baseline="30000" dirty="0" smtClean="0"/>
              <a:t>2 </a:t>
            </a:r>
            <a:r>
              <a:rPr lang="de-CH" sz="2000" dirty="0" smtClean="0"/>
              <a:t>Den öffentlichen Leitungen gleichgestellt sind</a:t>
            </a:r>
          </a:p>
          <a:p>
            <a:r>
              <a:rPr lang="de-CH" sz="2000" dirty="0" smtClean="0"/>
              <a:t>a   die mit ihnen verbundenen Sonderbauwerke und</a:t>
            </a:r>
          </a:p>
          <a:p>
            <a:pPr>
              <a:tabLst>
                <a:tab pos="266700" algn="l"/>
              </a:tabLst>
            </a:pPr>
            <a:r>
              <a:rPr lang="de-CH" sz="2000" dirty="0" smtClean="0"/>
              <a:t>b   die für die Erstellung und den Unterhalt der Leitungen </a:t>
            </a:r>
            <a:br>
              <a:rPr lang="de-CH" sz="2000" dirty="0" smtClean="0"/>
            </a:br>
            <a:r>
              <a:rPr lang="de-CH" sz="2000" dirty="0" smtClean="0"/>
              <a:t>	notwendigen Nebenanlagen.</a:t>
            </a:r>
          </a:p>
          <a:p>
            <a:pPr marL="180975" indent="-180975"/>
            <a:r>
              <a:rPr lang="de-CH" sz="2000" baseline="30000" dirty="0" smtClean="0"/>
              <a:t>3 	</a:t>
            </a:r>
            <a:r>
              <a:rPr lang="de-CH" sz="2000" dirty="0" smtClean="0"/>
              <a:t>Mit dem Genehmigungsbeschluss sind die Leitungen in ihrem</a:t>
            </a:r>
            <a:br>
              <a:rPr lang="de-CH" sz="2000" dirty="0" smtClean="0"/>
            </a:br>
            <a:r>
              <a:rPr lang="de-CH" sz="2000" dirty="0" smtClean="0"/>
              <a:t>Bestand geschützt. Auf den betroffenen Grundstücken dürfen keine Bauten oder Anlagen erstellt oder Vorkehren getroffen werden, die den Bau und den Unterhalt der Leitungen verunmöglichen, erheblich erschweren oder ihren Bestand gefährden.</a:t>
            </a:r>
          </a:p>
        </p:txBody>
      </p:sp>
      <p:sp>
        <p:nvSpPr>
          <p:cNvPr id="14" name="Titel 1"/>
          <p:cNvSpPr txBox="1">
            <a:spLocks/>
          </p:cNvSpPr>
          <p:nvPr/>
        </p:nvSpPr>
        <p:spPr>
          <a:xfrm>
            <a:off x="467544" y="908720"/>
            <a:ext cx="828092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3600" b="1" i="0" u="none" strike="noStrike" kern="1200" cap="none" spc="0" normalizeH="0" baseline="0" noProof="0" dirty="0" smtClean="0">
              <a:ln>
                <a:noFill/>
              </a:ln>
              <a:effectLst/>
              <a:uLnTx/>
              <a:uFillTx/>
              <a:latin typeface="+mj-lt"/>
              <a:ea typeface="+mj-ea"/>
              <a:cs typeface="+mj-cs"/>
            </a:endParaRPr>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908720"/>
          </a:xfrm>
        </p:spPr>
        <p:txBody>
          <a:bodyPr>
            <a:normAutofit fontScale="90000"/>
          </a:bodyPr>
          <a:lstStyle/>
          <a:p>
            <a:r>
              <a:rPr lang="de-CH" sz="3600" dirty="0" smtClean="0">
                <a:solidFill>
                  <a:srgbClr val="00B0F0"/>
                </a:solidFill>
                <a:cs typeface="Arial" charset="0"/>
              </a:rPr>
              <a:t> </a:t>
            </a:r>
            <a:r>
              <a:rPr lang="de-CH" sz="2700" i="1" dirty="0">
                <a:solidFill>
                  <a:srgbClr val="00B0F0"/>
                </a:solidFill>
                <a:cs typeface="Arial" charset="0"/>
              </a:rPr>
              <a:t>4. Die öffentlichrechtliche </a:t>
            </a:r>
            <a:r>
              <a:rPr lang="de-CH" sz="2700" i="1" dirty="0" smtClean="0">
                <a:solidFill>
                  <a:srgbClr val="00B0F0"/>
                </a:solidFill>
                <a:cs typeface="Arial" charset="0"/>
              </a:rPr>
              <a:t>Sicherung (3)</a:t>
            </a:r>
            <a:br>
              <a:rPr lang="de-CH" sz="2700" i="1" dirty="0" smtClean="0">
                <a:solidFill>
                  <a:srgbClr val="00B0F0"/>
                </a:solidFill>
                <a:cs typeface="Arial" charset="0"/>
              </a:rPr>
            </a:br>
            <a:r>
              <a:rPr lang="de-CH" sz="4000" dirty="0" smtClean="0"/>
              <a:t>Rechtliches Umfeld Kanton Bern</a:t>
            </a:r>
            <a:endParaRPr lang="de-CH" sz="4000" dirty="0"/>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19</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Textfeld 12"/>
          <p:cNvSpPr txBox="1"/>
          <p:nvPr/>
        </p:nvSpPr>
        <p:spPr>
          <a:xfrm>
            <a:off x="468464" y="1412776"/>
            <a:ext cx="530915" cy="646331"/>
          </a:xfrm>
          <a:prstGeom prst="rect">
            <a:avLst/>
          </a:prstGeom>
          <a:noFill/>
        </p:spPr>
        <p:txBody>
          <a:bodyPr wrap="none" rtlCol="0">
            <a:spAutoFit/>
          </a:bodyPr>
          <a:lstStyle/>
          <a:p>
            <a:pPr marL="342900" indent="-342900">
              <a:buAutoNum type="arabicPeriod"/>
            </a:pPr>
            <a:endParaRPr lang="de-CH" dirty="0" smtClean="0"/>
          </a:p>
          <a:p>
            <a:pPr marL="342900" indent="-342900">
              <a:buAutoNum type="arabicPeriod"/>
            </a:pPr>
            <a:endParaRPr lang="de-CH" dirty="0" smtClean="0"/>
          </a:p>
        </p:txBody>
      </p:sp>
      <p:sp>
        <p:nvSpPr>
          <p:cNvPr id="11" name="Textfeld 10"/>
          <p:cNvSpPr txBox="1"/>
          <p:nvPr/>
        </p:nvSpPr>
        <p:spPr>
          <a:xfrm>
            <a:off x="467544" y="1546914"/>
            <a:ext cx="8280000" cy="3970318"/>
          </a:xfrm>
          <a:prstGeom prst="rect">
            <a:avLst/>
          </a:prstGeom>
          <a:noFill/>
        </p:spPr>
        <p:txBody>
          <a:bodyPr wrap="square" rtlCol="0">
            <a:spAutoFit/>
          </a:bodyPr>
          <a:lstStyle/>
          <a:p>
            <a:pPr marL="361950" indent="-361950"/>
            <a:endParaRPr lang="de-CH" sz="3200" b="1" dirty="0" smtClean="0"/>
          </a:p>
          <a:p>
            <a:pPr marL="361950" indent="-361950"/>
            <a:r>
              <a:rPr lang="de-CH" sz="3200" b="1" dirty="0" smtClean="0"/>
              <a:t>Artikel 22 Wasserversorgungsgesetz</a:t>
            </a:r>
          </a:p>
          <a:p>
            <a:pPr marL="180975" indent="-180975">
              <a:tabLst>
                <a:tab pos="180975" algn="l"/>
              </a:tabLst>
            </a:pPr>
            <a:r>
              <a:rPr lang="de-CH" sz="2800" baseline="30000" dirty="0" smtClean="0"/>
              <a:t>1	</a:t>
            </a:r>
            <a:r>
              <a:rPr lang="de-CH" sz="2800" dirty="0" smtClean="0"/>
              <a:t>Die Verfahren für den Erlass einer Schutzzone, eines Schutzareals oder für die Sicherung von öffentlichen Leitungen richten sich unter Vorbehalt der Absätze 2 bis 4 nach den Vorschriften über die kommunale Überbauungsordnung.</a:t>
            </a:r>
          </a:p>
          <a:p>
            <a:pPr marL="180975" indent="-180975">
              <a:tabLst>
                <a:tab pos="180975" algn="l"/>
              </a:tabLst>
            </a:pPr>
            <a:endParaRPr lang="de-CH" sz="2400" dirty="0" smtClean="0"/>
          </a:p>
          <a:p>
            <a:pPr marL="180975" indent="-180975">
              <a:tabLst>
                <a:tab pos="180975" algn="l"/>
              </a:tabLst>
            </a:pPr>
            <a:endParaRPr lang="de-CH" sz="2400" dirty="0"/>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476672"/>
            <a:ext cx="8280920" cy="908720"/>
          </a:xfrm>
        </p:spPr>
        <p:txBody>
          <a:bodyPr>
            <a:normAutofit/>
          </a:bodyPr>
          <a:lstStyle/>
          <a:p>
            <a:r>
              <a:rPr lang="de-CH" sz="4000" dirty="0" smtClean="0"/>
              <a:t>Inhaltsverzeichnis</a:t>
            </a:r>
            <a:endParaRPr lang="de-CH" sz="4000" dirty="0"/>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2</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Textfeld 12"/>
          <p:cNvSpPr txBox="1"/>
          <p:nvPr/>
        </p:nvSpPr>
        <p:spPr>
          <a:xfrm>
            <a:off x="468464" y="1268760"/>
            <a:ext cx="5831728" cy="4968552"/>
          </a:xfrm>
          <a:prstGeom prst="rect">
            <a:avLst/>
          </a:prstGeom>
          <a:noFill/>
        </p:spPr>
        <p:txBody>
          <a:bodyPr wrap="square" rtlCol="0">
            <a:spAutoFit/>
          </a:bodyPr>
          <a:lstStyle/>
          <a:p>
            <a:pPr marL="342900" indent="-342900">
              <a:buAutoNum type="arabicPeriod"/>
            </a:pPr>
            <a:r>
              <a:rPr lang="de-CH" sz="2200" b="1" dirty="0" smtClean="0"/>
              <a:t>Welche Leitungen schützen?</a:t>
            </a:r>
          </a:p>
          <a:p>
            <a:pPr marL="342900" indent="-342900">
              <a:buAutoNum type="arabicPeriod"/>
            </a:pPr>
            <a:r>
              <a:rPr lang="de-CH" sz="2200" b="1" dirty="0" smtClean="0"/>
              <a:t>Die Sicherungsmöglichkeiten</a:t>
            </a:r>
          </a:p>
          <a:p>
            <a:pPr marL="342900" indent="-342900">
              <a:buAutoNum type="arabicPeriod"/>
              <a:tabLst>
                <a:tab pos="541338" algn="l"/>
              </a:tabLst>
            </a:pPr>
            <a:r>
              <a:rPr lang="de-CH" sz="2200" b="1" dirty="0" smtClean="0"/>
              <a:t>Die privatrechtliche Sicherung</a:t>
            </a:r>
          </a:p>
          <a:p>
            <a:pPr marL="628650" indent="-266700">
              <a:buFont typeface="Wingdings" pitchFamily="2" charset="2"/>
              <a:buChar char="§"/>
            </a:pPr>
            <a:r>
              <a:rPr lang="de-CH" sz="2200" b="1" dirty="0" smtClean="0"/>
              <a:t>Die Dienstbarkeit</a:t>
            </a:r>
          </a:p>
          <a:p>
            <a:pPr marL="628650" indent="-266700"/>
            <a:r>
              <a:rPr lang="de-CH" sz="2200" b="1" dirty="0" smtClean="0"/>
              <a:t>	- Entstehung der Dienstbarkeit</a:t>
            </a:r>
          </a:p>
          <a:p>
            <a:pPr marL="628650" indent="-266700"/>
            <a:r>
              <a:rPr lang="de-CH" sz="2200" b="1" dirty="0" smtClean="0"/>
              <a:t>	- Errichtung der Dienstbarkeit</a:t>
            </a:r>
          </a:p>
          <a:p>
            <a:pPr marL="628650" indent="-266700"/>
            <a:r>
              <a:rPr lang="de-CH" sz="2200" b="1" dirty="0" smtClean="0"/>
              <a:t>	- Verlegungsanspruch und Kostentragung</a:t>
            </a:r>
          </a:p>
          <a:p>
            <a:pPr marL="628650" lvl="0" indent="-266700">
              <a:buFont typeface="Wingdings" pitchFamily="2" charset="2"/>
              <a:buChar char="§"/>
              <a:tabLst>
                <a:tab pos="628650" algn="l"/>
              </a:tabLst>
            </a:pPr>
            <a:r>
              <a:rPr lang="de-CH" sz="2200" b="1" dirty="0">
                <a:solidFill>
                  <a:prstClr val="black"/>
                </a:solidFill>
              </a:rPr>
              <a:t>Die einfache vertragliche Regelung</a:t>
            </a:r>
          </a:p>
          <a:p>
            <a:pPr marL="457200" indent="-457200">
              <a:buAutoNum type="arabicPeriod" startAt="4"/>
              <a:tabLst>
                <a:tab pos="541338" algn="l"/>
              </a:tabLst>
            </a:pPr>
            <a:r>
              <a:rPr lang="de-CH" sz="2200" b="1" dirty="0" smtClean="0"/>
              <a:t>Die öffentlichrechtliche Sicherung</a:t>
            </a:r>
            <a:br>
              <a:rPr lang="de-CH" sz="2200" b="1" dirty="0" smtClean="0"/>
            </a:br>
            <a:r>
              <a:rPr lang="de-CH" sz="2200" b="1" dirty="0" smtClean="0"/>
              <a:t>	- Rechtliche Grundlagen</a:t>
            </a:r>
            <a:br>
              <a:rPr lang="de-CH" sz="2200" b="1" dirty="0" smtClean="0"/>
            </a:br>
            <a:r>
              <a:rPr lang="de-CH" sz="2200" b="1" dirty="0" smtClean="0"/>
              <a:t>	- Die öffentlichen Leitungen</a:t>
            </a:r>
            <a:br>
              <a:rPr lang="de-CH" sz="2200" b="1" dirty="0" smtClean="0"/>
            </a:br>
            <a:r>
              <a:rPr lang="de-CH" sz="2200" b="1" dirty="0" smtClean="0"/>
              <a:t>	- Die Anmerkung im Grundbuch</a:t>
            </a:r>
          </a:p>
          <a:p>
            <a:pPr marL="457200" indent="-457200">
              <a:buAutoNum type="arabicPeriod" startAt="5"/>
            </a:pPr>
            <a:r>
              <a:rPr lang="de-CH" sz="2200" b="1" dirty="0" smtClean="0"/>
              <a:t>Zusammenfassung</a:t>
            </a:r>
          </a:p>
          <a:p>
            <a:pPr marL="457200" indent="-457200">
              <a:buAutoNum type="arabicPeriod" startAt="5"/>
            </a:pPr>
            <a:r>
              <a:rPr lang="de-CH" sz="2200" b="1" dirty="0" smtClean="0"/>
              <a:t>Fragen / Diskussion</a:t>
            </a:r>
            <a:endParaRPr lang="de-CH" sz="2200" dirty="0" smtClean="0"/>
          </a:p>
        </p:txBody>
      </p:sp>
      <p:sp>
        <p:nvSpPr>
          <p:cNvPr id="12" name="Textfeld 11"/>
          <p:cNvSpPr txBox="1"/>
          <p:nvPr/>
        </p:nvSpPr>
        <p:spPr>
          <a:xfrm>
            <a:off x="6372200" y="1268760"/>
            <a:ext cx="2160000" cy="4968000"/>
          </a:xfrm>
          <a:prstGeom prst="rect">
            <a:avLst/>
          </a:prstGeom>
          <a:noFill/>
        </p:spPr>
        <p:txBody>
          <a:bodyPr wrap="square" rtlCol="0">
            <a:spAutoFit/>
          </a:bodyPr>
          <a:lstStyle/>
          <a:p>
            <a:endParaRPr lang="de-CH" dirty="0"/>
          </a:p>
        </p:txBody>
      </p:sp>
      <p:pic>
        <p:nvPicPr>
          <p:cNvPr id="1026" name="Picture 2" descr="C:\Ueli\Beratung\Lohn-Ammannsegg\Schulhausstrasse\Fotos\Fotos_2016-03-18_20\IMG_7844.JPG"/>
          <p:cNvPicPr>
            <a:picLocks noChangeAspect="1" noChangeArrowheads="1"/>
          </p:cNvPicPr>
          <p:nvPr/>
        </p:nvPicPr>
        <p:blipFill>
          <a:blip r:embed="rId2" cstate="print"/>
          <a:srcRect/>
          <a:stretch>
            <a:fillRect/>
          </a:stretch>
        </p:blipFill>
        <p:spPr bwMode="auto">
          <a:xfrm>
            <a:off x="-6629400" y="-4038600"/>
            <a:ext cx="2160000" cy="1440000"/>
          </a:xfrm>
          <a:prstGeom prst="rect">
            <a:avLst/>
          </a:prstGeom>
          <a:noFill/>
        </p:spPr>
      </p:pic>
      <p:sp>
        <p:nvSpPr>
          <p:cNvPr id="14" name="Textfeld 13"/>
          <p:cNvSpPr txBox="1"/>
          <p:nvPr/>
        </p:nvSpPr>
        <p:spPr>
          <a:xfrm>
            <a:off x="6524600" y="1421160"/>
            <a:ext cx="2160000" cy="4968000"/>
          </a:xfrm>
          <a:prstGeom prst="rect">
            <a:avLst/>
          </a:prstGeom>
          <a:noFill/>
        </p:spPr>
        <p:txBody>
          <a:bodyPr wrap="square" rtlCol="0">
            <a:spAutoFit/>
          </a:bodyPr>
          <a:lstStyle/>
          <a:p>
            <a:endParaRPr lang="de-CH" dirty="0"/>
          </a:p>
        </p:txBody>
      </p:sp>
      <p:pic>
        <p:nvPicPr>
          <p:cNvPr id="15" name="Grafik 14" descr="C:\Ueli\Beratung\Lohn-Ammannsegg\Schulhausstrasse\Fotos\Fotos_2016-03-18_20\IMG_7844.JPG"/>
          <p:cNvPicPr/>
          <p:nvPr/>
        </p:nvPicPr>
        <p:blipFill>
          <a:blip r:embed="rId3" cstate="print"/>
          <a:srcRect t="9270" b="5953"/>
          <a:stretch>
            <a:fillRect/>
          </a:stretch>
        </p:blipFill>
        <p:spPr bwMode="auto">
          <a:xfrm rot="5400000">
            <a:off x="5219741" y="2348548"/>
            <a:ext cx="4681182" cy="2664297"/>
          </a:xfrm>
          <a:prstGeom prst="rect">
            <a:avLst/>
          </a:prstGeom>
          <a:noFill/>
          <a:ln w="9525">
            <a:noFill/>
            <a:miter lim="800000"/>
            <a:headEnd/>
            <a:tailEnd/>
          </a:ln>
        </p:spPr>
      </p:pic>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008112"/>
          </a:xfrm>
        </p:spPr>
        <p:txBody>
          <a:bodyPr>
            <a:normAutofit fontScale="90000"/>
          </a:bodyPr>
          <a:lstStyle/>
          <a:p>
            <a:r>
              <a:rPr lang="de-CH" sz="2700" i="1" dirty="0">
                <a:solidFill>
                  <a:srgbClr val="00B0F0"/>
                </a:solidFill>
                <a:cs typeface="Arial" charset="0"/>
              </a:rPr>
              <a:t>4. Die öffentlichrechtliche </a:t>
            </a:r>
            <a:r>
              <a:rPr lang="de-CH" sz="2700" i="1" dirty="0" smtClean="0">
                <a:solidFill>
                  <a:srgbClr val="00B0F0"/>
                </a:solidFill>
                <a:cs typeface="Arial" charset="0"/>
              </a:rPr>
              <a:t>Sicherung (4)</a:t>
            </a:r>
            <a:br>
              <a:rPr lang="de-CH" sz="2700" i="1" dirty="0" smtClean="0">
                <a:solidFill>
                  <a:srgbClr val="00B0F0"/>
                </a:solidFill>
                <a:cs typeface="Arial" charset="0"/>
              </a:rPr>
            </a:br>
            <a:r>
              <a:rPr lang="de-CH" sz="4000" dirty="0" smtClean="0"/>
              <a:t>Eckpunkte</a:t>
            </a:r>
            <a:endParaRPr lang="de-CH" sz="4000" dirty="0"/>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20</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Textfeld 12"/>
          <p:cNvSpPr txBox="1"/>
          <p:nvPr/>
        </p:nvSpPr>
        <p:spPr>
          <a:xfrm>
            <a:off x="468464" y="1412776"/>
            <a:ext cx="530915" cy="646331"/>
          </a:xfrm>
          <a:prstGeom prst="rect">
            <a:avLst/>
          </a:prstGeom>
          <a:noFill/>
        </p:spPr>
        <p:txBody>
          <a:bodyPr wrap="none" rtlCol="0">
            <a:spAutoFit/>
          </a:bodyPr>
          <a:lstStyle/>
          <a:p>
            <a:pPr marL="342900" indent="-342900">
              <a:buAutoNum type="arabicPeriod"/>
            </a:pPr>
            <a:endParaRPr lang="de-CH" dirty="0" smtClean="0"/>
          </a:p>
          <a:p>
            <a:pPr marL="342900" indent="-342900">
              <a:buAutoNum type="arabicPeriod"/>
            </a:pPr>
            <a:endParaRPr lang="de-CH" dirty="0" smtClean="0"/>
          </a:p>
        </p:txBody>
      </p:sp>
      <p:sp>
        <p:nvSpPr>
          <p:cNvPr id="11" name="Textfeld 10"/>
          <p:cNvSpPr txBox="1"/>
          <p:nvPr/>
        </p:nvSpPr>
        <p:spPr>
          <a:xfrm>
            <a:off x="468464" y="1701383"/>
            <a:ext cx="8280000" cy="4031873"/>
          </a:xfrm>
          <a:prstGeom prst="rect">
            <a:avLst/>
          </a:prstGeom>
          <a:noFill/>
        </p:spPr>
        <p:txBody>
          <a:bodyPr wrap="square" rtlCol="0">
            <a:spAutoFit/>
          </a:bodyPr>
          <a:lstStyle/>
          <a:p>
            <a:pPr marL="361950" indent="-361950">
              <a:buFont typeface="Symbol" pitchFamily="18" charset="2"/>
              <a:buChar char="-"/>
            </a:pPr>
            <a:endParaRPr lang="de-CH" sz="3200" b="1" dirty="0" smtClean="0"/>
          </a:p>
          <a:p>
            <a:pPr marL="361950" indent="-361950">
              <a:buFont typeface="Symbol" pitchFamily="18" charset="2"/>
              <a:buChar char="-"/>
            </a:pPr>
            <a:r>
              <a:rPr lang="de-CH" sz="3200" b="1" dirty="0" smtClean="0"/>
              <a:t>Grundsätzlich nur für öffentliche Leitungen</a:t>
            </a:r>
          </a:p>
          <a:p>
            <a:pPr marL="361950" indent="-361950">
              <a:buFont typeface="Symbol" pitchFamily="18" charset="2"/>
              <a:buChar char="-"/>
            </a:pPr>
            <a:r>
              <a:rPr lang="de-CH" sz="3200" b="1" dirty="0"/>
              <a:t>Sinnvoll für Inanspruchnahme von </a:t>
            </a:r>
            <a:r>
              <a:rPr lang="de-CH" sz="3200" b="1" dirty="0" smtClean="0"/>
              <a:t>Privatland</a:t>
            </a:r>
          </a:p>
          <a:p>
            <a:pPr marL="361950" indent="-361950">
              <a:buFont typeface="Symbol" pitchFamily="18" charset="2"/>
              <a:buChar char="-"/>
            </a:pPr>
            <a:r>
              <a:rPr lang="de-CH" sz="3200" b="1" dirty="0"/>
              <a:t>Für bestehende und neue </a:t>
            </a:r>
            <a:r>
              <a:rPr lang="de-CH" sz="3200" b="1" dirty="0" smtClean="0"/>
              <a:t>Leitungen</a:t>
            </a:r>
          </a:p>
          <a:p>
            <a:pPr marL="361950" indent="-361950">
              <a:buFont typeface="Symbol" pitchFamily="18" charset="2"/>
              <a:buChar char="-"/>
            </a:pPr>
            <a:r>
              <a:rPr lang="de-CH" sz="3200" b="1" dirty="0" smtClean="0"/>
              <a:t>Koordiniertes Verfahren bei neuen Leitungen</a:t>
            </a:r>
          </a:p>
          <a:p>
            <a:pPr marL="361950" indent="-361950">
              <a:buFont typeface="Symbol" pitchFamily="18" charset="2"/>
              <a:buChar char="-"/>
            </a:pPr>
            <a:r>
              <a:rPr lang="de-CH" sz="3200" b="1" dirty="0" smtClean="0"/>
              <a:t>Erlass von Sonderbauvorschriften</a:t>
            </a:r>
            <a:br>
              <a:rPr lang="de-CH" sz="3200" b="1" dirty="0" smtClean="0"/>
            </a:br>
            <a:r>
              <a:rPr lang="de-CH" sz="3200" b="1" dirty="0" smtClean="0"/>
              <a:t/>
            </a:r>
            <a:br>
              <a:rPr lang="de-CH" sz="3200" b="1" dirty="0" smtClean="0"/>
            </a:br>
            <a:endParaRPr lang="de-CH" sz="3200" dirty="0"/>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36712"/>
            <a:ext cx="8280920" cy="1008112"/>
          </a:xfrm>
        </p:spPr>
        <p:txBody>
          <a:bodyPr>
            <a:normAutofit fontScale="90000"/>
          </a:bodyPr>
          <a:lstStyle/>
          <a:p>
            <a:r>
              <a:rPr lang="de-CH" sz="2700" i="1" dirty="0">
                <a:solidFill>
                  <a:srgbClr val="00B0F0"/>
                </a:solidFill>
                <a:cs typeface="Arial" charset="0"/>
              </a:rPr>
              <a:t>4. Die öffentlichrechtliche </a:t>
            </a:r>
            <a:r>
              <a:rPr lang="de-CH" sz="2700" i="1" dirty="0" smtClean="0">
                <a:solidFill>
                  <a:srgbClr val="00B0F0"/>
                </a:solidFill>
                <a:cs typeface="Arial" charset="0"/>
              </a:rPr>
              <a:t>Sicherung (5) </a:t>
            </a:r>
            <a:r>
              <a:rPr lang="de-CH" sz="3600" dirty="0" smtClean="0">
                <a:solidFill>
                  <a:srgbClr val="00B0F0"/>
                </a:solidFill>
                <a:cs typeface="Arial" charset="0"/>
              </a:rPr>
              <a:t/>
            </a:r>
            <a:br>
              <a:rPr lang="de-CH" sz="3600" dirty="0" smtClean="0">
                <a:solidFill>
                  <a:srgbClr val="00B0F0"/>
                </a:solidFill>
                <a:cs typeface="Arial" charset="0"/>
              </a:rPr>
            </a:br>
            <a:r>
              <a:rPr lang="de-CH" sz="4000" dirty="0" smtClean="0">
                <a:cs typeface="Arial" charset="0"/>
              </a:rPr>
              <a:t>Planinhalte und -anforderungen</a:t>
            </a:r>
            <a:endParaRPr lang="de-CH" sz="4000" dirty="0"/>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21</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Textfeld 12"/>
          <p:cNvSpPr txBox="1"/>
          <p:nvPr/>
        </p:nvSpPr>
        <p:spPr>
          <a:xfrm>
            <a:off x="468464" y="1412776"/>
            <a:ext cx="530915" cy="646331"/>
          </a:xfrm>
          <a:prstGeom prst="rect">
            <a:avLst/>
          </a:prstGeom>
          <a:noFill/>
        </p:spPr>
        <p:txBody>
          <a:bodyPr wrap="none" rtlCol="0">
            <a:spAutoFit/>
          </a:bodyPr>
          <a:lstStyle/>
          <a:p>
            <a:pPr marL="342900" indent="-342900">
              <a:buAutoNum type="arabicPeriod"/>
            </a:pPr>
            <a:endParaRPr lang="de-CH" dirty="0" smtClean="0"/>
          </a:p>
          <a:p>
            <a:pPr marL="342900" indent="-342900">
              <a:buAutoNum type="arabicPeriod"/>
            </a:pPr>
            <a:endParaRPr lang="de-CH" dirty="0" smtClean="0"/>
          </a:p>
        </p:txBody>
      </p:sp>
      <p:sp>
        <p:nvSpPr>
          <p:cNvPr id="11" name="Textfeld 10"/>
          <p:cNvSpPr txBox="1"/>
          <p:nvPr/>
        </p:nvSpPr>
        <p:spPr>
          <a:xfrm>
            <a:off x="323528" y="1658410"/>
            <a:ext cx="8280000" cy="4031873"/>
          </a:xfrm>
          <a:prstGeom prst="rect">
            <a:avLst/>
          </a:prstGeom>
          <a:noFill/>
        </p:spPr>
        <p:txBody>
          <a:bodyPr wrap="square" rtlCol="0">
            <a:spAutoFit/>
          </a:bodyPr>
          <a:lstStyle/>
          <a:p>
            <a:pPr marL="361950" indent="-361950">
              <a:buFont typeface="Symbol" pitchFamily="18" charset="2"/>
              <a:buChar char="-"/>
            </a:pPr>
            <a:endParaRPr lang="de-CH" sz="3200" b="1" dirty="0" smtClean="0"/>
          </a:p>
          <a:p>
            <a:pPr marL="361950" indent="-361950">
              <a:buFont typeface="Symbol" pitchFamily="18" charset="2"/>
              <a:buChar char="-"/>
            </a:pPr>
            <a:r>
              <a:rPr lang="de-CH" sz="3200" b="1" dirty="0" smtClean="0"/>
              <a:t>Parzellengenaue Pläne</a:t>
            </a:r>
          </a:p>
          <a:p>
            <a:pPr marL="361950" indent="-361950">
              <a:buFont typeface="Symbol" pitchFamily="18" charset="2"/>
              <a:buChar char="-"/>
            </a:pPr>
            <a:r>
              <a:rPr lang="de-CH" sz="3200" b="1" dirty="0" smtClean="0"/>
              <a:t>Grundeigentümerverzeichnis</a:t>
            </a:r>
          </a:p>
          <a:p>
            <a:pPr marL="361950" indent="-361950">
              <a:buFont typeface="Symbol" pitchFamily="18" charset="2"/>
              <a:buChar char="-"/>
            </a:pPr>
            <a:r>
              <a:rPr lang="de-CH" sz="3200" b="1" dirty="0" smtClean="0"/>
              <a:t>Gemeinde- und andere Grenzen</a:t>
            </a:r>
          </a:p>
          <a:p>
            <a:pPr marL="361950" indent="-361950">
              <a:buFont typeface="Symbol" pitchFamily="18" charset="2"/>
              <a:buChar char="-"/>
            </a:pPr>
            <a:r>
              <a:rPr lang="de-CH" sz="3200" b="1" dirty="0" smtClean="0"/>
              <a:t>Sonderbauvorschriften</a:t>
            </a:r>
          </a:p>
          <a:p>
            <a:pPr marL="361950" indent="-361950">
              <a:buFont typeface="Symbol" pitchFamily="18" charset="2"/>
              <a:buChar char="-"/>
            </a:pPr>
            <a:r>
              <a:rPr lang="de-CH" sz="3200" b="1" dirty="0" smtClean="0"/>
              <a:t>Blatt mit Genehmigungsvermerken </a:t>
            </a:r>
            <a:br>
              <a:rPr lang="de-CH" sz="3200" b="1" dirty="0" smtClean="0"/>
            </a:br>
            <a:r>
              <a:rPr lang="de-CH" sz="3200" b="1" dirty="0" smtClean="0"/>
              <a:t/>
            </a:r>
            <a:br>
              <a:rPr lang="de-CH" sz="3200" b="1" dirty="0" smtClean="0"/>
            </a:br>
            <a:endParaRPr lang="de-CH" sz="3200" dirty="0"/>
          </a:p>
        </p:txBody>
      </p:sp>
    </p:spTree>
    <p:extLst>
      <p:ext uri="{BB962C8B-B14F-4D97-AF65-F5344CB8AC3E}">
        <p14:creationId xmlns:p14="http://schemas.microsoft.com/office/powerpoint/2010/main" val="1285072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476672"/>
            <a:ext cx="8280920" cy="908720"/>
          </a:xfrm>
        </p:spPr>
        <p:txBody>
          <a:bodyPr>
            <a:normAutofit fontScale="90000"/>
          </a:bodyPr>
          <a:lstStyle/>
          <a:p>
            <a:r>
              <a:rPr lang="de-CH" sz="2700" i="1" dirty="0">
                <a:solidFill>
                  <a:srgbClr val="00B0F0"/>
                </a:solidFill>
                <a:cs typeface="Arial" charset="0"/>
              </a:rPr>
              <a:t>4. Die öffentlichrechtliche </a:t>
            </a:r>
            <a:r>
              <a:rPr lang="de-CH" sz="2700" i="1" dirty="0" smtClean="0">
                <a:solidFill>
                  <a:srgbClr val="00B0F0"/>
                </a:solidFill>
                <a:cs typeface="Arial" charset="0"/>
              </a:rPr>
              <a:t>Sicherung (6) </a:t>
            </a:r>
            <a:r>
              <a:rPr lang="de-CH" sz="4000" dirty="0" smtClean="0"/>
              <a:t>Verfahrensablauf</a:t>
            </a:r>
            <a:endParaRPr lang="de-CH" sz="4000" dirty="0"/>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22</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Textfeld 12"/>
          <p:cNvSpPr txBox="1"/>
          <p:nvPr/>
        </p:nvSpPr>
        <p:spPr>
          <a:xfrm>
            <a:off x="468464" y="1340768"/>
            <a:ext cx="8280000" cy="4524315"/>
          </a:xfrm>
          <a:prstGeom prst="rect">
            <a:avLst/>
          </a:prstGeom>
          <a:noFill/>
        </p:spPr>
        <p:txBody>
          <a:bodyPr wrap="square" rtlCol="0">
            <a:spAutoFit/>
          </a:bodyPr>
          <a:lstStyle/>
          <a:p>
            <a:pPr marL="342900" indent="-342900">
              <a:buAutoNum type="arabicPeriod"/>
            </a:pPr>
            <a:endParaRPr lang="de-CH" dirty="0" smtClean="0"/>
          </a:p>
          <a:p>
            <a:pPr marL="342900" indent="-342900"/>
            <a:endParaRPr lang="de-CH" dirty="0" smtClean="0"/>
          </a:p>
          <a:p>
            <a:pPr marL="342900" indent="-342900"/>
            <a:endParaRPr lang="de-CH" dirty="0" smtClean="0"/>
          </a:p>
          <a:p>
            <a:pPr marL="342900" indent="-342900"/>
            <a:endParaRPr lang="de-CH" dirty="0" smtClean="0"/>
          </a:p>
          <a:p>
            <a:pPr marL="342900" indent="-342900"/>
            <a:endParaRPr lang="de-CH" dirty="0" smtClean="0"/>
          </a:p>
          <a:p>
            <a:pPr marL="342900" indent="-342900"/>
            <a:endParaRPr lang="de-CH" dirty="0" smtClean="0"/>
          </a:p>
          <a:p>
            <a:pPr marL="342900" indent="-342900"/>
            <a:endParaRPr lang="de-CH" dirty="0" smtClean="0"/>
          </a:p>
          <a:p>
            <a:pPr marL="342900" indent="-342900"/>
            <a:endParaRPr lang="de-CH" dirty="0" smtClean="0"/>
          </a:p>
          <a:p>
            <a:pPr marL="342900" indent="-342900"/>
            <a:endParaRPr lang="de-CH" dirty="0" smtClean="0"/>
          </a:p>
          <a:p>
            <a:pPr marL="342900" indent="-342900"/>
            <a:endParaRPr lang="de-CH" dirty="0" smtClean="0"/>
          </a:p>
          <a:p>
            <a:pPr marL="342900" indent="-342900"/>
            <a:endParaRPr lang="de-CH" dirty="0" smtClean="0"/>
          </a:p>
          <a:p>
            <a:pPr marL="342900" indent="-342900"/>
            <a:endParaRPr lang="de-CH" dirty="0" smtClean="0"/>
          </a:p>
          <a:p>
            <a:pPr marL="342900" indent="-342900"/>
            <a:endParaRPr lang="de-CH" dirty="0" smtClean="0"/>
          </a:p>
          <a:p>
            <a:pPr marL="342900" indent="-342900"/>
            <a:endParaRPr lang="de-CH" dirty="0" smtClean="0"/>
          </a:p>
          <a:p>
            <a:pPr marL="342900" indent="-342900"/>
            <a:endParaRPr lang="de-CH" dirty="0" smtClean="0"/>
          </a:p>
          <a:p>
            <a:pPr marL="342900" indent="-342900"/>
            <a:endParaRPr lang="de-CH" dirty="0" smtClean="0"/>
          </a:p>
        </p:txBody>
      </p:sp>
      <p:sp>
        <p:nvSpPr>
          <p:cNvPr id="12" name="Rechteck 11"/>
          <p:cNvSpPr/>
          <p:nvPr/>
        </p:nvSpPr>
        <p:spPr>
          <a:xfrm>
            <a:off x="611560" y="1484784"/>
            <a:ext cx="4572000"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solidFill>
                  <a:schemeClr val="tx1"/>
                </a:solidFill>
              </a:rPr>
              <a:t>Erarbeitung Pläne und Vorschriften</a:t>
            </a:r>
            <a:endParaRPr lang="de-CH" sz="2400" dirty="0"/>
          </a:p>
        </p:txBody>
      </p:sp>
      <p:sp>
        <p:nvSpPr>
          <p:cNvPr id="17" name="Rechteck 16"/>
          <p:cNvSpPr/>
          <p:nvPr/>
        </p:nvSpPr>
        <p:spPr>
          <a:xfrm>
            <a:off x="1835696" y="2204864"/>
            <a:ext cx="2664000"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solidFill>
                  <a:schemeClr val="tx1"/>
                </a:solidFill>
              </a:rPr>
              <a:t>Vorprüfung Kanton</a:t>
            </a:r>
            <a:endParaRPr lang="de-CH" sz="2400" dirty="0"/>
          </a:p>
        </p:txBody>
      </p:sp>
      <p:sp>
        <p:nvSpPr>
          <p:cNvPr id="18" name="Rechteck 17"/>
          <p:cNvSpPr/>
          <p:nvPr/>
        </p:nvSpPr>
        <p:spPr>
          <a:xfrm>
            <a:off x="2340416" y="2924992"/>
            <a:ext cx="5976000"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solidFill>
                  <a:schemeClr val="tx1"/>
                </a:solidFill>
              </a:rPr>
              <a:t>Öffentliche Auflage und Einsprachemöglichkeit</a:t>
            </a:r>
            <a:endParaRPr lang="de-CH" sz="2400" dirty="0"/>
          </a:p>
        </p:txBody>
      </p:sp>
      <p:sp>
        <p:nvSpPr>
          <p:cNvPr id="19" name="Rechteck 18"/>
          <p:cNvSpPr/>
          <p:nvPr/>
        </p:nvSpPr>
        <p:spPr>
          <a:xfrm>
            <a:off x="3780384" y="3645024"/>
            <a:ext cx="4248000"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solidFill>
                  <a:schemeClr val="tx1"/>
                </a:solidFill>
              </a:rPr>
              <a:t>Beschluss der Wasserversorgung</a:t>
            </a:r>
            <a:endParaRPr lang="de-CH" sz="2400" dirty="0"/>
          </a:p>
        </p:txBody>
      </p:sp>
      <p:sp>
        <p:nvSpPr>
          <p:cNvPr id="20" name="Rechteck 19"/>
          <p:cNvSpPr/>
          <p:nvPr/>
        </p:nvSpPr>
        <p:spPr>
          <a:xfrm>
            <a:off x="2160152" y="4437160"/>
            <a:ext cx="3780000"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solidFill>
                  <a:schemeClr val="tx1"/>
                </a:solidFill>
              </a:rPr>
              <a:t>Genehmigung durch Kanton</a:t>
            </a:r>
            <a:endParaRPr lang="de-CH" sz="2400" dirty="0"/>
          </a:p>
        </p:txBody>
      </p:sp>
      <p:sp>
        <p:nvSpPr>
          <p:cNvPr id="21" name="Rechteck 20"/>
          <p:cNvSpPr/>
          <p:nvPr/>
        </p:nvSpPr>
        <p:spPr>
          <a:xfrm>
            <a:off x="827584" y="5193256"/>
            <a:ext cx="4104000" cy="4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solidFill>
                  <a:schemeClr val="tx1"/>
                </a:solidFill>
              </a:rPr>
              <a:t>ev. Anmerkung im Grundbuch</a:t>
            </a:r>
            <a:endParaRPr lang="de-CH" sz="2400" dirty="0"/>
          </a:p>
        </p:txBody>
      </p:sp>
      <p:cxnSp>
        <p:nvCxnSpPr>
          <p:cNvPr id="28" name="Gerade Verbindung mit Pfeil 27"/>
          <p:cNvCxnSpPr>
            <a:stCxn id="17" idx="2"/>
            <a:endCxn id="18" idx="0"/>
          </p:cNvCxnSpPr>
          <p:nvPr/>
        </p:nvCxnSpPr>
        <p:spPr>
          <a:xfrm>
            <a:off x="3167696" y="2636864"/>
            <a:ext cx="2160720" cy="288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a:stCxn id="12" idx="2"/>
            <a:endCxn id="17" idx="0"/>
          </p:cNvCxnSpPr>
          <p:nvPr/>
        </p:nvCxnSpPr>
        <p:spPr>
          <a:xfrm>
            <a:off x="2897560" y="1916784"/>
            <a:ext cx="270136" cy="288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a:stCxn id="18" idx="2"/>
            <a:endCxn id="19" idx="0"/>
          </p:cNvCxnSpPr>
          <p:nvPr/>
        </p:nvCxnSpPr>
        <p:spPr>
          <a:xfrm>
            <a:off x="5328416" y="3356992"/>
            <a:ext cx="57596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a:stCxn id="19" idx="2"/>
            <a:endCxn id="20" idx="0"/>
          </p:cNvCxnSpPr>
          <p:nvPr/>
        </p:nvCxnSpPr>
        <p:spPr>
          <a:xfrm flipH="1">
            <a:off x="4050152" y="4077024"/>
            <a:ext cx="1854232" cy="360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a:endCxn id="21" idx="0"/>
          </p:cNvCxnSpPr>
          <p:nvPr/>
        </p:nvCxnSpPr>
        <p:spPr>
          <a:xfrm flipH="1">
            <a:off x="2879584" y="4869160"/>
            <a:ext cx="1188360" cy="32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620688"/>
            <a:ext cx="8280920" cy="1008112"/>
          </a:xfrm>
        </p:spPr>
        <p:txBody>
          <a:bodyPr>
            <a:normAutofit fontScale="90000"/>
          </a:bodyPr>
          <a:lstStyle/>
          <a:p>
            <a:r>
              <a:rPr lang="de-CH" sz="2700" i="1" dirty="0">
                <a:solidFill>
                  <a:srgbClr val="00B0F0"/>
                </a:solidFill>
                <a:cs typeface="Arial" charset="0"/>
              </a:rPr>
              <a:t>4. Die öffentlichrechtliche </a:t>
            </a:r>
            <a:r>
              <a:rPr lang="de-CH" sz="2700" i="1" dirty="0" smtClean="0">
                <a:solidFill>
                  <a:srgbClr val="00B0F0"/>
                </a:solidFill>
                <a:cs typeface="Arial" charset="0"/>
              </a:rPr>
              <a:t>Sicherung (7) </a:t>
            </a:r>
            <a:r>
              <a:rPr lang="de-CH" sz="3600" dirty="0" smtClean="0">
                <a:solidFill>
                  <a:srgbClr val="00B0F0"/>
                </a:solidFill>
                <a:cs typeface="Arial" charset="0"/>
              </a:rPr>
              <a:t/>
            </a:r>
            <a:br>
              <a:rPr lang="de-CH" sz="3600" dirty="0" smtClean="0">
                <a:solidFill>
                  <a:srgbClr val="00B0F0"/>
                </a:solidFill>
                <a:cs typeface="Arial" charset="0"/>
              </a:rPr>
            </a:br>
            <a:r>
              <a:rPr lang="de-CH" sz="4000" dirty="0" smtClean="0"/>
              <a:t>Rechtswirkung</a:t>
            </a:r>
            <a:endParaRPr lang="de-CH" sz="4000" dirty="0"/>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23</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Textfeld 12"/>
          <p:cNvSpPr txBox="1"/>
          <p:nvPr/>
        </p:nvSpPr>
        <p:spPr>
          <a:xfrm>
            <a:off x="468464" y="1412776"/>
            <a:ext cx="530915" cy="646331"/>
          </a:xfrm>
          <a:prstGeom prst="rect">
            <a:avLst/>
          </a:prstGeom>
          <a:noFill/>
        </p:spPr>
        <p:txBody>
          <a:bodyPr wrap="none" rtlCol="0">
            <a:spAutoFit/>
          </a:bodyPr>
          <a:lstStyle/>
          <a:p>
            <a:pPr marL="342900" indent="-342900">
              <a:buAutoNum type="arabicPeriod"/>
            </a:pPr>
            <a:endParaRPr lang="de-CH" dirty="0" smtClean="0"/>
          </a:p>
          <a:p>
            <a:pPr marL="342900" indent="-342900">
              <a:buAutoNum type="arabicPeriod"/>
            </a:pPr>
            <a:endParaRPr lang="de-CH" dirty="0" smtClean="0"/>
          </a:p>
        </p:txBody>
      </p:sp>
      <p:sp>
        <p:nvSpPr>
          <p:cNvPr id="11" name="Textfeld 10"/>
          <p:cNvSpPr txBox="1"/>
          <p:nvPr/>
        </p:nvSpPr>
        <p:spPr>
          <a:xfrm>
            <a:off x="468464" y="1833786"/>
            <a:ext cx="8280000" cy="3539430"/>
          </a:xfrm>
          <a:prstGeom prst="rect">
            <a:avLst/>
          </a:prstGeom>
          <a:noFill/>
        </p:spPr>
        <p:txBody>
          <a:bodyPr wrap="square" rtlCol="0">
            <a:spAutoFit/>
          </a:bodyPr>
          <a:lstStyle/>
          <a:p>
            <a:r>
              <a:rPr lang="de-CH" sz="3200" b="1" dirty="0" smtClean="0"/>
              <a:t>Die Grundeigentümer sind angehalten, auf den betroffenen Grundstücken keine Bauten oder Anlagen zu erstellen oder Vorkehren zu treffen, die den Bau und den Unterhalt der Leitungen verunmöglichen, erheblich erschweren oder ihren Bestand gefährden. </a:t>
            </a:r>
            <a:endParaRPr lang="de-CH" sz="3200" b="1" dirty="0"/>
          </a:p>
          <a:p>
            <a:endParaRPr lang="de-CH" sz="3200" b="1" dirty="0" smtClean="0"/>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620688"/>
            <a:ext cx="8280920" cy="1008112"/>
          </a:xfrm>
        </p:spPr>
        <p:txBody>
          <a:bodyPr>
            <a:normAutofit fontScale="90000"/>
          </a:bodyPr>
          <a:lstStyle/>
          <a:p>
            <a:r>
              <a:rPr lang="de-CH" sz="2700" i="1" dirty="0">
                <a:solidFill>
                  <a:srgbClr val="00B0F0"/>
                </a:solidFill>
                <a:cs typeface="Arial" charset="0"/>
              </a:rPr>
              <a:t>4. Die öffentlichrechtliche </a:t>
            </a:r>
            <a:r>
              <a:rPr lang="de-CH" sz="2700" i="1" dirty="0" smtClean="0">
                <a:solidFill>
                  <a:srgbClr val="00B0F0"/>
                </a:solidFill>
                <a:cs typeface="Arial" charset="0"/>
              </a:rPr>
              <a:t>Sicherung (8) </a:t>
            </a:r>
            <a:r>
              <a:rPr lang="de-CH" sz="3600" dirty="0" smtClean="0">
                <a:solidFill>
                  <a:srgbClr val="00B0F0"/>
                </a:solidFill>
                <a:cs typeface="Arial" charset="0"/>
              </a:rPr>
              <a:t/>
            </a:r>
            <a:br>
              <a:rPr lang="de-CH" sz="3600" dirty="0" smtClean="0">
                <a:solidFill>
                  <a:srgbClr val="00B0F0"/>
                </a:solidFill>
                <a:cs typeface="Arial" charset="0"/>
              </a:rPr>
            </a:br>
            <a:r>
              <a:rPr lang="de-CH" sz="4000" dirty="0" smtClean="0"/>
              <a:t>Die Anmerkung im Grundbuch</a:t>
            </a:r>
            <a:endParaRPr lang="de-CH" sz="4000" dirty="0"/>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24</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Textfeld 12"/>
          <p:cNvSpPr txBox="1"/>
          <p:nvPr/>
        </p:nvSpPr>
        <p:spPr>
          <a:xfrm>
            <a:off x="468464" y="1412776"/>
            <a:ext cx="530915" cy="646331"/>
          </a:xfrm>
          <a:prstGeom prst="rect">
            <a:avLst/>
          </a:prstGeom>
          <a:noFill/>
        </p:spPr>
        <p:txBody>
          <a:bodyPr wrap="none" rtlCol="0">
            <a:spAutoFit/>
          </a:bodyPr>
          <a:lstStyle/>
          <a:p>
            <a:pPr marL="342900" indent="-342900">
              <a:buAutoNum type="arabicPeriod"/>
            </a:pPr>
            <a:endParaRPr lang="de-CH" dirty="0" smtClean="0"/>
          </a:p>
          <a:p>
            <a:pPr marL="342900" indent="-342900">
              <a:buAutoNum type="arabicPeriod"/>
            </a:pPr>
            <a:endParaRPr lang="de-CH" dirty="0" smtClean="0"/>
          </a:p>
        </p:txBody>
      </p:sp>
      <p:sp>
        <p:nvSpPr>
          <p:cNvPr id="11" name="Textfeld 10"/>
          <p:cNvSpPr txBox="1"/>
          <p:nvPr/>
        </p:nvSpPr>
        <p:spPr>
          <a:xfrm>
            <a:off x="468464" y="1701383"/>
            <a:ext cx="8280000" cy="4524315"/>
          </a:xfrm>
          <a:prstGeom prst="rect">
            <a:avLst/>
          </a:prstGeom>
          <a:noFill/>
        </p:spPr>
        <p:txBody>
          <a:bodyPr wrap="square" rtlCol="0">
            <a:spAutoFit/>
          </a:bodyPr>
          <a:lstStyle/>
          <a:p>
            <a:pPr marL="457200" indent="-457200">
              <a:buFont typeface="Symbol" panose="05050102010706020507" pitchFamily="18" charset="2"/>
              <a:buChar char="-"/>
            </a:pPr>
            <a:r>
              <a:rPr lang="de-CH" sz="3200" b="1" dirty="0" smtClean="0"/>
              <a:t>Öffentlichrechtliche Eigentumsbeschränkung (z.B. auch für Hydrantenanlagen, Schutzzonen)</a:t>
            </a:r>
          </a:p>
          <a:p>
            <a:pPr marL="457200" indent="-457200">
              <a:buFont typeface="Symbol" panose="05050102010706020507" pitchFamily="18" charset="2"/>
              <a:buChar char="-"/>
            </a:pPr>
            <a:r>
              <a:rPr lang="de-CH" sz="3200" b="1" dirty="0" smtClean="0"/>
              <a:t>Information</a:t>
            </a:r>
            <a:r>
              <a:rPr lang="de-CH" sz="3200" b="1" dirty="0"/>
              <a:t>/ Orientierung über die tatsächlichen </a:t>
            </a:r>
            <a:r>
              <a:rPr lang="de-CH" sz="3200" b="1" dirty="0" smtClean="0"/>
              <a:t>Verhältnisse</a:t>
            </a:r>
            <a:endParaRPr lang="de-CH" sz="3200" b="1" dirty="0"/>
          </a:p>
          <a:p>
            <a:pPr marL="457200" indent="-457200">
              <a:buFont typeface="Symbol" panose="05050102010706020507" pitchFamily="18" charset="2"/>
              <a:buChar char="-"/>
            </a:pPr>
            <a:r>
              <a:rPr lang="de-CH" sz="3200" b="1" dirty="0"/>
              <a:t>Angemerkte Rechtsverhältnisse bestehen </a:t>
            </a:r>
            <a:r>
              <a:rPr lang="de-CH" sz="3200" b="1" dirty="0" smtClean="0"/>
              <a:t>auch </a:t>
            </a:r>
            <a:r>
              <a:rPr lang="de-CH" sz="3200" b="1" dirty="0"/>
              <a:t>ohne </a:t>
            </a:r>
            <a:r>
              <a:rPr lang="de-CH" sz="3200" b="1" dirty="0" smtClean="0"/>
              <a:t>Anmerkung</a:t>
            </a:r>
            <a:endParaRPr lang="de-CH" sz="3200" b="1" dirty="0"/>
          </a:p>
          <a:p>
            <a:pPr marL="457200" indent="-457200">
              <a:buFont typeface="Symbol" panose="05050102010706020507" pitchFamily="18" charset="2"/>
              <a:buChar char="-"/>
            </a:pPr>
            <a:r>
              <a:rPr lang="de-CH" sz="3200" b="1" dirty="0"/>
              <a:t>Mit einer Anmerkung kann der gute Glaube einer Person zerstört </a:t>
            </a:r>
            <a:r>
              <a:rPr lang="de-CH" sz="3200" b="1" dirty="0" smtClean="0"/>
              <a:t>werden</a:t>
            </a:r>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827852"/>
            <a:ext cx="8280920" cy="800948"/>
          </a:xfrm>
        </p:spPr>
        <p:txBody>
          <a:bodyPr>
            <a:normAutofit fontScale="90000"/>
          </a:bodyPr>
          <a:lstStyle/>
          <a:p>
            <a:r>
              <a:rPr lang="de-CH" sz="2700" i="1" dirty="0">
                <a:solidFill>
                  <a:srgbClr val="00B0F0"/>
                </a:solidFill>
                <a:cs typeface="Arial" charset="0"/>
              </a:rPr>
              <a:t>4. Die öffentlichrechtliche </a:t>
            </a:r>
            <a:r>
              <a:rPr lang="de-CH" sz="2700" i="1" dirty="0" smtClean="0">
                <a:solidFill>
                  <a:srgbClr val="00B0F0"/>
                </a:solidFill>
                <a:cs typeface="Arial" charset="0"/>
              </a:rPr>
              <a:t>Sicherung (9)</a:t>
            </a:r>
            <a:r>
              <a:rPr lang="de-CH" sz="4000" dirty="0" smtClean="0">
                <a:ea typeface="+mn-ea"/>
                <a:cs typeface="Arial" charset="0"/>
              </a:rPr>
              <a:t/>
            </a:r>
            <a:br>
              <a:rPr lang="de-CH" sz="4000" dirty="0" smtClean="0">
                <a:ea typeface="+mn-ea"/>
                <a:cs typeface="Arial" charset="0"/>
              </a:rPr>
            </a:br>
            <a:r>
              <a:rPr lang="de-CH" sz="4000" dirty="0" smtClean="0"/>
              <a:t>Das Wichtigste in Kürze</a:t>
            </a:r>
            <a:endParaRPr lang="de-CH" sz="4000" dirty="0"/>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25</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Textfeld 12"/>
          <p:cNvSpPr txBox="1"/>
          <p:nvPr/>
        </p:nvSpPr>
        <p:spPr>
          <a:xfrm>
            <a:off x="468464" y="1412776"/>
            <a:ext cx="530915" cy="646331"/>
          </a:xfrm>
          <a:prstGeom prst="rect">
            <a:avLst/>
          </a:prstGeom>
          <a:noFill/>
        </p:spPr>
        <p:txBody>
          <a:bodyPr wrap="none" rtlCol="0">
            <a:spAutoFit/>
          </a:bodyPr>
          <a:lstStyle/>
          <a:p>
            <a:pPr marL="342900" indent="-342900">
              <a:buAutoNum type="arabicPeriod"/>
            </a:pPr>
            <a:endParaRPr lang="de-CH" dirty="0" smtClean="0"/>
          </a:p>
          <a:p>
            <a:pPr marL="342900" indent="-342900">
              <a:buAutoNum type="arabicPeriod"/>
            </a:pPr>
            <a:endParaRPr lang="de-CH" dirty="0" smtClean="0"/>
          </a:p>
        </p:txBody>
      </p:sp>
      <p:sp>
        <p:nvSpPr>
          <p:cNvPr id="11" name="Textfeld 10"/>
          <p:cNvSpPr txBox="1"/>
          <p:nvPr/>
        </p:nvSpPr>
        <p:spPr>
          <a:xfrm>
            <a:off x="468464" y="1675616"/>
            <a:ext cx="8280000" cy="4770537"/>
          </a:xfrm>
          <a:prstGeom prst="rect">
            <a:avLst/>
          </a:prstGeom>
          <a:noFill/>
        </p:spPr>
        <p:txBody>
          <a:bodyPr wrap="square" rtlCol="0">
            <a:spAutoFit/>
          </a:bodyPr>
          <a:lstStyle/>
          <a:p>
            <a:pPr marL="361950" indent="-361950">
              <a:buFont typeface="Symbol" pitchFamily="18" charset="2"/>
              <a:buChar char="-"/>
            </a:pPr>
            <a:r>
              <a:rPr lang="de-CH" sz="3200" b="1" dirty="0" smtClean="0"/>
              <a:t>Nutzungsplanverfahren</a:t>
            </a:r>
            <a:br>
              <a:rPr lang="de-CH" sz="3200" b="1" dirty="0" smtClean="0"/>
            </a:br>
            <a:endParaRPr lang="de-CH" sz="2000" b="1" dirty="0" smtClean="0"/>
          </a:p>
          <a:p>
            <a:pPr marL="361950" indent="-361950">
              <a:buFont typeface="Symbol" pitchFamily="18" charset="2"/>
              <a:buChar char="-"/>
            </a:pPr>
            <a:r>
              <a:rPr lang="de-CH" sz="3200" b="1" dirty="0" smtClean="0"/>
              <a:t>Wirkung gegenüber jedermann</a:t>
            </a:r>
            <a:br>
              <a:rPr lang="de-CH" sz="3200" b="1" dirty="0" smtClean="0"/>
            </a:br>
            <a:endParaRPr lang="de-CH" sz="2000" b="1" dirty="0" smtClean="0"/>
          </a:p>
          <a:p>
            <a:pPr marL="361950" indent="-361950">
              <a:buFont typeface="Symbol" pitchFamily="18" charset="2"/>
              <a:buChar char="-"/>
            </a:pPr>
            <a:r>
              <a:rPr lang="de-CH" sz="3200" b="1" dirty="0" smtClean="0"/>
              <a:t>geht über die Dienstbarkeit hinaus</a:t>
            </a:r>
            <a:br>
              <a:rPr lang="de-CH" sz="3200" b="1" dirty="0" smtClean="0"/>
            </a:br>
            <a:endParaRPr lang="de-CH" sz="2000" b="1" dirty="0" smtClean="0"/>
          </a:p>
          <a:p>
            <a:pPr marL="361950" indent="-361950">
              <a:buFont typeface="Symbol" pitchFamily="18" charset="2"/>
              <a:buChar char="-"/>
            </a:pPr>
            <a:r>
              <a:rPr lang="de-CH" sz="3200" b="1" dirty="0" smtClean="0"/>
              <a:t>Entschädigung nur für verursachten Schaden und Inkonvenienzen oder aus Enteignungsansprüchen</a:t>
            </a:r>
            <a:br>
              <a:rPr lang="de-CH" sz="3200" b="1" dirty="0" smtClean="0"/>
            </a:br>
            <a:endParaRPr lang="de-CH" sz="2000" b="1" dirty="0" smtClean="0"/>
          </a:p>
          <a:p>
            <a:pPr marL="361950" indent="-361950">
              <a:buFont typeface="Symbol" pitchFamily="18" charset="2"/>
              <a:buChar char="-"/>
            </a:pPr>
            <a:r>
              <a:rPr lang="de-CH" sz="3200" b="1" dirty="0" smtClean="0"/>
              <a:t>Hoheitliches Verfahren</a:t>
            </a:r>
            <a:endParaRPr lang="de-CH" sz="3200" dirty="0"/>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476672"/>
            <a:ext cx="8280920" cy="1008112"/>
          </a:xfrm>
        </p:spPr>
        <p:txBody>
          <a:bodyPr>
            <a:normAutofit/>
          </a:bodyPr>
          <a:lstStyle/>
          <a:p>
            <a:r>
              <a:rPr lang="de-CH" sz="4000" dirty="0" smtClean="0"/>
              <a:t>5. Zusammenfassung</a:t>
            </a:r>
            <a:endParaRPr lang="de-CH" sz="4000" dirty="0"/>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26</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Textfeld 12"/>
          <p:cNvSpPr txBox="1"/>
          <p:nvPr/>
        </p:nvSpPr>
        <p:spPr>
          <a:xfrm>
            <a:off x="468464" y="1412776"/>
            <a:ext cx="530915" cy="646331"/>
          </a:xfrm>
          <a:prstGeom prst="rect">
            <a:avLst/>
          </a:prstGeom>
          <a:noFill/>
        </p:spPr>
        <p:txBody>
          <a:bodyPr wrap="none" rtlCol="0">
            <a:spAutoFit/>
          </a:bodyPr>
          <a:lstStyle/>
          <a:p>
            <a:pPr marL="342900" indent="-342900">
              <a:buAutoNum type="arabicPeriod"/>
            </a:pPr>
            <a:endParaRPr lang="de-CH" dirty="0" smtClean="0"/>
          </a:p>
          <a:p>
            <a:pPr marL="342900" indent="-342900">
              <a:buAutoNum type="arabicPeriod"/>
            </a:pPr>
            <a:endParaRPr lang="de-CH" dirty="0" smtClean="0"/>
          </a:p>
        </p:txBody>
      </p:sp>
      <p:sp>
        <p:nvSpPr>
          <p:cNvPr id="11" name="Textfeld 10"/>
          <p:cNvSpPr txBox="1"/>
          <p:nvPr/>
        </p:nvSpPr>
        <p:spPr>
          <a:xfrm>
            <a:off x="468464" y="1701383"/>
            <a:ext cx="8280000" cy="523220"/>
          </a:xfrm>
          <a:prstGeom prst="rect">
            <a:avLst/>
          </a:prstGeom>
          <a:noFill/>
        </p:spPr>
        <p:txBody>
          <a:bodyPr wrap="square" rtlCol="0">
            <a:spAutoFit/>
          </a:bodyPr>
          <a:lstStyle/>
          <a:p>
            <a:pPr marL="361950" indent="-361950"/>
            <a:endParaRPr lang="de-CH" sz="2800" dirty="0"/>
          </a:p>
        </p:txBody>
      </p:sp>
      <p:graphicFrame>
        <p:nvGraphicFramePr>
          <p:cNvPr id="12" name="Tabelle 11"/>
          <p:cNvGraphicFramePr>
            <a:graphicFrameLocks noGrp="1"/>
          </p:cNvGraphicFramePr>
          <p:nvPr/>
        </p:nvGraphicFramePr>
        <p:xfrm>
          <a:off x="539549" y="1556792"/>
          <a:ext cx="8279999" cy="4608512"/>
        </p:xfrm>
        <a:graphic>
          <a:graphicData uri="http://schemas.openxmlformats.org/drawingml/2006/table">
            <a:tbl>
              <a:tblPr/>
              <a:tblGrid>
                <a:gridCol w="2088235"/>
                <a:gridCol w="2016224"/>
                <a:gridCol w="2124711"/>
                <a:gridCol w="2050829"/>
              </a:tblGrid>
              <a:tr h="576064">
                <a:tc>
                  <a:txBody>
                    <a:bodyPr/>
                    <a:lstStyle/>
                    <a:p>
                      <a:pPr>
                        <a:lnSpc>
                          <a:spcPct val="115000"/>
                        </a:lnSpc>
                        <a:spcAft>
                          <a:spcPts val="0"/>
                        </a:spcAft>
                      </a:pPr>
                      <a:endParaRPr lang="de-CH" sz="1600" b="1"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b="1" i="1" dirty="0">
                          <a:solidFill>
                            <a:srgbClr val="000000"/>
                          </a:solidFill>
                          <a:latin typeface="Arial"/>
                          <a:ea typeface="Calibri"/>
                        </a:rPr>
                        <a:t>privatrechtlich</a:t>
                      </a:r>
                      <a:endParaRPr lang="de-CH" sz="1600" dirty="0">
                        <a:solidFill>
                          <a:srgbClr val="000000"/>
                        </a:solidFill>
                        <a:latin typeface="Arial"/>
                        <a:ea typeface="Calibri"/>
                      </a:endParaRPr>
                    </a:p>
                    <a:p>
                      <a:pPr>
                        <a:lnSpc>
                          <a:spcPct val="115000"/>
                        </a:lnSpc>
                        <a:spcAft>
                          <a:spcPts val="0"/>
                        </a:spcAft>
                      </a:pPr>
                      <a:r>
                        <a:rPr lang="de-CH" sz="1600" i="1" dirty="0">
                          <a:solidFill>
                            <a:srgbClr val="000000"/>
                          </a:solidFill>
                          <a:latin typeface="Arial"/>
                          <a:ea typeface="Calibri"/>
                        </a:rPr>
                        <a:t>ohne Dienstbarkeit</a:t>
                      </a:r>
                      <a:endParaRPr lang="de-CH"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b="1" i="1" dirty="0">
                          <a:solidFill>
                            <a:srgbClr val="000000"/>
                          </a:solidFill>
                          <a:latin typeface="Arial"/>
                          <a:ea typeface="Calibri"/>
                        </a:rPr>
                        <a:t/>
                      </a:r>
                      <a:br>
                        <a:rPr lang="de-CH" sz="1600" b="1" i="1" dirty="0">
                          <a:solidFill>
                            <a:srgbClr val="000000"/>
                          </a:solidFill>
                          <a:latin typeface="Arial"/>
                          <a:ea typeface="Calibri"/>
                        </a:rPr>
                      </a:br>
                      <a:r>
                        <a:rPr lang="de-CH" sz="1600" i="1" dirty="0">
                          <a:solidFill>
                            <a:srgbClr val="000000"/>
                          </a:solidFill>
                          <a:latin typeface="Arial"/>
                          <a:ea typeface="Calibri"/>
                        </a:rPr>
                        <a:t>mit Dienstbarkeit</a:t>
                      </a:r>
                      <a:endParaRPr lang="de-CH" sz="1600" dirty="0">
                        <a:solidFill>
                          <a:srgbClr val="000000"/>
                        </a:solidFill>
                        <a:latin typeface="Arial"/>
                        <a:ea typeface="Calibri"/>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b="1" i="1" dirty="0">
                          <a:solidFill>
                            <a:srgbClr val="000000"/>
                          </a:solidFill>
                          <a:latin typeface="Arial"/>
                          <a:ea typeface="Calibri"/>
                        </a:rPr>
                        <a:t>öffentlichrechtlich</a:t>
                      </a:r>
                      <a:endParaRPr lang="de-CH"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15000"/>
                        </a:lnSpc>
                        <a:spcAft>
                          <a:spcPts val="0"/>
                        </a:spcAft>
                      </a:pPr>
                      <a:r>
                        <a:rPr lang="de-CH" sz="1600" b="1" dirty="0">
                          <a:solidFill>
                            <a:srgbClr val="000000"/>
                          </a:solidFill>
                          <a:latin typeface="Arial"/>
                          <a:ea typeface="Calibri"/>
                        </a:rPr>
                        <a:t>Verfahren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frei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nach ZGB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nach kant. Bau- und Planungsrecht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15000"/>
                        </a:lnSpc>
                        <a:spcAft>
                          <a:spcPts val="0"/>
                        </a:spcAft>
                      </a:pPr>
                      <a:r>
                        <a:rPr lang="de-CH" sz="1600" b="1" dirty="0">
                          <a:solidFill>
                            <a:srgbClr val="000000"/>
                          </a:solidFill>
                          <a:latin typeface="Arial"/>
                          <a:ea typeface="Calibri"/>
                        </a:rPr>
                        <a:t>Weitere </a:t>
                      </a:r>
                      <a:r>
                        <a:rPr lang="de-CH" sz="1600" b="1" dirty="0" smtClean="0">
                          <a:solidFill>
                            <a:srgbClr val="000000"/>
                          </a:solidFill>
                          <a:latin typeface="Arial"/>
                          <a:ea typeface="Calibri"/>
                        </a:rPr>
                        <a:t>Bewilligungen</a:t>
                      </a:r>
                      <a:endParaRPr lang="de-CH" sz="1600" b="1"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für den Bau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für den Bau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keine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15000"/>
                        </a:lnSpc>
                        <a:spcAft>
                          <a:spcPts val="0"/>
                        </a:spcAft>
                      </a:pPr>
                      <a:r>
                        <a:rPr lang="de-CH" sz="1600" b="1" dirty="0">
                          <a:solidFill>
                            <a:srgbClr val="000000"/>
                          </a:solidFill>
                          <a:latin typeface="Arial"/>
                          <a:ea typeface="Calibri"/>
                        </a:rPr>
                        <a:t>Rechtstitel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keiner oder </a:t>
                      </a:r>
                      <a:br>
                        <a:rPr lang="de-CH" sz="1600" dirty="0">
                          <a:solidFill>
                            <a:srgbClr val="000000"/>
                          </a:solidFill>
                          <a:latin typeface="Arial"/>
                          <a:ea typeface="Calibri"/>
                        </a:rPr>
                      </a:br>
                      <a:r>
                        <a:rPr lang="de-CH" sz="1600" dirty="0" smtClean="0">
                          <a:solidFill>
                            <a:srgbClr val="000000"/>
                          </a:solidFill>
                          <a:latin typeface="Arial"/>
                          <a:ea typeface="Calibri"/>
                        </a:rPr>
                        <a:t>einfacher </a:t>
                      </a:r>
                      <a:r>
                        <a:rPr lang="de-CH" sz="1600" dirty="0">
                          <a:solidFill>
                            <a:srgbClr val="000000"/>
                          </a:solidFill>
                          <a:latin typeface="Arial"/>
                          <a:ea typeface="Calibri"/>
                        </a:rPr>
                        <a:t>Vertrag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Dienstbarkeitsvertrag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behördliche </a:t>
                      </a:r>
                      <a:br>
                        <a:rPr lang="de-CH" sz="1600" dirty="0">
                          <a:solidFill>
                            <a:srgbClr val="000000"/>
                          </a:solidFill>
                          <a:latin typeface="Arial"/>
                          <a:ea typeface="Calibri"/>
                        </a:rPr>
                      </a:br>
                      <a:r>
                        <a:rPr lang="de-CH" sz="1600" dirty="0" smtClean="0">
                          <a:solidFill>
                            <a:srgbClr val="000000"/>
                          </a:solidFill>
                          <a:latin typeface="Arial"/>
                          <a:ea typeface="Calibri"/>
                        </a:rPr>
                        <a:t>Verfügung</a:t>
                      </a:r>
                      <a:endParaRPr lang="de-CH"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15000"/>
                        </a:lnSpc>
                        <a:spcAft>
                          <a:spcPts val="0"/>
                        </a:spcAft>
                      </a:pPr>
                      <a:r>
                        <a:rPr lang="de-CH" sz="1600" b="1" dirty="0">
                          <a:solidFill>
                            <a:srgbClr val="000000"/>
                          </a:solidFill>
                          <a:latin typeface="Arial"/>
                          <a:ea typeface="Calibri"/>
                        </a:rPr>
                        <a:t>Grundbucheintrag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nein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ja zwingend, als Dienstbarkeit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nicht zwingend, als Anmerkung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096">
                <a:tc>
                  <a:txBody>
                    <a:bodyPr/>
                    <a:lstStyle/>
                    <a:p>
                      <a:pPr>
                        <a:lnSpc>
                          <a:spcPct val="115000"/>
                        </a:lnSpc>
                        <a:spcAft>
                          <a:spcPts val="0"/>
                        </a:spcAft>
                      </a:pPr>
                      <a:r>
                        <a:rPr lang="de-CH" sz="1600" b="1" dirty="0">
                          <a:solidFill>
                            <a:srgbClr val="000000"/>
                          </a:solidFill>
                          <a:latin typeface="Arial"/>
                          <a:ea typeface="Calibri"/>
                        </a:rPr>
                        <a:t>Grundbuchwirkung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keine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gegenüber Dritten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smtClean="0">
                          <a:solidFill>
                            <a:srgbClr val="000000"/>
                          </a:solidFill>
                          <a:latin typeface="Arial"/>
                          <a:ea typeface="Calibri"/>
                        </a:rPr>
                        <a:t>Wirkung </a:t>
                      </a:r>
                      <a:r>
                        <a:rPr lang="de-CH" sz="1600" dirty="0">
                          <a:solidFill>
                            <a:srgbClr val="000000"/>
                          </a:solidFill>
                          <a:latin typeface="Arial"/>
                          <a:ea typeface="Calibri"/>
                        </a:rPr>
                        <a:t>gegenüber </a:t>
                      </a:r>
                      <a:r>
                        <a:rPr lang="de-CH" sz="1600" dirty="0" smtClean="0">
                          <a:solidFill>
                            <a:srgbClr val="000000"/>
                          </a:solidFill>
                          <a:latin typeface="Arial"/>
                          <a:ea typeface="Calibri"/>
                        </a:rPr>
                        <a:t>jedermann</a:t>
                      </a:r>
                      <a:endParaRPr lang="de-CH"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15000"/>
                        </a:lnSpc>
                        <a:spcAft>
                          <a:spcPts val="0"/>
                        </a:spcAft>
                      </a:pPr>
                      <a:r>
                        <a:rPr lang="de-CH" sz="1600" b="1" dirty="0" smtClean="0">
                          <a:solidFill>
                            <a:srgbClr val="000000"/>
                          </a:solidFill>
                          <a:latin typeface="Arial"/>
                          <a:ea typeface="Calibri"/>
                        </a:rPr>
                        <a:t>Verlegungs-Anspruch</a:t>
                      </a:r>
                      <a:endParaRPr lang="de-CH" sz="1600" b="1"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j</a:t>
                      </a:r>
                      <a:r>
                        <a:rPr lang="de-CH" sz="1600" dirty="0" smtClean="0">
                          <a:solidFill>
                            <a:srgbClr val="000000"/>
                          </a:solidFill>
                          <a:latin typeface="Arial"/>
                          <a:ea typeface="Calibri"/>
                        </a:rPr>
                        <a:t>a</a:t>
                      </a:r>
                      <a:endParaRPr lang="de-CH"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j</a:t>
                      </a:r>
                      <a:r>
                        <a:rPr lang="de-CH" sz="1600" dirty="0" smtClean="0">
                          <a:solidFill>
                            <a:srgbClr val="000000"/>
                          </a:solidFill>
                          <a:latin typeface="Arial"/>
                          <a:ea typeface="Calibri"/>
                        </a:rPr>
                        <a:t>a</a:t>
                      </a:r>
                      <a:endParaRPr lang="de-CH"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n</a:t>
                      </a:r>
                      <a:r>
                        <a:rPr lang="de-CH" sz="1600" dirty="0" smtClean="0">
                          <a:solidFill>
                            <a:srgbClr val="000000"/>
                          </a:solidFill>
                          <a:latin typeface="Arial"/>
                          <a:ea typeface="Calibri"/>
                        </a:rPr>
                        <a:t>ein</a:t>
                      </a:r>
                      <a:endParaRPr lang="de-CH" sz="1600" dirty="0">
                        <a:solidFill>
                          <a:srgbClr val="000000"/>
                        </a:solidFill>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nSpc>
                          <a:spcPct val="115000"/>
                        </a:lnSpc>
                        <a:spcAft>
                          <a:spcPts val="0"/>
                        </a:spcAft>
                      </a:pPr>
                      <a:r>
                        <a:rPr lang="de-CH" sz="1600" b="1" dirty="0">
                          <a:solidFill>
                            <a:srgbClr val="000000"/>
                          </a:solidFill>
                          <a:latin typeface="Arial"/>
                          <a:ea typeface="Calibri"/>
                        </a:rPr>
                        <a:t>Kostentragung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der Berechtigte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nach Vertrag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600" dirty="0">
                          <a:solidFill>
                            <a:srgbClr val="000000"/>
                          </a:solidFill>
                          <a:latin typeface="Arial"/>
                          <a:ea typeface="Calibri"/>
                        </a:rPr>
                        <a:t>der Belastete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16" name="Textfeld 15"/>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18" name="Textfeld 17"/>
          <p:cNvSpPr txBox="1"/>
          <p:nvPr/>
        </p:nvSpPr>
        <p:spPr>
          <a:xfrm>
            <a:off x="8172400" y="6381328"/>
            <a:ext cx="576064" cy="276999"/>
          </a:xfrm>
          <a:prstGeom prst="rect">
            <a:avLst/>
          </a:prstGeom>
          <a:noFill/>
        </p:spPr>
        <p:txBody>
          <a:bodyPr wrap="square" rtlCol="0">
            <a:spAutoFit/>
          </a:bodyPr>
          <a:lstStyle/>
          <a:p>
            <a:pPr algn="r"/>
            <a:fld id="{B963AAA7-E81F-4DAA-A6A3-82FA856CEE23}" type="slidenum">
              <a:rPr lang="de-CH" sz="1200" smtClean="0"/>
              <a:pPr algn="r"/>
              <a:t>3</a:t>
            </a:fld>
            <a:endParaRPr lang="de-CH" sz="1200" dirty="0"/>
          </a:p>
        </p:txBody>
      </p:sp>
      <p:pic>
        <p:nvPicPr>
          <p:cNvPr id="9" name="Grafik 13" descr="http://www.rastatt.de/fileadmin/_migrated/pics/Umbau_Schiffstra%C3%9Fe_-_Wasserleitung_bei_Poststra%C3%9Fe.jpg"/>
          <p:cNvPicPr>
            <a:picLocks noGrp="1"/>
          </p:cNvPicPr>
          <p:nvPr>
            <p:ph type="pic" sz="quarter" idx="10"/>
          </p:nvPr>
        </p:nvPicPr>
        <p:blipFill>
          <a:blip r:embed="rId2" cstate="print">
            <a:extLst>
              <a:ext uri="{28A0092B-C50C-407E-A947-70E740481C1C}">
                <a14:useLocalDpi xmlns:a14="http://schemas.microsoft.com/office/drawing/2010/main" val="0"/>
              </a:ext>
            </a:extLst>
          </a:blip>
          <a:srcRect t="-911" b="5628"/>
          <a:stretch>
            <a:fillRect/>
          </a:stretch>
        </p:blipFill>
        <p:spPr bwMode="auto">
          <a:xfrm>
            <a:off x="467544" y="1052736"/>
            <a:ext cx="8280920" cy="5256584"/>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439465"/>
            <a:ext cx="8280920" cy="1261343"/>
          </a:xfrm>
        </p:spPr>
        <p:txBody>
          <a:bodyPr>
            <a:normAutofit/>
          </a:bodyPr>
          <a:lstStyle/>
          <a:p>
            <a:pPr algn="ctr"/>
            <a:r>
              <a:rPr lang="de-CH" sz="4000" dirty="0" smtClean="0"/>
              <a:t>Belastetes Grundstück</a:t>
            </a:r>
            <a:endParaRPr lang="de-CH" sz="4000" dirty="0"/>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4</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Textfeld 12"/>
          <p:cNvSpPr txBox="1"/>
          <p:nvPr/>
        </p:nvSpPr>
        <p:spPr>
          <a:xfrm>
            <a:off x="468464" y="1412776"/>
            <a:ext cx="530915" cy="646331"/>
          </a:xfrm>
          <a:prstGeom prst="rect">
            <a:avLst/>
          </a:prstGeom>
          <a:noFill/>
        </p:spPr>
        <p:txBody>
          <a:bodyPr wrap="none" rtlCol="0">
            <a:spAutoFit/>
          </a:bodyPr>
          <a:lstStyle/>
          <a:p>
            <a:pPr marL="342900" indent="-342900" algn="ctr">
              <a:buAutoNum type="arabicPeriod"/>
            </a:pPr>
            <a:endParaRPr lang="de-CH" dirty="0" smtClean="0"/>
          </a:p>
          <a:p>
            <a:pPr marL="342900" indent="-342900" algn="ctr">
              <a:buAutoNum type="arabicPeriod"/>
            </a:pPr>
            <a:endParaRPr lang="de-CH" dirty="0" smtClean="0"/>
          </a:p>
        </p:txBody>
      </p:sp>
      <p:cxnSp>
        <p:nvCxnSpPr>
          <p:cNvPr id="14" name="Gerade Verbindung mit Pfeil 13"/>
          <p:cNvCxnSpPr/>
          <p:nvPr/>
        </p:nvCxnSpPr>
        <p:spPr>
          <a:xfrm>
            <a:off x="6660232" y="2060848"/>
            <a:ext cx="144016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1142408" y="2060848"/>
            <a:ext cx="126935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1979712" y="1691516"/>
            <a:ext cx="2108206" cy="400110"/>
          </a:xfrm>
          <a:prstGeom prst="rect">
            <a:avLst/>
          </a:prstGeom>
          <a:noFill/>
        </p:spPr>
        <p:txBody>
          <a:bodyPr wrap="none" rtlCol="0">
            <a:spAutoFit/>
          </a:bodyPr>
          <a:lstStyle/>
          <a:p>
            <a:r>
              <a:rPr lang="de-CH" sz="2000" dirty="0" smtClean="0"/>
              <a:t>öffentlicher Grund</a:t>
            </a:r>
          </a:p>
        </p:txBody>
      </p:sp>
      <p:sp>
        <p:nvSpPr>
          <p:cNvPr id="25" name="Textfeld 24"/>
          <p:cNvSpPr txBox="1"/>
          <p:nvPr/>
        </p:nvSpPr>
        <p:spPr>
          <a:xfrm>
            <a:off x="5220072" y="1700808"/>
            <a:ext cx="1716239" cy="400110"/>
          </a:xfrm>
          <a:prstGeom prst="rect">
            <a:avLst/>
          </a:prstGeom>
          <a:noFill/>
        </p:spPr>
        <p:txBody>
          <a:bodyPr wrap="none" rtlCol="0">
            <a:spAutoFit/>
          </a:bodyPr>
          <a:lstStyle/>
          <a:p>
            <a:r>
              <a:rPr lang="de-CH" sz="2000" dirty="0" smtClean="0"/>
              <a:t>privater Grund</a:t>
            </a:r>
            <a:endParaRPr lang="de-CH" sz="2000" dirty="0"/>
          </a:p>
        </p:txBody>
      </p:sp>
      <p:cxnSp>
        <p:nvCxnSpPr>
          <p:cNvPr id="27" name="Gerade Verbindung 26"/>
          <p:cNvCxnSpPr/>
          <p:nvPr/>
        </p:nvCxnSpPr>
        <p:spPr>
          <a:xfrm>
            <a:off x="5652120" y="1412776"/>
            <a:ext cx="426072"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flipH="1">
            <a:off x="2915816" y="1340768"/>
            <a:ext cx="504056"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feld 44"/>
          <p:cNvSpPr txBox="1"/>
          <p:nvPr/>
        </p:nvSpPr>
        <p:spPr>
          <a:xfrm>
            <a:off x="467544" y="2780928"/>
            <a:ext cx="1349728" cy="1785104"/>
          </a:xfrm>
          <a:prstGeom prst="rect">
            <a:avLst/>
          </a:prstGeom>
          <a:noFill/>
        </p:spPr>
        <p:txBody>
          <a:bodyPr wrap="none" rtlCol="0">
            <a:spAutoFit/>
          </a:bodyPr>
          <a:lstStyle/>
          <a:p>
            <a:r>
              <a:rPr lang="de-CH" sz="2000" dirty="0" smtClean="0"/>
              <a:t>öff. Leitung</a:t>
            </a:r>
          </a:p>
          <a:p>
            <a:endParaRPr lang="de-CH" dirty="0" smtClean="0"/>
          </a:p>
          <a:p>
            <a:endParaRPr lang="de-CH" dirty="0" smtClean="0"/>
          </a:p>
          <a:p>
            <a:r>
              <a:rPr lang="de-CH" dirty="0" smtClean="0"/>
              <a:t>i.d.R. keine</a:t>
            </a:r>
          </a:p>
          <a:p>
            <a:r>
              <a:rPr lang="de-CH" dirty="0"/>
              <a:t>r</a:t>
            </a:r>
            <a:r>
              <a:rPr lang="de-CH" dirty="0" smtClean="0"/>
              <a:t>echtliche</a:t>
            </a:r>
          </a:p>
          <a:p>
            <a:r>
              <a:rPr lang="de-CH" dirty="0" smtClean="0"/>
              <a:t>Sicherung</a:t>
            </a:r>
            <a:endParaRPr lang="de-CH" dirty="0"/>
          </a:p>
        </p:txBody>
      </p:sp>
      <p:sp>
        <p:nvSpPr>
          <p:cNvPr id="46" name="Textfeld 45"/>
          <p:cNvSpPr txBox="1"/>
          <p:nvPr/>
        </p:nvSpPr>
        <p:spPr>
          <a:xfrm>
            <a:off x="2051720" y="2780928"/>
            <a:ext cx="1741887" cy="1785104"/>
          </a:xfrm>
          <a:prstGeom prst="rect">
            <a:avLst/>
          </a:prstGeom>
          <a:noFill/>
        </p:spPr>
        <p:txBody>
          <a:bodyPr wrap="none" rtlCol="0">
            <a:spAutoFit/>
          </a:bodyPr>
          <a:lstStyle/>
          <a:p>
            <a:r>
              <a:rPr lang="de-CH" sz="2000" dirty="0" smtClean="0"/>
              <a:t>private Leitung</a:t>
            </a:r>
          </a:p>
          <a:p>
            <a:endParaRPr lang="de-CH" dirty="0" smtClean="0"/>
          </a:p>
          <a:p>
            <a:endParaRPr lang="de-CH" dirty="0" smtClean="0"/>
          </a:p>
          <a:p>
            <a:r>
              <a:rPr lang="de-CH" dirty="0" smtClean="0"/>
              <a:t>Bewilligung </a:t>
            </a:r>
          </a:p>
          <a:p>
            <a:r>
              <a:rPr lang="de-CH" dirty="0" smtClean="0"/>
              <a:t>durch</a:t>
            </a:r>
          </a:p>
          <a:p>
            <a:r>
              <a:rPr lang="de-CH" dirty="0" smtClean="0"/>
              <a:t>Behörden</a:t>
            </a:r>
            <a:endParaRPr lang="de-CH" dirty="0"/>
          </a:p>
        </p:txBody>
      </p:sp>
      <p:cxnSp>
        <p:nvCxnSpPr>
          <p:cNvPr id="48" name="Gerade Verbindung mit Pfeil 47"/>
          <p:cNvCxnSpPr/>
          <p:nvPr/>
        </p:nvCxnSpPr>
        <p:spPr>
          <a:xfrm flipH="1">
            <a:off x="2843808" y="2091626"/>
            <a:ext cx="45990" cy="7613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Gerade Verbindung mit Pfeil 59"/>
          <p:cNvCxnSpPr/>
          <p:nvPr/>
        </p:nvCxnSpPr>
        <p:spPr>
          <a:xfrm>
            <a:off x="1043608" y="321297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a:stCxn id="25" idx="2"/>
          </p:cNvCxnSpPr>
          <p:nvPr/>
        </p:nvCxnSpPr>
        <p:spPr>
          <a:xfrm flipH="1">
            <a:off x="5724128" y="2100918"/>
            <a:ext cx="354064" cy="608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feld 71"/>
          <p:cNvSpPr txBox="1"/>
          <p:nvPr/>
        </p:nvSpPr>
        <p:spPr>
          <a:xfrm>
            <a:off x="7308304" y="3861048"/>
            <a:ext cx="184731" cy="369332"/>
          </a:xfrm>
          <a:prstGeom prst="rect">
            <a:avLst/>
          </a:prstGeom>
          <a:noFill/>
        </p:spPr>
        <p:txBody>
          <a:bodyPr wrap="none" rtlCol="0">
            <a:spAutoFit/>
          </a:bodyPr>
          <a:lstStyle/>
          <a:p>
            <a:endParaRPr lang="de-CH" dirty="0"/>
          </a:p>
        </p:txBody>
      </p:sp>
      <p:sp>
        <p:nvSpPr>
          <p:cNvPr id="74" name="Pfeil nach unten 73"/>
          <p:cNvSpPr/>
          <p:nvPr/>
        </p:nvSpPr>
        <p:spPr>
          <a:xfrm>
            <a:off x="5455520" y="4725144"/>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6" name="Textfeld 75"/>
          <p:cNvSpPr txBox="1"/>
          <p:nvPr/>
        </p:nvSpPr>
        <p:spPr>
          <a:xfrm>
            <a:off x="3375059" y="5445224"/>
            <a:ext cx="4653325" cy="70788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de-CH" sz="4000" b="1" dirty="0" smtClean="0">
                <a:solidFill>
                  <a:srgbClr val="FF0000"/>
                </a:solidFill>
              </a:rPr>
              <a:t>Thema des Vortrages</a:t>
            </a:r>
            <a:endParaRPr lang="de-CH" sz="4000" b="1" dirty="0">
              <a:solidFill>
                <a:srgbClr val="FF0000"/>
              </a:solidFill>
            </a:endParaRPr>
          </a:p>
        </p:txBody>
      </p:sp>
      <p:sp>
        <p:nvSpPr>
          <p:cNvPr id="85" name="Textfeld 84"/>
          <p:cNvSpPr txBox="1"/>
          <p:nvPr/>
        </p:nvSpPr>
        <p:spPr>
          <a:xfrm>
            <a:off x="7380312" y="2780928"/>
            <a:ext cx="1741887" cy="400110"/>
          </a:xfrm>
          <a:prstGeom prst="rect">
            <a:avLst/>
          </a:prstGeom>
          <a:noFill/>
        </p:spPr>
        <p:txBody>
          <a:bodyPr wrap="none" rtlCol="0">
            <a:spAutoFit/>
          </a:bodyPr>
          <a:lstStyle/>
          <a:p>
            <a:r>
              <a:rPr lang="de-CH" sz="2000" dirty="0" smtClean="0"/>
              <a:t>private Leitung</a:t>
            </a:r>
            <a:endParaRPr lang="de-CH" sz="2000" dirty="0"/>
          </a:p>
        </p:txBody>
      </p:sp>
      <p:cxnSp>
        <p:nvCxnSpPr>
          <p:cNvPr id="91" name="Gerade Verbindung mit Pfeil 90"/>
          <p:cNvCxnSpPr/>
          <p:nvPr/>
        </p:nvCxnSpPr>
        <p:spPr>
          <a:xfrm>
            <a:off x="8172400" y="3212976"/>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Textfeld 92"/>
          <p:cNvSpPr txBox="1"/>
          <p:nvPr/>
        </p:nvSpPr>
        <p:spPr>
          <a:xfrm>
            <a:off x="7308304" y="3933056"/>
            <a:ext cx="1760097" cy="923330"/>
          </a:xfrm>
          <a:prstGeom prst="rect">
            <a:avLst/>
          </a:prstGeom>
          <a:noFill/>
        </p:spPr>
        <p:txBody>
          <a:bodyPr wrap="none" rtlCol="0">
            <a:spAutoFit/>
          </a:bodyPr>
          <a:lstStyle/>
          <a:p>
            <a:r>
              <a:rPr lang="de-CH" dirty="0" smtClean="0"/>
              <a:t>Dienstbarkeit</a:t>
            </a:r>
          </a:p>
          <a:p>
            <a:r>
              <a:rPr lang="de-CH" dirty="0" smtClean="0"/>
              <a:t>oder</a:t>
            </a:r>
          </a:p>
          <a:p>
            <a:r>
              <a:rPr lang="de-CH" dirty="0" smtClean="0"/>
              <a:t>Notleitungsrecht</a:t>
            </a:r>
            <a:endParaRPr lang="de-CH" dirty="0"/>
          </a:p>
        </p:txBody>
      </p:sp>
      <p:cxnSp>
        <p:nvCxnSpPr>
          <p:cNvPr id="97" name="Gerade Verbindung mit Pfeil 96"/>
          <p:cNvCxnSpPr/>
          <p:nvPr/>
        </p:nvCxnSpPr>
        <p:spPr>
          <a:xfrm>
            <a:off x="5148064" y="3212976"/>
            <a:ext cx="986408"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4211960" y="2780928"/>
            <a:ext cx="2952000" cy="1800000"/>
          </a:xfrm>
          <a:prstGeom prst="rect">
            <a:avLst/>
          </a:prstGeom>
          <a:solidFill>
            <a:schemeClr val="tx2">
              <a:lumMod val="40000"/>
              <a:lumOff val="60000"/>
            </a:schemeClr>
          </a:solid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smtClean="0"/>
          </a:p>
          <a:p>
            <a:pPr algn="ctr"/>
            <a:r>
              <a:rPr lang="de-CH" sz="2400" b="1" dirty="0" smtClean="0">
                <a:solidFill>
                  <a:schemeClr val="tx1"/>
                </a:solidFill>
              </a:rPr>
              <a:t>öffentliche  Leitung</a:t>
            </a:r>
          </a:p>
          <a:p>
            <a:pPr algn="ctr"/>
            <a:endParaRPr lang="de-CH" dirty="0" smtClean="0"/>
          </a:p>
          <a:p>
            <a:pPr algn="ctr"/>
            <a:endParaRPr lang="de-CH" dirty="0" smtClean="0"/>
          </a:p>
          <a:p>
            <a:pPr algn="ctr"/>
            <a:endParaRPr lang="de-CH" dirty="0" smtClean="0"/>
          </a:p>
          <a:p>
            <a:pPr algn="ctr"/>
            <a:r>
              <a:rPr lang="de-CH" b="1" dirty="0" smtClean="0">
                <a:solidFill>
                  <a:schemeClr val="tx1"/>
                </a:solidFill>
              </a:rPr>
              <a:t>öffr. Schutz       Dienstbarkeit</a:t>
            </a:r>
          </a:p>
          <a:p>
            <a:pPr algn="ctr"/>
            <a:endParaRPr lang="de-CH" dirty="0" smtClean="0"/>
          </a:p>
          <a:p>
            <a:pPr algn="ctr"/>
            <a:endParaRPr lang="de-CH" dirty="0"/>
          </a:p>
        </p:txBody>
      </p:sp>
      <p:cxnSp>
        <p:nvCxnSpPr>
          <p:cNvPr id="30" name="Gerade Verbindung mit Pfeil 29"/>
          <p:cNvCxnSpPr/>
          <p:nvPr/>
        </p:nvCxnSpPr>
        <p:spPr>
          <a:xfrm>
            <a:off x="6012160" y="3212976"/>
            <a:ext cx="33833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flipH="1">
            <a:off x="4860032" y="3162672"/>
            <a:ext cx="237728" cy="770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flipH="1">
            <a:off x="2699792" y="3140968"/>
            <a:ext cx="7200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648072"/>
            <a:ext cx="8280920" cy="908720"/>
          </a:xfrm>
        </p:spPr>
        <p:txBody>
          <a:bodyPr>
            <a:normAutofit/>
          </a:bodyPr>
          <a:lstStyle/>
          <a:p>
            <a:r>
              <a:rPr lang="de-CH" sz="4000" dirty="0" smtClean="0">
                <a:solidFill>
                  <a:srgbClr val="00B0F0"/>
                </a:solidFill>
              </a:rPr>
              <a:t>1. Welche Leitungen schützen?</a:t>
            </a:r>
            <a:endParaRPr lang="de-CH" sz="4000" dirty="0">
              <a:solidFill>
                <a:srgbClr val="00B0F0"/>
              </a:solidFill>
            </a:endParaRPr>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5</a:t>
            </a:fld>
            <a:endParaRPr lang="de-CH" sz="1200" dirty="0"/>
          </a:p>
        </p:txBody>
      </p:sp>
      <p:sp>
        <p:nvSpPr>
          <p:cNvPr id="10" name="Titel 1"/>
          <p:cNvSpPr txBox="1">
            <a:spLocks/>
          </p:cNvSpPr>
          <p:nvPr/>
        </p:nvSpPr>
        <p:spPr>
          <a:xfrm>
            <a:off x="467544" y="1268760"/>
            <a:ext cx="8280920" cy="496855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1" name="Untertitel 15"/>
          <p:cNvSpPr txBox="1">
            <a:spLocks/>
          </p:cNvSpPr>
          <p:nvPr/>
        </p:nvSpPr>
        <p:spPr>
          <a:xfrm>
            <a:off x="467544" y="1340768"/>
            <a:ext cx="8280000" cy="4896544"/>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tab pos="2514600" algn="l"/>
              </a:tabLst>
              <a:defRPr/>
            </a:pPr>
            <a:endParaRPr kumimoji="0" lang="de-CH"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3" name="Untertitel 15"/>
          <p:cNvSpPr txBox="1">
            <a:spLocks/>
          </p:cNvSpPr>
          <p:nvPr/>
        </p:nvSpPr>
        <p:spPr>
          <a:xfrm>
            <a:off x="467544" y="1412776"/>
            <a:ext cx="8280000" cy="468052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tab pos="2514600" algn="l"/>
              </a:tabLst>
              <a:defRPr/>
            </a:pPr>
            <a:endParaRPr kumimoji="0" lang="de-CH"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4" name="Untertitel 15"/>
          <p:cNvSpPr txBox="1">
            <a:spLocks/>
          </p:cNvSpPr>
          <p:nvPr/>
        </p:nvSpPr>
        <p:spPr>
          <a:xfrm>
            <a:off x="467544" y="1484784"/>
            <a:ext cx="8280000" cy="4752528"/>
          </a:xfrm>
          <a:prstGeom prst="rect">
            <a:avLst/>
          </a:prstGeom>
        </p:spPr>
        <p:txBody>
          <a:bodyPr>
            <a:noAutofit/>
          </a:bodyPr>
          <a:lstStyle/>
          <a:p>
            <a:pPr lvl="0" fontAlgn="auto">
              <a:spcBef>
                <a:spcPct val="20000"/>
              </a:spcBef>
              <a:spcAft>
                <a:spcPts val="0"/>
              </a:spcAft>
              <a:tabLst>
                <a:tab pos="2514600" algn="l"/>
              </a:tabLst>
              <a:defRPr/>
            </a:pPr>
            <a:r>
              <a:rPr lang="de-CH" sz="3600" b="1" dirty="0" smtClean="0">
                <a:solidFill>
                  <a:srgbClr val="0070C0"/>
                </a:solidFill>
              </a:rPr>
              <a:t>Wichtig</a:t>
            </a:r>
          </a:p>
          <a:p>
            <a:pPr lvl="0" fontAlgn="auto">
              <a:spcBef>
                <a:spcPct val="20000"/>
              </a:spcBef>
              <a:spcAft>
                <a:spcPts val="0"/>
              </a:spcAft>
              <a:tabLst>
                <a:tab pos="2514600" algn="l"/>
              </a:tabLst>
              <a:defRPr/>
            </a:pPr>
            <a:r>
              <a:rPr kumimoji="0" lang="de-CH" sz="3200" b="1" i="0" u="none" strike="noStrike" kern="1200" cap="none" spc="0" normalizeH="0" baseline="0" noProof="0" dirty="0" smtClean="0">
                <a:ln>
                  <a:noFill/>
                </a:ln>
                <a:solidFill>
                  <a:schemeClr val="tx1"/>
                </a:solidFill>
                <a:effectLst/>
                <a:uLnTx/>
                <a:uFillTx/>
                <a:latin typeface="Calibri" pitchFamily="34" charset="0"/>
                <a:ea typeface="+mn-ea"/>
                <a:cs typeface="+mn-cs"/>
              </a:rPr>
              <a:t>Als öffentliche Leitungen gelten die Transportleitungen, die Hauptleitungen und die Verteilleitungen (baurechtlich: Basis-</a:t>
            </a:r>
            <a:r>
              <a:rPr kumimoji="0" lang="de-CH" sz="3200" b="1" i="0" u="none" strike="noStrike" kern="1200" cap="none" spc="0" normalizeH="0" noProof="0" dirty="0" smtClean="0">
                <a:ln>
                  <a:noFill/>
                </a:ln>
                <a:solidFill>
                  <a:schemeClr val="tx1"/>
                </a:solidFill>
                <a:effectLst/>
                <a:uLnTx/>
                <a:uFillTx/>
                <a:latin typeface="Calibri" pitchFamily="34" charset="0"/>
                <a:ea typeface="+mn-ea"/>
                <a:cs typeface="+mn-cs"/>
              </a:rPr>
              <a:t> und Detailerschliessungsleitungen).</a:t>
            </a:r>
          </a:p>
          <a:p>
            <a:pPr marR="0" lvl="0" algn="l" defTabSz="914400" rtl="0" eaLnBrk="1" fontAlgn="auto" latinLnBrk="0" hangingPunct="1">
              <a:lnSpc>
                <a:spcPct val="100000"/>
              </a:lnSpc>
              <a:spcBef>
                <a:spcPct val="20000"/>
              </a:spcBef>
              <a:spcAft>
                <a:spcPts val="0"/>
              </a:spcAft>
              <a:buClrTx/>
              <a:buSzTx/>
              <a:buFont typeface="Arial" panose="020B0604020202020204" pitchFamily="34" charset="0"/>
              <a:buNone/>
              <a:tabLst>
                <a:tab pos="2514600" algn="l"/>
              </a:tabLst>
              <a:defRPr/>
            </a:pPr>
            <a:endParaRPr kumimoji="0" lang="de-CH" sz="2000" b="1" i="0" u="none" strike="noStrike" kern="1200" cap="none" spc="0" normalizeH="0" noProof="0" dirty="0" smtClean="0">
              <a:ln>
                <a:noFill/>
              </a:ln>
              <a:solidFill>
                <a:schemeClr val="tx1"/>
              </a:solidFill>
              <a:effectLst/>
              <a:uLnTx/>
              <a:uFillTx/>
              <a:latin typeface="Calibri" pitchFamily="34" charset="0"/>
              <a:ea typeface="+mn-ea"/>
              <a:cs typeface="+mn-cs"/>
            </a:endParaRPr>
          </a:p>
          <a:p>
            <a:pPr marL="714375" marR="0" lvl="0" algn="l" defTabSz="914400" rtl="0" eaLnBrk="1" fontAlgn="auto" latinLnBrk="0" hangingPunct="1">
              <a:lnSpc>
                <a:spcPct val="100000"/>
              </a:lnSpc>
              <a:spcBef>
                <a:spcPct val="20000"/>
              </a:spcBef>
              <a:spcAft>
                <a:spcPts val="0"/>
              </a:spcAft>
              <a:buClrTx/>
              <a:buSzTx/>
              <a:buFont typeface="Arial" panose="020B0604020202020204" pitchFamily="34" charset="0"/>
              <a:buNone/>
              <a:tabLst>
                <a:tab pos="2514600" algn="l"/>
              </a:tabLst>
              <a:defRPr/>
            </a:pPr>
            <a:r>
              <a:rPr kumimoji="0" lang="de-CH" sz="3200" b="1" i="0" u="none" strike="noStrike" kern="1200" cap="none" spc="0" normalizeH="0" noProof="0" dirty="0" smtClean="0">
                <a:ln>
                  <a:noFill/>
                </a:ln>
                <a:solidFill>
                  <a:srgbClr val="0070C0"/>
                </a:solidFill>
                <a:effectLst/>
                <a:uLnTx/>
                <a:uFillTx/>
                <a:latin typeface="Calibri" pitchFamily="34" charset="0"/>
                <a:ea typeface="+mn-ea"/>
                <a:cs typeface="+mn-cs"/>
              </a:rPr>
              <a:t>Es lohnt sich, diese Leitungen rechtlich zu schützen, wenn sie sich auf privatem Grund befinden.</a:t>
            </a:r>
            <a:endParaRPr kumimoji="0" lang="de-CH" sz="3200" b="1" i="0" u="none" strike="noStrike" kern="1200" cap="none" spc="0" normalizeH="0" baseline="0" noProof="0" dirty="0">
              <a:ln>
                <a:noFill/>
              </a:ln>
              <a:solidFill>
                <a:srgbClr val="0070C0"/>
              </a:solidFill>
              <a:effectLst/>
              <a:uLnTx/>
              <a:uFillTx/>
              <a:latin typeface="+mn-lt"/>
              <a:ea typeface="+mn-ea"/>
              <a:cs typeface="+mn-cs"/>
            </a:endParaRPr>
          </a:p>
        </p:txBody>
      </p:sp>
      <p:sp>
        <p:nvSpPr>
          <p:cNvPr id="12" name="Pfeil nach rechts 11"/>
          <p:cNvSpPr/>
          <p:nvPr/>
        </p:nvSpPr>
        <p:spPr>
          <a:xfrm>
            <a:off x="683568" y="4653136"/>
            <a:ext cx="504056" cy="36004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noFill/>
            </a:endParaRPr>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6</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Textfeld 6"/>
          <p:cNvSpPr txBox="1"/>
          <p:nvPr/>
        </p:nvSpPr>
        <p:spPr>
          <a:xfrm>
            <a:off x="468464" y="1196752"/>
            <a:ext cx="8280000" cy="4500000"/>
          </a:xfrm>
          <a:prstGeom prst="rect">
            <a:avLst/>
          </a:prstGeom>
          <a:noFill/>
        </p:spPr>
        <p:txBody>
          <a:bodyPr wrap="none" rtlCol="0">
            <a:spAutoFit/>
          </a:bodyPr>
          <a:lstStyle/>
          <a:p>
            <a:endParaRPr lang="de-CH" dirty="0"/>
          </a:p>
        </p:txBody>
      </p:sp>
      <p:sp>
        <p:nvSpPr>
          <p:cNvPr id="11" name="Untertitel 15"/>
          <p:cNvSpPr txBox="1">
            <a:spLocks/>
          </p:cNvSpPr>
          <p:nvPr/>
        </p:nvSpPr>
        <p:spPr>
          <a:xfrm>
            <a:off x="467544" y="1628800"/>
            <a:ext cx="8280000" cy="4536504"/>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tab pos="2514600" algn="l"/>
              </a:tabLst>
              <a:defRPr/>
            </a:pPr>
            <a:r>
              <a:rPr kumimoji="0" lang="de-CH" sz="3600" b="1" i="0" u="none" strike="noStrike" kern="1200" cap="none" spc="0" normalizeH="0" baseline="0" noProof="0" dirty="0" smtClean="0">
                <a:ln>
                  <a:noFill/>
                </a:ln>
                <a:effectLst/>
                <a:uLnTx/>
                <a:uFillTx/>
                <a:latin typeface="Calibri" pitchFamily="34" charset="0"/>
                <a:ea typeface="+mn-ea"/>
                <a:cs typeface="+mn-cs"/>
              </a:rPr>
              <a:t>Die privatrechtliche Sicherung</a:t>
            </a:r>
          </a:p>
          <a:p>
            <a:pPr marR="0" lvl="0" defTabSz="914400" eaLnBrk="1" fontAlgn="auto" latinLnBrk="0" hangingPunct="1">
              <a:lnSpc>
                <a:spcPct val="100000"/>
              </a:lnSpc>
              <a:spcBef>
                <a:spcPct val="20000"/>
              </a:spcBef>
              <a:spcAft>
                <a:spcPts val="0"/>
              </a:spcAft>
              <a:buClrTx/>
              <a:buSzTx/>
              <a:buFont typeface="Arial" panose="020B0604020202020204" pitchFamily="34" charset="0"/>
              <a:buNone/>
              <a:tabLst>
                <a:tab pos="2514600" algn="l"/>
              </a:tabLst>
              <a:defRPr/>
            </a:pPr>
            <a:r>
              <a:rPr lang="de-CH" sz="3200" b="1" dirty="0">
                <a:solidFill>
                  <a:srgbClr val="0070C0"/>
                </a:solidFill>
                <a:cs typeface="+mn-cs"/>
              </a:rPr>
              <a:t>Eintrag einer Dienstbarkeit im Grundbuch </a:t>
            </a:r>
            <a:r>
              <a:rPr lang="de-CH" sz="3200" b="1" dirty="0" smtClean="0">
                <a:solidFill>
                  <a:srgbClr val="0070C0"/>
                </a:solidFill>
                <a:cs typeface="+mn-cs"/>
              </a:rPr>
              <a:t>oder</a:t>
            </a:r>
            <a:br>
              <a:rPr lang="de-CH" sz="3200" b="1" dirty="0" smtClean="0">
                <a:solidFill>
                  <a:srgbClr val="0070C0"/>
                </a:solidFill>
                <a:cs typeface="+mn-cs"/>
              </a:rPr>
            </a:br>
            <a:r>
              <a:rPr lang="de-CH" sz="3200" b="1" dirty="0" smtClean="0">
                <a:solidFill>
                  <a:srgbClr val="0070C0"/>
                </a:solidFill>
                <a:cs typeface="+mn-cs"/>
              </a:rPr>
              <a:t>normale </a:t>
            </a:r>
            <a:r>
              <a:rPr lang="de-CH" sz="3200" b="1" dirty="0">
                <a:solidFill>
                  <a:srgbClr val="0070C0"/>
                </a:solidFill>
                <a:cs typeface="+mn-cs"/>
              </a:rPr>
              <a:t>vertragliche Regelung</a:t>
            </a:r>
          </a:p>
          <a:p>
            <a:pPr marR="0" lvl="0" defTabSz="914400" eaLnBrk="1" fontAlgn="auto" latinLnBrk="0" hangingPunct="1">
              <a:lnSpc>
                <a:spcPct val="100000"/>
              </a:lnSpc>
              <a:spcBef>
                <a:spcPct val="20000"/>
              </a:spcBef>
              <a:spcAft>
                <a:spcPts val="0"/>
              </a:spcAft>
              <a:buClrTx/>
              <a:buSzTx/>
              <a:buFont typeface="Arial" panose="020B0604020202020204" pitchFamily="34" charset="0"/>
              <a:buNone/>
              <a:tabLst>
                <a:tab pos="2514600" algn="l"/>
              </a:tabLst>
              <a:defRPr/>
            </a:pPr>
            <a:r>
              <a:rPr lang="de-CH" sz="3200" b="1" dirty="0" smtClean="0">
                <a:solidFill>
                  <a:srgbClr val="0070C0"/>
                </a:solidFill>
                <a:cs typeface="+mn-cs"/>
              </a:rPr>
              <a:t>für </a:t>
            </a:r>
            <a:r>
              <a:rPr lang="de-CH" sz="3200" b="1" dirty="0">
                <a:solidFill>
                  <a:srgbClr val="0070C0"/>
                </a:solidFill>
                <a:cs typeface="+mn-cs"/>
              </a:rPr>
              <a:t>alle Leitungen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tab pos="2514600" algn="l"/>
              </a:tabLst>
              <a:defRPr/>
            </a:pPr>
            <a:r>
              <a:rPr lang="de-CH" sz="3600" b="1" dirty="0" smtClean="0">
                <a:cs typeface="+mn-cs"/>
              </a:rPr>
              <a:t>Die öffentlichrechtliche Sicherung</a:t>
            </a:r>
          </a:p>
          <a:p>
            <a:pPr fontAlgn="auto">
              <a:spcBef>
                <a:spcPct val="20000"/>
              </a:spcBef>
              <a:spcAft>
                <a:spcPts val="0"/>
              </a:spcAft>
              <a:tabLst>
                <a:tab pos="2514600" algn="l"/>
              </a:tabLst>
              <a:defRPr/>
            </a:pPr>
            <a:r>
              <a:rPr lang="de-CH" sz="3200" b="1" dirty="0">
                <a:solidFill>
                  <a:srgbClr val="0070C0"/>
                </a:solidFill>
                <a:cs typeface="+mn-cs"/>
              </a:rPr>
              <a:t>Sicherung durch Planauflage, </a:t>
            </a:r>
            <a:br>
              <a:rPr lang="de-CH" sz="3200" b="1" dirty="0">
                <a:solidFill>
                  <a:srgbClr val="0070C0"/>
                </a:solidFill>
                <a:cs typeface="+mn-cs"/>
              </a:rPr>
            </a:br>
            <a:r>
              <a:rPr lang="de-CH" sz="3200" b="1" dirty="0">
                <a:solidFill>
                  <a:srgbClr val="0070C0"/>
                </a:solidFill>
                <a:cs typeface="+mn-cs"/>
              </a:rPr>
              <a:t>grundsätzlich ohne Eintrag im Grundbuch </a:t>
            </a:r>
            <a:endParaRPr lang="de-CH" sz="3200" b="1" dirty="0" smtClean="0">
              <a:solidFill>
                <a:srgbClr val="0070C0"/>
              </a:solidFill>
              <a:cs typeface="+mn-cs"/>
            </a:endParaRPr>
          </a:p>
          <a:p>
            <a:pPr fontAlgn="auto">
              <a:spcBef>
                <a:spcPct val="20000"/>
              </a:spcBef>
              <a:spcAft>
                <a:spcPts val="0"/>
              </a:spcAft>
              <a:tabLst>
                <a:tab pos="2514600" algn="l"/>
              </a:tabLst>
              <a:defRPr/>
            </a:pPr>
            <a:r>
              <a:rPr lang="de-CH" sz="3200" b="1" dirty="0" smtClean="0">
                <a:solidFill>
                  <a:srgbClr val="0070C0"/>
                </a:solidFill>
                <a:cs typeface="+mn-cs"/>
              </a:rPr>
              <a:t>für </a:t>
            </a:r>
            <a:r>
              <a:rPr lang="de-CH" sz="3200" b="1" dirty="0">
                <a:solidFill>
                  <a:srgbClr val="0070C0"/>
                </a:solidFill>
                <a:cs typeface="+mn-cs"/>
              </a:rPr>
              <a:t>alle öffentlichen Leitungen</a:t>
            </a:r>
          </a:p>
        </p:txBody>
      </p:sp>
      <p:sp>
        <p:nvSpPr>
          <p:cNvPr id="12" name="Titel 1"/>
          <p:cNvSpPr>
            <a:spLocks noGrp="1"/>
          </p:cNvSpPr>
          <p:nvPr>
            <p:ph type="ctrTitle"/>
          </p:nvPr>
        </p:nvSpPr>
        <p:spPr>
          <a:xfrm>
            <a:off x="467544" y="648072"/>
            <a:ext cx="8280920" cy="908720"/>
          </a:xfrm>
        </p:spPr>
        <p:txBody>
          <a:bodyPr>
            <a:normAutofit/>
          </a:bodyPr>
          <a:lstStyle/>
          <a:p>
            <a:r>
              <a:rPr lang="de-CH" sz="4000" dirty="0" smtClean="0">
                <a:solidFill>
                  <a:srgbClr val="00B0F0"/>
                </a:solidFill>
              </a:rPr>
              <a:t>2. Die Sicherungsmöglichkeiten</a:t>
            </a:r>
            <a:endParaRPr lang="de-CH" sz="4000" dirty="0">
              <a:solidFill>
                <a:srgbClr val="00B0F0"/>
              </a:solidFill>
            </a:endParaRPr>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7</a:t>
            </a:fld>
            <a:endParaRPr lang="de-CH" sz="1200" dirty="0"/>
          </a:p>
        </p:txBody>
      </p:sp>
      <p:sp>
        <p:nvSpPr>
          <p:cNvPr id="10" name="Titel 1"/>
          <p:cNvSpPr txBox="1">
            <a:spLocks/>
          </p:cNvSpPr>
          <p:nvPr/>
        </p:nvSpPr>
        <p:spPr>
          <a:xfrm>
            <a:off x="467544" y="1268760"/>
            <a:ext cx="8280920" cy="496855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1" name="Untertitel 15"/>
          <p:cNvSpPr txBox="1">
            <a:spLocks/>
          </p:cNvSpPr>
          <p:nvPr/>
        </p:nvSpPr>
        <p:spPr>
          <a:xfrm>
            <a:off x="467544" y="1340768"/>
            <a:ext cx="8280000" cy="4896544"/>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tab pos="2514600" algn="l"/>
              </a:tabLst>
              <a:defRPr/>
            </a:pPr>
            <a:endParaRPr kumimoji="0" lang="de-CH"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3" name="Untertitel 15"/>
          <p:cNvSpPr txBox="1">
            <a:spLocks/>
          </p:cNvSpPr>
          <p:nvPr/>
        </p:nvSpPr>
        <p:spPr>
          <a:xfrm>
            <a:off x="467544" y="1412776"/>
            <a:ext cx="8280000" cy="468052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tab pos="2514600" algn="l"/>
              </a:tabLst>
              <a:defRPr/>
            </a:pPr>
            <a:endParaRPr kumimoji="0" lang="de-CH"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4" name="Untertitel 15"/>
          <p:cNvSpPr txBox="1">
            <a:spLocks/>
          </p:cNvSpPr>
          <p:nvPr/>
        </p:nvSpPr>
        <p:spPr>
          <a:xfrm>
            <a:off x="467544" y="1628800"/>
            <a:ext cx="8280000" cy="4608512"/>
          </a:xfrm>
          <a:prstGeom prst="rect">
            <a:avLst/>
          </a:prstGeom>
        </p:spPr>
        <p:txBody>
          <a:bodyPr>
            <a:normAutofit/>
          </a:bodyPr>
          <a:lstStyle/>
          <a:p>
            <a:pPr lvl="0" fontAlgn="auto">
              <a:spcBef>
                <a:spcPct val="20000"/>
              </a:spcBef>
              <a:spcAft>
                <a:spcPts val="0"/>
              </a:spcAft>
              <a:tabLst>
                <a:tab pos="2514600" algn="l"/>
              </a:tabLst>
              <a:defRPr/>
            </a:pPr>
            <a:r>
              <a:rPr lang="de-CH" sz="3600" b="1" dirty="0" smtClean="0">
                <a:solidFill>
                  <a:srgbClr val="0070C0"/>
                </a:solidFill>
              </a:rPr>
              <a:t>Wichtig</a:t>
            </a:r>
          </a:p>
          <a:p>
            <a:pPr lvl="0" fontAlgn="auto">
              <a:spcBef>
                <a:spcPct val="20000"/>
              </a:spcBef>
              <a:spcAft>
                <a:spcPts val="0"/>
              </a:spcAft>
              <a:tabLst>
                <a:tab pos="2514600" algn="l"/>
              </a:tabLst>
              <a:defRPr/>
            </a:pPr>
            <a:r>
              <a:rPr kumimoji="0" lang="de-CH" sz="3200" b="1" i="0" u="none" strike="noStrike" kern="1200" cap="none" spc="0" normalizeH="0" baseline="0" noProof="0" dirty="0" smtClean="0">
                <a:ln>
                  <a:noFill/>
                </a:ln>
                <a:solidFill>
                  <a:schemeClr val="tx1"/>
                </a:solidFill>
                <a:effectLst/>
                <a:uLnTx/>
                <a:uFillTx/>
                <a:latin typeface="Calibri" pitchFamily="34" charset="0"/>
                <a:ea typeface="+mn-ea"/>
                <a:cs typeface="+mn-cs"/>
              </a:rPr>
              <a:t>Die </a:t>
            </a:r>
            <a:r>
              <a:rPr kumimoji="0" lang="de-CH" sz="3200" b="1" i="0" u="none" strike="noStrike" kern="1200" cap="none" spc="0" normalizeH="0" baseline="0" noProof="0" dirty="0" smtClean="0">
                <a:ln>
                  <a:noFill/>
                </a:ln>
                <a:solidFill>
                  <a:srgbClr val="0070C0"/>
                </a:solidFill>
                <a:effectLst/>
                <a:uLnTx/>
                <a:uFillTx/>
                <a:latin typeface="Calibri" pitchFamily="34" charset="0"/>
                <a:ea typeface="+mn-ea"/>
                <a:cs typeface="+mn-cs"/>
              </a:rPr>
              <a:t>privatrechtliche Sicherung </a:t>
            </a:r>
            <a:r>
              <a:rPr kumimoji="0" lang="de-CH" sz="3200" b="1" i="0" u="none" strike="noStrike" kern="1200" cap="none" spc="0" normalizeH="0" baseline="0" noProof="0" dirty="0" smtClean="0">
                <a:ln>
                  <a:noFill/>
                </a:ln>
                <a:solidFill>
                  <a:schemeClr val="tx1"/>
                </a:solidFill>
                <a:effectLst/>
                <a:uLnTx/>
                <a:uFillTx/>
                <a:latin typeface="Calibri" pitchFamily="34" charset="0"/>
                <a:ea typeface="+mn-ea"/>
                <a:cs typeface="+mn-cs"/>
              </a:rPr>
              <a:t>einer Leitung in der ganzen Schweiz nach den gleichen Bestimmungen</a:t>
            </a:r>
          </a:p>
          <a:p>
            <a:pPr marR="0" lvl="0" algn="l" defTabSz="914400" rtl="0" eaLnBrk="1" fontAlgn="auto" latinLnBrk="0" hangingPunct="1">
              <a:lnSpc>
                <a:spcPct val="100000"/>
              </a:lnSpc>
              <a:spcBef>
                <a:spcPct val="20000"/>
              </a:spcBef>
              <a:spcAft>
                <a:spcPts val="0"/>
              </a:spcAft>
              <a:buClrTx/>
              <a:buSzTx/>
              <a:buFont typeface="Arial" panose="020B0604020202020204" pitchFamily="34" charset="0"/>
              <a:buNone/>
              <a:tabLst>
                <a:tab pos="2514600" algn="l"/>
              </a:tabLst>
              <a:defRPr/>
            </a:pPr>
            <a:r>
              <a:rPr kumimoji="0" lang="de-CH" sz="3200" b="1" i="0" u="none" strike="noStrike" kern="1200" cap="none" spc="0" normalizeH="0" baseline="0" noProof="0" dirty="0" smtClean="0">
                <a:ln>
                  <a:noFill/>
                </a:ln>
                <a:solidFill>
                  <a:schemeClr val="tx1"/>
                </a:solidFill>
                <a:effectLst/>
                <a:uLnTx/>
                <a:uFillTx/>
                <a:latin typeface="+mn-lt"/>
                <a:ea typeface="+mn-ea"/>
                <a:cs typeface="+mn-cs"/>
              </a:rPr>
              <a:t>Ob eine Leitung öffentlichrechtlich gesichert werden kann, hängt von den bau- und planungsrechtlichen Bestimmungen und Möglichkeiten im jeweiligen Kanton ab.</a:t>
            </a:r>
            <a:endParaRPr kumimoji="0" lang="de-CH"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Titel 1"/>
          <p:cNvSpPr txBox="1">
            <a:spLocks/>
          </p:cNvSpPr>
          <p:nvPr/>
        </p:nvSpPr>
        <p:spPr>
          <a:xfrm>
            <a:off x="467544" y="648072"/>
            <a:ext cx="8496944" cy="908720"/>
          </a:xfrm>
          <a:prstGeom prst="rect">
            <a:avLst/>
          </a:prstGeom>
        </p:spPr>
        <p:txBody>
          <a:bodyPr vert="horz" lIns="91440" tIns="45720" rIns="91440" bIns="45720" rtlCol="0" anchor="ctr">
            <a:noAutofit/>
          </a:bodyPr>
          <a:lstStyle/>
          <a:p>
            <a:pPr lvl="0" fontAlgn="auto">
              <a:spcAft>
                <a:spcPts val="0"/>
              </a:spcAft>
              <a:defRPr/>
            </a:pPr>
            <a:r>
              <a:rPr lang="de-CH" sz="4000" b="1" dirty="0" smtClean="0">
                <a:solidFill>
                  <a:srgbClr val="00B0F0"/>
                </a:solidFill>
              </a:rPr>
              <a:t>2. Die Sicherungsmöglichkeiten (2)</a:t>
            </a:r>
            <a:endParaRPr kumimoji="0" lang="de-CH" sz="4000" b="1" i="1" u="none" strike="noStrike" kern="1200" cap="none" spc="0" normalizeH="0" baseline="0" noProof="0" dirty="0">
              <a:ln>
                <a:noFill/>
              </a:ln>
              <a:solidFill>
                <a:srgbClr val="00B0F0"/>
              </a:solidFill>
              <a:effectLst/>
              <a:uLnTx/>
              <a:uFillTx/>
              <a:latin typeface="+mj-lt"/>
              <a:ea typeface="+mj-ea"/>
              <a:cs typeface="+mj-cs"/>
            </a:endParaRPr>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692776"/>
            <a:ext cx="8280920" cy="720000"/>
          </a:xfrm>
        </p:spPr>
        <p:txBody>
          <a:bodyPr>
            <a:noAutofit/>
          </a:bodyPr>
          <a:lstStyle/>
          <a:p>
            <a:pPr lvl="0">
              <a:defRPr/>
            </a:pPr>
            <a:r>
              <a:rPr lang="de-CH" sz="4000" dirty="0" smtClean="0">
                <a:solidFill>
                  <a:srgbClr val="00B0F0"/>
                </a:solidFill>
              </a:rPr>
              <a:t>3. Die privatrechtliche Sicherung</a:t>
            </a:r>
            <a:endParaRPr lang="de-CH" sz="3600" dirty="0" smtClean="0"/>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8</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1" name="Textfeld 10"/>
          <p:cNvSpPr txBox="1"/>
          <p:nvPr/>
        </p:nvSpPr>
        <p:spPr>
          <a:xfrm>
            <a:off x="395536" y="2215892"/>
            <a:ext cx="8280000" cy="4093428"/>
          </a:xfrm>
          <a:prstGeom prst="rect">
            <a:avLst/>
          </a:prstGeom>
          <a:noFill/>
        </p:spPr>
        <p:txBody>
          <a:bodyPr wrap="square" rtlCol="0">
            <a:spAutoFit/>
          </a:bodyPr>
          <a:lstStyle/>
          <a:p>
            <a:pPr marL="180975" indent="-180975"/>
            <a:r>
              <a:rPr lang="de-CH" sz="2400" b="1" baseline="30000" dirty="0" smtClean="0"/>
              <a:t>1 	</a:t>
            </a:r>
            <a:r>
              <a:rPr lang="de-CH" sz="2400" b="1" dirty="0" smtClean="0"/>
              <a:t>Leitungen zur Versorgung und Entsorgung, die sich ausserhalb des Grundstücks befinden, dem sie dienen, gehören, wo es nicht anders geordnet ist, </a:t>
            </a:r>
            <a:r>
              <a:rPr lang="de-CH" sz="2400" b="1" dirty="0" smtClean="0">
                <a:solidFill>
                  <a:srgbClr val="0070C0"/>
                </a:solidFill>
              </a:rPr>
              <a:t>dem Eigentümer des Werks </a:t>
            </a:r>
            <a:r>
              <a:rPr lang="de-CH" sz="2400" b="1" dirty="0" smtClean="0"/>
              <a:t>und zum Werk, von dem sie ausgehen oder dem sie zugeführt werden.</a:t>
            </a:r>
            <a:br>
              <a:rPr lang="de-CH" sz="2400" b="1" dirty="0" smtClean="0"/>
            </a:br>
            <a:endParaRPr lang="de-CH" sz="1000" b="1" dirty="0" smtClean="0"/>
          </a:p>
          <a:p>
            <a:pPr marL="180975" indent="-180975"/>
            <a:r>
              <a:rPr lang="de-CH" sz="2400" b="1" baseline="30000" dirty="0" smtClean="0"/>
              <a:t>2 	</a:t>
            </a:r>
            <a:r>
              <a:rPr lang="de-CH" sz="2400" b="1" dirty="0" smtClean="0"/>
              <a:t>Soweit nicht das Nachbarrecht Anwendung findet, erfolgt die dingliche Belastung der fremden Grundstücke mit solchen Leitungen durch die Errichtung einer Dienstbarkeit. </a:t>
            </a:r>
            <a:br>
              <a:rPr lang="de-CH" sz="2400" b="1" dirty="0" smtClean="0"/>
            </a:br>
            <a:endParaRPr lang="de-CH" sz="1000" b="1" dirty="0" smtClean="0"/>
          </a:p>
          <a:p>
            <a:pPr marL="180975" indent="-180975"/>
            <a:r>
              <a:rPr lang="de-CH" sz="2400" b="1" baseline="30000" dirty="0" smtClean="0"/>
              <a:t>3 	</a:t>
            </a:r>
            <a:r>
              <a:rPr lang="de-CH" sz="2400" b="1" dirty="0" smtClean="0"/>
              <a:t>Die Dienstbarkeit entsteht mit der Erstellung der Leitung, wenn diese äusserlich wahrnehmbar ist. Andernfalls entsteht sie mit der </a:t>
            </a:r>
            <a:r>
              <a:rPr lang="de-CH" sz="2400" b="1" dirty="0" smtClean="0">
                <a:solidFill>
                  <a:srgbClr val="0070C0"/>
                </a:solidFill>
              </a:rPr>
              <a:t>Eintragung in das Grundbuch.</a:t>
            </a:r>
            <a:endParaRPr lang="de-CH" sz="2400" b="1" dirty="0">
              <a:solidFill>
                <a:srgbClr val="0070C0"/>
              </a:solidFill>
            </a:endParaRPr>
          </a:p>
        </p:txBody>
      </p:sp>
      <p:sp>
        <p:nvSpPr>
          <p:cNvPr id="12" name="Titel 1"/>
          <p:cNvSpPr txBox="1">
            <a:spLocks/>
          </p:cNvSpPr>
          <p:nvPr/>
        </p:nvSpPr>
        <p:spPr>
          <a:xfrm>
            <a:off x="467544" y="1368152"/>
            <a:ext cx="8280920" cy="9087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2600" b="1" i="0" u="none" strike="noStrike" kern="1200" cap="none" spc="0" normalizeH="0" baseline="0" noProof="0" dirty="0" smtClean="0">
              <a:ln>
                <a:noFill/>
              </a:ln>
              <a:effectLst/>
              <a:uLnTx/>
              <a:uFillTx/>
              <a:latin typeface="+mj-lt"/>
              <a:ea typeface="+mj-ea"/>
              <a:cs typeface="+mj-cs"/>
            </a:endParaRPr>
          </a:p>
        </p:txBody>
      </p:sp>
      <p:sp>
        <p:nvSpPr>
          <p:cNvPr id="13" name="Titel 1"/>
          <p:cNvSpPr txBox="1">
            <a:spLocks/>
          </p:cNvSpPr>
          <p:nvPr/>
        </p:nvSpPr>
        <p:spPr>
          <a:xfrm>
            <a:off x="467544" y="1412880"/>
            <a:ext cx="8280920" cy="936000"/>
          </a:xfrm>
          <a:prstGeom prst="rect">
            <a:avLst/>
          </a:prstGeom>
        </p:spPr>
        <p:txBody>
          <a:bodyPr vert="horz" lIns="91440" tIns="45720" rIns="91440" bIns="45720" rtlCol="0" anchor="ctr">
            <a:normAutofit fontScale="90000" lnSpcReduction="20000"/>
          </a:bodyPr>
          <a:lstStyle/>
          <a:p>
            <a:pPr lvl="0" fontAlgn="auto">
              <a:spcAft>
                <a:spcPts val="0"/>
              </a:spcAft>
              <a:defRPr/>
            </a:pPr>
            <a:r>
              <a:rPr lang="de-CH" sz="4000" b="1" dirty="0" smtClean="0">
                <a:solidFill>
                  <a:srgbClr val="0070C0"/>
                </a:solidFill>
              </a:rPr>
              <a:t>Dienstbarkeit – Grundsatz</a:t>
            </a:r>
          </a:p>
          <a:p>
            <a:pPr lvl="0" fontAlgn="auto">
              <a:spcAft>
                <a:spcPts val="0"/>
              </a:spcAft>
              <a:defRPr/>
            </a:pPr>
            <a:r>
              <a:rPr kumimoji="0" lang="de-CH" sz="3200" b="1" i="0" u="none" strike="noStrike" kern="1200" cap="none" spc="0" normalizeH="0" baseline="0" noProof="0" dirty="0" smtClean="0">
                <a:ln>
                  <a:noFill/>
                </a:ln>
                <a:effectLst/>
                <a:uLnTx/>
                <a:uFillTx/>
                <a:latin typeface="+mj-lt"/>
                <a:ea typeface="+mj-ea"/>
                <a:cs typeface="+mj-cs"/>
              </a:rPr>
              <a:t>Artikel 676 ZGB</a:t>
            </a:r>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476672"/>
            <a:ext cx="8280920" cy="1404000"/>
          </a:xfrm>
        </p:spPr>
        <p:txBody>
          <a:bodyPr>
            <a:noAutofit/>
          </a:bodyPr>
          <a:lstStyle/>
          <a:p>
            <a:r>
              <a:rPr lang="de-CH" sz="2400" i="1" dirty="0" smtClean="0">
                <a:solidFill>
                  <a:srgbClr val="00B0F0"/>
                </a:solidFill>
              </a:rPr>
              <a:t>3. Die </a:t>
            </a:r>
            <a:r>
              <a:rPr lang="de-CH" sz="2400" i="1" dirty="0">
                <a:solidFill>
                  <a:srgbClr val="00B0F0"/>
                </a:solidFill>
              </a:rPr>
              <a:t>privatrechtliche </a:t>
            </a:r>
            <a:r>
              <a:rPr lang="de-CH" sz="2400" i="1" dirty="0" smtClean="0">
                <a:solidFill>
                  <a:srgbClr val="00B0F0"/>
                </a:solidFill>
              </a:rPr>
              <a:t>Sicherung (2) </a:t>
            </a:r>
            <a:r>
              <a:rPr lang="de-CH" sz="3200" dirty="0" smtClean="0"/>
              <a:t/>
            </a:r>
            <a:br>
              <a:rPr lang="de-CH" sz="3200" dirty="0" smtClean="0"/>
            </a:br>
            <a:r>
              <a:rPr lang="de-CH" sz="3600" dirty="0" smtClean="0"/>
              <a:t>Dienstbarkeit - Errichtung</a:t>
            </a:r>
            <a:endParaRPr lang="de-CH" sz="3600" dirty="0"/>
          </a:p>
        </p:txBody>
      </p:sp>
      <p:sp>
        <p:nvSpPr>
          <p:cNvPr id="4" name="Datumsplatzhalter 3"/>
          <p:cNvSpPr>
            <a:spLocks noGrp="1"/>
          </p:cNvSpPr>
          <p:nvPr>
            <p:ph type="dt" sz="half" idx="11"/>
          </p:nvPr>
        </p:nvSpPr>
        <p:spPr/>
        <p:txBody>
          <a:bodyPr/>
          <a:lstStyle/>
          <a:p>
            <a:pPr>
              <a:defRPr/>
            </a:pPr>
            <a:r>
              <a:rPr lang="de-DE" dirty="0" smtClean="0"/>
              <a:t>SBV – Weiterbildungskurse 2016</a:t>
            </a:r>
            <a:endParaRPr lang="de-CH" dirty="0"/>
          </a:p>
        </p:txBody>
      </p:sp>
      <p:sp>
        <p:nvSpPr>
          <p:cNvPr id="8" name="Textfeld 7"/>
          <p:cNvSpPr txBox="1"/>
          <p:nvPr/>
        </p:nvSpPr>
        <p:spPr>
          <a:xfrm>
            <a:off x="3563888" y="6381328"/>
            <a:ext cx="2160240" cy="276999"/>
          </a:xfrm>
          <a:prstGeom prst="rect">
            <a:avLst/>
          </a:prstGeom>
          <a:noFill/>
        </p:spPr>
        <p:txBody>
          <a:bodyPr wrap="square" rtlCol="0">
            <a:spAutoFit/>
          </a:bodyPr>
          <a:lstStyle/>
          <a:p>
            <a:pPr algn="ctr"/>
            <a:r>
              <a:rPr lang="de-CH" sz="1200" dirty="0" smtClean="0">
                <a:solidFill>
                  <a:schemeClr val="tx1">
                    <a:lumMod val="50000"/>
                    <a:lumOff val="50000"/>
                  </a:schemeClr>
                </a:solidFill>
              </a:rPr>
              <a:t>juKom Beratung, Bern</a:t>
            </a:r>
            <a:endParaRPr lang="de-CH" sz="1200" dirty="0">
              <a:solidFill>
                <a:schemeClr val="tx1">
                  <a:lumMod val="50000"/>
                  <a:lumOff val="50000"/>
                </a:schemeClr>
              </a:solidFill>
            </a:endParaRPr>
          </a:p>
        </p:txBody>
      </p:sp>
      <p:sp>
        <p:nvSpPr>
          <p:cNvPr id="9" name="Textfeld 8"/>
          <p:cNvSpPr txBox="1"/>
          <p:nvPr/>
        </p:nvSpPr>
        <p:spPr>
          <a:xfrm>
            <a:off x="8316416" y="6381328"/>
            <a:ext cx="432048" cy="276999"/>
          </a:xfrm>
          <a:prstGeom prst="rect">
            <a:avLst/>
          </a:prstGeom>
          <a:noFill/>
        </p:spPr>
        <p:txBody>
          <a:bodyPr wrap="square" rtlCol="0">
            <a:spAutoFit/>
          </a:bodyPr>
          <a:lstStyle/>
          <a:p>
            <a:pPr algn="r"/>
            <a:fld id="{B963AAA7-E81F-4DAA-A6A3-82FA856CEE23}" type="slidenum">
              <a:rPr lang="de-CH" sz="1200" smtClean="0"/>
              <a:pPr algn="r"/>
              <a:t>9</a:t>
            </a:fld>
            <a:endParaRPr lang="de-CH" sz="1200" dirty="0"/>
          </a:p>
        </p:txBody>
      </p:sp>
      <p:sp>
        <p:nvSpPr>
          <p:cNvPr id="10" name="Titel 1"/>
          <p:cNvSpPr txBox="1">
            <a:spLocks/>
          </p:cNvSpPr>
          <p:nvPr/>
        </p:nvSpPr>
        <p:spPr>
          <a:xfrm>
            <a:off x="467544" y="1268760"/>
            <a:ext cx="8280920" cy="43924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a:noFill/>
              </a:ln>
              <a:solidFill>
                <a:srgbClr val="0070C0"/>
              </a:solidFill>
              <a:effectLst/>
              <a:uLnTx/>
              <a:uFillTx/>
              <a:latin typeface="+mj-lt"/>
              <a:ea typeface="+mj-ea"/>
              <a:cs typeface="+mj-cs"/>
            </a:endParaRPr>
          </a:p>
        </p:txBody>
      </p:sp>
      <p:sp>
        <p:nvSpPr>
          <p:cNvPr id="13" name="Textfeld 12"/>
          <p:cNvSpPr txBox="1"/>
          <p:nvPr/>
        </p:nvSpPr>
        <p:spPr>
          <a:xfrm>
            <a:off x="468464" y="1412776"/>
            <a:ext cx="530915" cy="646331"/>
          </a:xfrm>
          <a:prstGeom prst="rect">
            <a:avLst/>
          </a:prstGeom>
          <a:noFill/>
        </p:spPr>
        <p:txBody>
          <a:bodyPr wrap="none" rtlCol="0">
            <a:spAutoFit/>
          </a:bodyPr>
          <a:lstStyle/>
          <a:p>
            <a:pPr marL="342900" indent="-342900">
              <a:buAutoNum type="arabicPeriod"/>
            </a:pPr>
            <a:endParaRPr lang="de-CH" dirty="0" smtClean="0"/>
          </a:p>
          <a:p>
            <a:pPr marL="342900" indent="-342900">
              <a:buAutoNum type="arabicPeriod"/>
            </a:pPr>
            <a:endParaRPr lang="de-CH" dirty="0" smtClean="0"/>
          </a:p>
        </p:txBody>
      </p:sp>
      <p:sp>
        <p:nvSpPr>
          <p:cNvPr id="11" name="Textfeld 10"/>
          <p:cNvSpPr txBox="1"/>
          <p:nvPr/>
        </p:nvSpPr>
        <p:spPr>
          <a:xfrm>
            <a:off x="468464" y="1671186"/>
            <a:ext cx="8280000" cy="4278094"/>
          </a:xfrm>
          <a:prstGeom prst="rect">
            <a:avLst/>
          </a:prstGeom>
          <a:noFill/>
        </p:spPr>
        <p:txBody>
          <a:bodyPr wrap="square" rtlCol="0">
            <a:spAutoFit/>
          </a:bodyPr>
          <a:lstStyle/>
          <a:p>
            <a:endParaRPr lang="de-CH" sz="3200" b="1" dirty="0" smtClean="0"/>
          </a:p>
          <a:p>
            <a:r>
              <a:rPr lang="de-CH" sz="3200" b="1" dirty="0" smtClean="0"/>
              <a:t>Dienstbarkeitsvertrag</a:t>
            </a:r>
          </a:p>
          <a:p>
            <a:pPr marL="266700" indent="-266700">
              <a:buFont typeface="Symbol" pitchFamily="18" charset="2"/>
              <a:buChar char="-"/>
            </a:pPr>
            <a:r>
              <a:rPr lang="de-CH" sz="2800" dirty="0" smtClean="0"/>
              <a:t>Linienführung</a:t>
            </a:r>
          </a:p>
          <a:p>
            <a:pPr marL="266700" indent="-266700">
              <a:buFont typeface="Symbol" pitchFamily="18" charset="2"/>
              <a:buChar char="-"/>
            </a:pPr>
            <a:r>
              <a:rPr lang="de-CH" sz="2800" dirty="0" smtClean="0"/>
              <a:t>Bezeichnung der Grundstücke</a:t>
            </a:r>
          </a:p>
          <a:p>
            <a:pPr marL="266700" indent="-266700">
              <a:buFont typeface="Symbol" pitchFamily="18" charset="2"/>
              <a:buChar char="-"/>
            </a:pPr>
            <a:r>
              <a:rPr lang="de-CH" sz="2800" dirty="0" smtClean="0"/>
              <a:t>Dauer des Rechts</a:t>
            </a:r>
          </a:p>
          <a:p>
            <a:pPr marL="266700" indent="-266700">
              <a:buFont typeface="Symbol" pitchFamily="18" charset="2"/>
              <a:buChar char="-"/>
            </a:pPr>
            <a:r>
              <a:rPr lang="de-CH" sz="2800" dirty="0" smtClean="0"/>
              <a:t>Verlegungsansprüche</a:t>
            </a:r>
          </a:p>
          <a:p>
            <a:pPr marL="266700" indent="-266700">
              <a:buFont typeface="Symbol" pitchFamily="18" charset="2"/>
              <a:buChar char="-"/>
            </a:pPr>
            <a:r>
              <a:rPr lang="de-CH" sz="2800" dirty="0" smtClean="0"/>
              <a:t>Inhalt des Rechts und Ausübung</a:t>
            </a:r>
          </a:p>
          <a:p>
            <a:pPr marL="266700" indent="-266700">
              <a:buFont typeface="Symbol" pitchFamily="18" charset="2"/>
              <a:buChar char="-"/>
            </a:pPr>
            <a:r>
              <a:rPr lang="de-CH" sz="2800" dirty="0" smtClean="0"/>
              <a:t>Entschädigungen</a:t>
            </a:r>
          </a:p>
          <a:p>
            <a:endParaRPr lang="de-CH" sz="2800" dirty="0" smtClean="0"/>
          </a:p>
          <a:p>
            <a:endParaRPr lang="de-CH" sz="1200" b="1" dirty="0" smtClean="0"/>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BV-2016-Vorlagen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SBV-2016-Vorlagenmaster</Template>
  <TotalTime>0</TotalTime>
  <Words>910</Words>
  <Application>Microsoft Office PowerPoint</Application>
  <PresentationFormat>Bildschirmpräsentation (4:3)</PresentationFormat>
  <Paragraphs>304</Paragraphs>
  <Slides>26</Slides>
  <Notes>0</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SBV-2016-Vorlagenmaster</vt:lpstr>
      <vt:lpstr>Die rechtliche Sicherung von Leitungen</vt:lpstr>
      <vt:lpstr>Inhaltsverzeichnis</vt:lpstr>
      <vt:lpstr>PowerPoint-Präsentation</vt:lpstr>
      <vt:lpstr>Belastetes Grundstück</vt:lpstr>
      <vt:lpstr>1. Welche Leitungen schützen?</vt:lpstr>
      <vt:lpstr>2. Die Sicherungsmöglichkeiten</vt:lpstr>
      <vt:lpstr>PowerPoint-Präsentation</vt:lpstr>
      <vt:lpstr>3. Die privatrechtliche Sicherung</vt:lpstr>
      <vt:lpstr>3. Die privatrechtliche Sicherung (2)  Dienstbarkeit - Errichtung</vt:lpstr>
      <vt:lpstr>PowerPoint-Präsentation</vt:lpstr>
      <vt:lpstr>PowerPoint-Präsentation</vt:lpstr>
      <vt:lpstr>3. Die privatrechtliche Sicherung (5)  </vt:lpstr>
      <vt:lpstr>3. Die privatrechtliche Sicherung (6)  Verlegung der Leitung</vt:lpstr>
      <vt:lpstr>Artikel 693 ZGB</vt:lpstr>
      <vt:lpstr> </vt:lpstr>
      <vt:lpstr>3. Die privatrechtliche Sicherung (9)  Rein vertragliche Regelung</vt:lpstr>
      <vt:lpstr>Rechtliche Grundlagen</vt:lpstr>
      <vt:lpstr>4. Die öffentlichrechtliche Sicherung (2) Rechtliches Umfeld Kanton Bern</vt:lpstr>
      <vt:lpstr> 4. Die öffentlichrechtliche Sicherung (3) Rechtliches Umfeld Kanton Bern</vt:lpstr>
      <vt:lpstr>4. Die öffentlichrechtliche Sicherung (4) Eckpunkte</vt:lpstr>
      <vt:lpstr>4. Die öffentlichrechtliche Sicherung (5)  Planinhalte und -anforderungen</vt:lpstr>
      <vt:lpstr>4. Die öffentlichrechtliche Sicherung (6) Verfahrensablauf</vt:lpstr>
      <vt:lpstr>4. Die öffentlichrechtliche Sicherung (7)  Rechtswirkung</vt:lpstr>
      <vt:lpstr>4. Die öffentlichrechtliche Sicherung (8)  Die Anmerkung im Grundbuch</vt:lpstr>
      <vt:lpstr>4. Die öffentlichrechtliche Sicherung (9) Das Wichtigste in Kürze</vt:lpstr>
      <vt:lpstr>5. Zusammenfassung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Jsabelle Scheidegger</dc:creator>
  <cp:lastModifiedBy>fm</cp:lastModifiedBy>
  <cp:revision>100</cp:revision>
  <cp:lastPrinted>2014-04-06T07:25:01Z</cp:lastPrinted>
  <dcterms:created xsi:type="dcterms:W3CDTF">2016-03-18T13:24:16Z</dcterms:created>
  <dcterms:modified xsi:type="dcterms:W3CDTF">2016-04-04T12:10:53Z</dcterms:modified>
</cp:coreProperties>
</file>