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65" r:id="rId4"/>
    <p:sldId id="259" r:id="rId5"/>
    <p:sldId id="262" r:id="rId6"/>
    <p:sldId id="260" r:id="rId7"/>
    <p:sldId id="263" r:id="rId8"/>
    <p:sldId id="261" r:id="rId9"/>
    <p:sldId id="264" r:id="rId10"/>
    <p:sldId id="267" r:id="rId11"/>
    <p:sldId id="268" r:id="rId12"/>
    <p:sldId id="277" r:id="rId13"/>
    <p:sldId id="278" r:id="rId14"/>
    <p:sldId id="272" r:id="rId15"/>
    <p:sldId id="269" r:id="rId16"/>
    <p:sldId id="274" r:id="rId17"/>
    <p:sldId id="275" r:id="rId18"/>
    <p:sldId id="276" r:id="rId19"/>
    <p:sldId id="280" r:id="rId20"/>
    <p:sldId id="281" r:id="rId21"/>
    <p:sldId id="279" r:id="rId22"/>
    <p:sldId id="282" r:id="rId23"/>
    <p:sldId id="283" r:id="rId24"/>
    <p:sldId id="270" r:id="rId25"/>
    <p:sldId id="288" r:id="rId26"/>
    <p:sldId id="285" r:id="rId27"/>
    <p:sldId id="286" r:id="rId28"/>
    <p:sldId id="290" r:id="rId29"/>
    <p:sldId id="287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271" r:id="rId41"/>
    <p:sldId id="300" r:id="rId42"/>
    <p:sldId id="301" r:id="rId43"/>
    <p:sldId id="305" r:id="rId44"/>
    <p:sldId id="302" r:id="rId45"/>
    <p:sldId id="303" r:id="rId46"/>
    <p:sldId id="304" r:id="rId47"/>
    <p:sldId id="306" r:id="rId48"/>
    <p:sldId id="307" r:id="rId49"/>
  </p:sldIdLst>
  <p:sldSz cx="9144000" cy="6858000" type="screen4x3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6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126" autoAdjust="0"/>
  </p:normalViewPr>
  <p:slideViewPr>
    <p:cSldViewPr>
      <p:cViewPr>
        <p:scale>
          <a:sx n="50" d="100"/>
          <a:sy n="50" d="100"/>
        </p:scale>
        <p:origin x="-234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C2B50-BEB4-477E-8C77-126BD60D06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235D38-FFCC-4DC2-A1C6-08BE91F4385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smtClean="0"/>
            <a:t>Erstellen Submissions-unterlagen</a:t>
          </a:r>
          <a:endParaRPr lang="de-CH" dirty="0"/>
        </a:p>
      </dgm:t>
    </dgm:pt>
    <dgm:pt modelId="{57273B8E-319E-4183-A655-E15E8EA87DC8}" type="parTrans" cxnId="{2418228A-53F1-483A-BA8C-49989C5C275A}">
      <dgm:prSet/>
      <dgm:spPr/>
      <dgm:t>
        <a:bodyPr/>
        <a:lstStyle/>
        <a:p>
          <a:endParaRPr lang="de-CH"/>
        </a:p>
      </dgm:t>
    </dgm:pt>
    <dgm:pt modelId="{7B067CBC-1C3F-49FE-AB1B-93ABA32AAA92}" type="sibTrans" cxnId="{2418228A-53F1-483A-BA8C-49989C5C275A}">
      <dgm:prSet/>
      <dgm:spPr/>
      <dgm:t>
        <a:bodyPr/>
        <a:lstStyle/>
        <a:p>
          <a:endParaRPr lang="de-CH"/>
        </a:p>
      </dgm:t>
    </dgm:pt>
    <dgm:pt modelId="{06E686E3-FEF9-414D-9166-9A1906FF9AC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smtClean="0"/>
            <a:t>Versand / Publikation</a:t>
          </a:r>
          <a:endParaRPr lang="de-CH" dirty="0"/>
        </a:p>
      </dgm:t>
    </dgm:pt>
    <dgm:pt modelId="{3802B87A-0F93-4FEF-B8AB-BC9796299134}" type="parTrans" cxnId="{EF44BBD5-8B31-4037-A845-42C5B79CAA46}">
      <dgm:prSet/>
      <dgm:spPr/>
      <dgm:t>
        <a:bodyPr/>
        <a:lstStyle/>
        <a:p>
          <a:endParaRPr lang="de-CH"/>
        </a:p>
      </dgm:t>
    </dgm:pt>
    <dgm:pt modelId="{1DDBF10A-4749-4526-8B92-50BB33DBE67B}" type="sibTrans" cxnId="{EF44BBD5-8B31-4037-A845-42C5B79CAA46}">
      <dgm:prSet/>
      <dgm:spPr/>
      <dgm:t>
        <a:bodyPr/>
        <a:lstStyle/>
        <a:p>
          <a:endParaRPr lang="de-CH"/>
        </a:p>
      </dgm:t>
    </dgm:pt>
    <dgm:pt modelId="{5742497B-78E1-4FF2-B914-B7D167DEAA5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dirty="0" smtClean="0"/>
            <a:t>Kalkulation</a:t>
          </a:r>
          <a:endParaRPr lang="de-CH" dirty="0"/>
        </a:p>
      </dgm:t>
    </dgm:pt>
    <dgm:pt modelId="{6582F8E2-0179-4E40-92D3-F24A3590A9D4}" type="parTrans" cxnId="{0A86D3B2-5BF1-4038-870C-79158EE325E6}">
      <dgm:prSet/>
      <dgm:spPr/>
      <dgm:t>
        <a:bodyPr/>
        <a:lstStyle/>
        <a:p>
          <a:endParaRPr lang="de-CH"/>
        </a:p>
      </dgm:t>
    </dgm:pt>
    <dgm:pt modelId="{E8D6A510-9676-4EBB-9A40-AAD482091844}" type="sibTrans" cxnId="{0A86D3B2-5BF1-4038-870C-79158EE325E6}">
      <dgm:prSet/>
      <dgm:spPr/>
      <dgm:t>
        <a:bodyPr/>
        <a:lstStyle/>
        <a:p>
          <a:endParaRPr lang="de-CH"/>
        </a:p>
      </dgm:t>
    </dgm:pt>
    <dgm:pt modelId="{595FCD71-35B5-4096-B8F3-D4F65AB88BD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err="1" smtClean="0"/>
            <a:t>Offertöffnung</a:t>
          </a:r>
          <a:endParaRPr lang="de-CH" dirty="0"/>
        </a:p>
      </dgm:t>
    </dgm:pt>
    <dgm:pt modelId="{ACD71F67-2E03-42EA-9E17-736E314DFB09}" type="parTrans" cxnId="{F5C71B81-63C3-432A-82D8-262FD831EA74}">
      <dgm:prSet/>
      <dgm:spPr/>
      <dgm:t>
        <a:bodyPr/>
        <a:lstStyle/>
        <a:p>
          <a:endParaRPr lang="de-CH"/>
        </a:p>
      </dgm:t>
    </dgm:pt>
    <dgm:pt modelId="{2BF6DCC2-CF55-40C2-A113-4A440C4357F4}" type="sibTrans" cxnId="{F5C71B81-63C3-432A-82D8-262FD831EA74}">
      <dgm:prSet/>
      <dgm:spPr/>
      <dgm:t>
        <a:bodyPr/>
        <a:lstStyle/>
        <a:p>
          <a:endParaRPr lang="de-CH"/>
        </a:p>
      </dgm:t>
    </dgm:pt>
    <dgm:pt modelId="{F5966319-F8FD-4341-9D93-E4FCC59CDF65}" type="pres">
      <dgm:prSet presAssocID="{86FC2B50-BEB4-477E-8C77-126BD60D061C}" presName="Name0" presStyleCnt="0">
        <dgm:presLayoutVars>
          <dgm:dir/>
          <dgm:animLvl val="lvl"/>
          <dgm:resizeHandles val="exact"/>
        </dgm:presLayoutVars>
      </dgm:prSet>
      <dgm:spPr/>
    </dgm:pt>
    <dgm:pt modelId="{98CEA3E9-F11D-43E2-ABB2-2AAF364CEEFA}" type="pres">
      <dgm:prSet presAssocID="{D0235D38-FFCC-4DC2-A1C6-08BE91F4385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2DB06AE-D7A5-43D9-AD1E-3739C770904B}" type="pres">
      <dgm:prSet presAssocID="{7B067CBC-1C3F-49FE-AB1B-93ABA32AAA92}" presName="parTxOnlySpace" presStyleCnt="0"/>
      <dgm:spPr/>
    </dgm:pt>
    <dgm:pt modelId="{4EC16496-EDF1-4194-A5E1-A60B370B7A30}" type="pres">
      <dgm:prSet presAssocID="{06E686E3-FEF9-414D-9166-9A1906FF9AC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15B2B6F-F4F5-476C-B102-6F3DEFA38148}" type="pres">
      <dgm:prSet presAssocID="{1DDBF10A-4749-4526-8B92-50BB33DBE67B}" presName="parTxOnlySpace" presStyleCnt="0"/>
      <dgm:spPr/>
    </dgm:pt>
    <dgm:pt modelId="{F5C4AE05-6BD5-453E-9220-2022C2D287AB}" type="pres">
      <dgm:prSet presAssocID="{5742497B-78E1-4FF2-B914-B7D167DEAA5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0871D79-2500-4C09-B4E2-EAED32C894AD}" type="pres">
      <dgm:prSet presAssocID="{E8D6A510-9676-4EBB-9A40-AAD482091844}" presName="parTxOnlySpace" presStyleCnt="0"/>
      <dgm:spPr/>
    </dgm:pt>
    <dgm:pt modelId="{BB347B4C-DCE3-48B8-AB18-04DC843720D8}" type="pres">
      <dgm:prSet presAssocID="{595FCD71-35B5-4096-B8F3-D4F65AB88BD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80C530D3-DAE7-4DE9-8533-E2B22953D773}" type="presOf" srcId="{595FCD71-35B5-4096-B8F3-D4F65AB88BD8}" destId="{BB347B4C-DCE3-48B8-AB18-04DC843720D8}" srcOrd="0" destOrd="0" presId="urn:microsoft.com/office/officeart/2005/8/layout/chevron1"/>
    <dgm:cxn modelId="{0A86D3B2-5BF1-4038-870C-79158EE325E6}" srcId="{86FC2B50-BEB4-477E-8C77-126BD60D061C}" destId="{5742497B-78E1-4FF2-B914-B7D167DEAA5B}" srcOrd="2" destOrd="0" parTransId="{6582F8E2-0179-4E40-92D3-F24A3590A9D4}" sibTransId="{E8D6A510-9676-4EBB-9A40-AAD482091844}"/>
    <dgm:cxn modelId="{564BFB2E-744C-43A3-B2E1-7260B6C8D6D7}" type="presOf" srcId="{5742497B-78E1-4FF2-B914-B7D167DEAA5B}" destId="{F5C4AE05-6BD5-453E-9220-2022C2D287AB}" srcOrd="0" destOrd="0" presId="urn:microsoft.com/office/officeart/2005/8/layout/chevron1"/>
    <dgm:cxn modelId="{F5C71B81-63C3-432A-82D8-262FD831EA74}" srcId="{86FC2B50-BEB4-477E-8C77-126BD60D061C}" destId="{595FCD71-35B5-4096-B8F3-D4F65AB88BD8}" srcOrd="3" destOrd="0" parTransId="{ACD71F67-2E03-42EA-9E17-736E314DFB09}" sibTransId="{2BF6DCC2-CF55-40C2-A113-4A440C4357F4}"/>
    <dgm:cxn modelId="{2418228A-53F1-483A-BA8C-49989C5C275A}" srcId="{86FC2B50-BEB4-477E-8C77-126BD60D061C}" destId="{D0235D38-FFCC-4DC2-A1C6-08BE91F43853}" srcOrd="0" destOrd="0" parTransId="{57273B8E-319E-4183-A655-E15E8EA87DC8}" sibTransId="{7B067CBC-1C3F-49FE-AB1B-93ABA32AAA92}"/>
    <dgm:cxn modelId="{EF44BBD5-8B31-4037-A845-42C5B79CAA46}" srcId="{86FC2B50-BEB4-477E-8C77-126BD60D061C}" destId="{06E686E3-FEF9-414D-9166-9A1906FF9AC6}" srcOrd="1" destOrd="0" parTransId="{3802B87A-0F93-4FEF-B8AB-BC9796299134}" sibTransId="{1DDBF10A-4749-4526-8B92-50BB33DBE67B}"/>
    <dgm:cxn modelId="{E853D346-48C9-4EE0-92FF-633F94A328E6}" type="presOf" srcId="{D0235D38-FFCC-4DC2-A1C6-08BE91F43853}" destId="{98CEA3E9-F11D-43E2-ABB2-2AAF364CEEFA}" srcOrd="0" destOrd="0" presId="urn:microsoft.com/office/officeart/2005/8/layout/chevron1"/>
    <dgm:cxn modelId="{D6EB5437-1FB3-4C32-87AF-2723C150C988}" type="presOf" srcId="{06E686E3-FEF9-414D-9166-9A1906FF9AC6}" destId="{4EC16496-EDF1-4194-A5E1-A60B370B7A30}" srcOrd="0" destOrd="0" presId="urn:microsoft.com/office/officeart/2005/8/layout/chevron1"/>
    <dgm:cxn modelId="{172A2E8B-F78A-4D86-BCCD-17F5BC8234EA}" type="presOf" srcId="{86FC2B50-BEB4-477E-8C77-126BD60D061C}" destId="{F5966319-F8FD-4341-9D93-E4FCC59CDF65}" srcOrd="0" destOrd="0" presId="urn:microsoft.com/office/officeart/2005/8/layout/chevron1"/>
    <dgm:cxn modelId="{F62A35DE-AAD5-4C9E-B326-D50A30F979FD}" type="presParOf" srcId="{F5966319-F8FD-4341-9D93-E4FCC59CDF65}" destId="{98CEA3E9-F11D-43E2-ABB2-2AAF364CEEFA}" srcOrd="0" destOrd="0" presId="urn:microsoft.com/office/officeart/2005/8/layout/chevron1"/>
    <dgm:cxn modelId="{C77A0725-22CD-460D-872C-CC15D75A041B}" type="presParOf" srcId="{F5966319-F8FD-4341-9D93-E4FCC59CDF65}" destId="{82DB06AE-D7A5-43D9-AD1E-3739C770904B}" srcOrd="1" destOrd="0" presId="urn:microsoft.com/office/officeart/2005/8/layout/chevron1"/>
    <dgm:cxn modelId="{5B0CEC6B-75B6-4D45-A407-371D39B73CF9}" type="presParOf" srcId="{F5966319-F8FD-4341-9D93-E4FCC59CDF65}" destId="{4EC16496-EDF1-4194-A5E1-A60B370B7A30}" srcOrd="2" destOrd="0" presId="urn:microsoft.com/office/officeart/2005/8/layout/chevron1"/>
    <dgm:cxn modelId="{E7B6337B-7FE5-4E11-96BC-B636893E19B7}" type="presParOf" srcId="{F5966319-F8FD-4341-9D93-E4FCC59CDF65}" destId="{A15B2B6F-F4F5-476C-B102-6F3DEFA38148}" srcOrd="3" destOrd="0" presId="urn:microsoft.com/office/officeart/2005/8/layout/chevron1"/>
    <dgm:cxn modelId="{938F2D8C-7159-4CC5-9B3E-D532392377FA}" type="presParOf" srcId="{F5966319-F8FD-4341-9D93-E4FCC59CDF65}" destId="{F5C4AE05-6BD5-453E-9220-2022C2D287AB}" srcOrd="4" destOrd="0" presId="urn:microsoft.com/office/officeart/2005/8/layout/chevron1"/>
    <dgm:cxn modelId="{4AEB250F-773C-44DB-BBD3-F139B1043B61}" type="presParOf" srcId="{F5966319-F8FD-4341-9D93-E4FCC59CDF65}" destId="{70871D79-2500-4C09-B4E2-EAED32C894AD}" srcOrd="5" destOrd="0" presId="urn:microsoft.com/office/officeart/2005/8/layout/chevron1"/>
    <dgm:cxn modelId="{A45E714B-737D-41F3-B8F6-8962F8B9A95A}" type="presParOf" srcId="{F5966319-F8FD-4341-9D93-E4FCC59CDF65}" destId="{BB347B4C-DCE3-48B8-AB18-04DC843720D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C2B50-BEB4-477E-8C77-126BD60D06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235D38-FFCC-4DC2-A1C6-08BE91F4385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smtClean="0"/>
            <a:t>Erstellen Submissions-unterlagen</a:t>
          </a:r>
          <a:endParaRPr lang="de-CH" dirty="0"/>
        </a:p>
      </dgm:t>
    </dgm:pt>
    <dgm:pt modelId="{57273B8E-319E-4183-A655-E15E8EA87DC8}" type="parTrans" cxnId="{2418228A-53F1-483A-BA8C-49989C5C275A}">
      <dgm:prSet/>
      <dgm:spPr/>
      <dgm:t>
        <a:bodyPr/>
        <a:lstStyle/>
        <a:p>
          <a:endParaRPr lang="de-CH"/>
        </a:p>
      </dgm:t>
    </dgm:pt>
    <dgm:pt modelId="{7B067CBC-1C3F-49FE-AB1B-93ABA32AAA92}" type="sibTrans" cxnId="{2418228A-53F1-483A-BA8C-49989C5C275A}">
      <dgm:prSet/>
      <dgm:spPr/>
      <dgm:t>
        <a:bodyPr/>
        <a:lstStyle/>
        <a:p>
          <a:endParaRPr lang="de-CH"/>
        </a:p>
      </dgm:t>
    </dgm:pt>
    <dgm:pt modelId="{06E686E3-FEF9-414D-9166-9A1906FF9AC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smtClean="0"/>
            <a:t>Versand / Publikation</a:t>
          </a:r>
          <a:endParaRPr lang="de-CH" dirty="0"/>
        </a:p>
      </dgm:t>
    </dgm:pt>
    <dgm:pt modelId="{3802B87A-0F93-4FEF-B8AB-BC9796299134}" type="parTrans" cxnId="{EF44BBD5-8B31-4037-A845-42C5B79CAA46}">
      <dgm:prSet/>
      <dgm:spPr/>
      <dgm:t>
        <a:bodyPr/>
        <a:lstStyle/>
        <a:p>
          <a:endParaRPr lang="de-CH"/>
        </a:p>
      </dgm:t>
    </dgm:pt>
    <dgm:pt modelId="{1DDBF10A-4749-4526-8B92-50BB33DBE67B}" type="sibTrans" cxnId="{EF44BBD5-8B31-4037-A845-42C5B79CAA46}">
      <dgm:prSet/>
      <dgm:spPr/>
      <dgm:t>
        <a:bodyPr/>
        <a:lstStyle/>
        <a:p>
          <a:endParaRPr lang="de-CH"/>
        </a:p>
      </dgm:t>
    </dgm:pt>
    <dgm:pt modelId="{5742497B-78E1-4FF2-B914-B7D167DEAA5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dirty="0" smtClean="0"/>
            <a:t>Kalkulation</a:t>
          </a:r>
          <a:endParaRPr lang="de-CH" dirty="0"/>
        </a:p>
      </dgm:t>
    </dgm:pt>
    <dgm:pt modelId="{6582F8E2-0179-4E40-92D3-F24A3590A9D4}" type="parTrans" cxnId="{0A86D3B2-5BF1-4038-870C-79158EE325E6}">
      <dgm:prSet/>
      <dgm:spPr/>
      <dgm:t>
        <a:bodyPr/>
        <a:lstStyle/>
        <a:p>
          <a:endParaRPr lang="de-CH"/>
        </a:p>
      </dgm:t>
    </dgm:pt>
    <dgm:pt modelId="{E8D6A510-9676-4EBB-9A40-AAD482091844}" type="sibTrans" cxnId="{0A86D3B2-5BF1-4038-870C-79158EE325E6}">
      <dgm:prSet/>
      <dgm:spPr/>
      <dgm:t>
        <a:bodyPr/>
        <a:lstStyle/>
        <a:p>
          <a:endParaRPr lang="de-CH"/>
        </a:p>
      </dgm:t>
    </dgm:pt>
    <dgm:pt modelId="{595FCD71-35B5-4096-B8F3-D4F65AB88BD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err="1" smtClean="0"/>
            <a:t>Offertöffnung</a:t>
          </a:r>
          <a:endParaRPr lang="de-CH" dirty="0"/>
        </a:p>
      </dgm:t>
    </dgm:pt>
    <dgm:pt modelId="{ACD71F67-2E03-42EA-9E17-736E314DFB09}" type="parTrans" cxnId="{F5C71B81-63C3-432A-82D8-262FD831EA74}">
      <dgm:prSet/>
      <dgm:spPr/>
      <dgm:t>
        <a:bodyPr/>
        <a:lstStyle/>
        <a:p>
          <a:endParaRPr lang="de-CH"/>
        </a:p>
      </dgm:t>
    </dgm:pt>
    <dgm:pt modelId="{2BF6DCC2-CF55-40C2-A113-4A440C4357F4}" type="sibTrans" cxnId="{F5C71B81-63C3-432A-82D8-262FD831EA74}">
      <dgm:prSet/>
      <dgm:spPr/>
      <dgm:t>
        <a:bodyPr/>
        <a:lstStyle/>
        <a:p>
          <a:endParaRPr lang="de-CH"/>
        </a:p>
      </dgm:t>
    </dgm:pt>
    <dgm:pt modelId="{F5966319-F8FD-4341-9D93-E4FCC59CDF65}" type="pres">
      <dgm:prSet presAssocID="{86FC2B50-BEB4-477E-8C77-126BD60D061C}" presName="Name0" presStyleCnt="0">
        <dgm:presLayoutVars>
          <dgm:dir/>
          <dgm:animLvl val="lvl"/>
          <dgm:resizeHandles val="exact"/>
        </dgm:presLayoutVars>
      </dgm:prSet>
      <dgm:spPr/>
    </dgm:pt>
    <dgm:pt modelId="{98CEA3E9-F11D-43E2-ABB2-2AAF364CEEFA}" type="pres">
      <dgm:prSet presAssocID="{D0235D38-FFCC-4DC2-A1C6-08BE91F4385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2DB06AE-D7A5-43D9-AD1E-3739C770904B}" type="pres">
      <dgm:prSet presAssocID="{7B067CBC-1C3F-49FE-AB1B-93ABA32AAA92}" presName="parTxOnlySpace" presStyleCnt="0"/>
      <dgm:spPr/>
    </dgm:pt>
    <dgm:pt modelId="{4EC16496-EDF1-4194-A5E1-A60B370B7A30}" type="pres">
      <dgm:prSet presAssocID="{06E686E3-FEF9-414D-9166-9A1906FF9AC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15B2B6F-F4F5-476C-B102-6F3DEFA38148}" type="pres">
      <dgm:prSet presAssocID="{1DDBF10A-4749-4526-8B92-50BB33DBE67B}" presName="parTxOnlySpace" presStyleCnt="0"/>
      <dgm:spPr/>
    </dgm:pt>
    <dgm:pt modelId="{F5C4AE05-6BD5-453E-9220-2022C2D287AB}" type="pres">
      <dgm:prSet presAssocID="{5742497B-78E1-4FF2-B914-B7D167DEAA5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0871D79-2500-4C09-B4E2-EAED32C894AD}" type="pres">
      <dgm:prSet presAssocID="{E8D6A510-9676-4EBB-9A40-AAD482091844}" presName="parTxOnlySpace" presStyleCnt="0"/>
      <dgm:spPr/>
    </dgm:pt>
    <dgm:pt modelId="{BB347B4C-DCE3-48B8-AB18-04DC843720D8}" type="pres">
      <dgm:prSet presAssocID="{595FCD71-35B5-4096-B8F3-D4F65AB88BD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A86D3B2-5BF1-4038-870C-79158EE325E6}" srcId="{86FC2B50-BEB4-477E-8C77-126BD60D061C}" destId="{5742497B-78E1-4FF2-B914-B7D167DEAA5B}" srcOrd="2" destOrd="0" parTransId="{6582F8E2-0179-4E40-92D3-F24A3590A9D4}" sibTransId="{E8D6A510-9676-4EBB-9A40-AAD482091844}"/>
    <dgm:cxn modelId="{CAAFE1E5-41D2-43D3-8E7E-8A9AFA5C39A2}" type="presOf" srcId="{06E686E3-FEF9-414D-9166-9A1906FF9AC6}" destId="{4EC16496-EDF1-4194-A5E1-A60B370B7A30}" srcOrd="0" destOrd="0" presId="urn:microsoft.com/office/officeart/2005/8/layout/chevron1"/>
    <dgm:cxn modelId="{F5C71B81-63C3-432A-82D8-262FD831EA74}" srcId="{86FC2B50-BEB4-477E-8C77-126BD60D061C}" destId="{595FCD71-35B5-4096-B8F3-D4F65AB88BD8}" srcOrd="3" destOrd="0" parTransId="{ACD71F67-2E03-42EA-9E17-736E314DFB09}" sibTransId="{2BF6DCC2-CF55-40C2-A113-4A440C4357F4}"/>
    <dgm:cxn modelId="{2418228A-53F1-483A-BA8C-49989C5C275A}" srcId="{86FC2B50-BEB4-477E-8C77-126BD60D061C}" destId="{D0235D38-FFCC-4DC2-A1C6-08BE91F43853}" srcOrd="0" destOrd="0" parTransId="{57273B8E-319E-4183-A655-E15E8EA87DC8}" sibTransId="{7B067CBC-1C3F-49FE-AB1B-93ABA32AAA92}"/>
    <dgm:cxn modelId="{EF44BBD5-8B31-4037-A845-42C5B79CAA46}" srcId="{86FC2B50-BEB4-477E-8C77-126BD60D061C}" destId="{06E686E3-FEF9-414D-9166-9A1906FF9AC6}" srcOrd="1" destOrd="0" parTransId="{3802B87A-0F93-4FEF-B8AB-BC9796299134}" sibTransId="{1DDBF10A-4749-4526-8B92-50BB33DBE67B}"/>
    <dgm:cxn modelId="{CD500952-754E-4784-AD26-4FE9A9627F9C}" type="presOf" srcId="{5742497B-78E1-4FF2-B914-B7D167DEAA5B}" destId="{F5C4AE05-6BD5-453E-9220-2022C2D287AB}" srcOrd="0" destOrd="0" presId="urn:microsoft.com/office/officeart/2005/8/layout/chevron1"/>
    <dgm:cxn modelId="{D95AAE81-2D19-4699-9FEE-687DC7C5D5E5}" type="presOf" srcId="{86FC2B50-BEB4-477E-8C77-126BD60D061C}" destId="{F5966319-F8FD-4341-9D93-E4FCC59CDF65}" srcOrd="0" destOrd="0" presId="urn:microsoft.com/office/officeart/2005/8/layout/chevron1"/>
    <dgm:cxn modelId="{7ABFB05F-761B-4953-94FF-7B31CEA060AE}" type="presOf" srcId="{595FCD71-35B5-4096-B8F3-D4F65AB88BD8}" destId="{BB347B4C-DCE3-48B8-AB18-04DC843720D8}" srcOrd="0" destOrd="0" presId="urn:microsoft.com/office/officeart/2005/8/layout/chevron1"/>
    <dgm:cxn modelId="{038C41EF-ECB9-457D-989A-402A110E1594}" type="presOf" srcId="{D0235D38-FFCC-4DC2-A1C6-08BE91F43853}" destId="{98CEA3E9-F11D-43E2-ABB2-2AAF364CEEFA}" srcOrd="0" destOrd="0" presId="urn:microsoft.com/office/officeart/2005/8/layout/chevron1"/>
    <dgm:cxn modelId="{14E47E82-1D53-43C4-8142-F86E87F6F9DA}" type="presParOf" srcId="{F5966319-F8FD-4341-9D93-E4FCC59CDF65}" destId="{98CEA3E9-F11D-43E2-ABB2-2AAF364CEEFA}" srcOrd="0" destOrd="0" presId="urn:microsoft.com/office/officeart/2005/8/layout/chevron1"/>
    <dgm:cxn modelId="{124DACE4-489B-42C8-9B29-10A597517FC5}" type="presParOf" srcId="{F5966319-F8FD-4341-9D93-E4FCC59CDF65}" destId="{82DB06AE-D7A5-43D9-AD1E-3739C770904B}" srcOrd="1" destOrd="0" presId="urn:microsoft.com/office/officeart/2005/8/layout/chevron1"/>
    <dgm:cxn modelId="{29F143D8-1981-40BA-A2ED-903C83726739}" type="presParOf" srcId="{F5966319-F8FD-4341-9D93-E4FCC59CDF65}" destId="{4EC16496-EDF1-4194-A5E1-A60B370B7A30}" srcOrd="2" destOrd="0" presId="urn:microsoft.com/office/officeart/2005/8/layout/chevron1"/>
    <dgm:cxn modelId="{4D893DCF-CC73-4C93-A0D5-995577C67312}" type="presParOf" srcId="{F5966319-F8FD-4341-9D93-E4FCC59CDF65}" destId="{A15B2B6F-F4F5-476C-B102-6F3DEFA38148}" srcOrd="3" destOrd="0" presId="urn:microsoft.com/office/officeart/2005/8/layout/chevron1"/>
    <dgm:cxn modelId="{D7942B95-86FE-4D55-90FC-299CB49CE8F7}" type="presParOf" srcId="{F5966319-F8FD-4341-9D93-E4FCC59CDF65}" destId="{F5C4AE05-6BD5-453E-9220-2022C2D287AB}" srcOrd="4" destOrd="0" presId="urn:microsoft.com/office/officeart/2005/8/layout/chevron1"/>
    <dgm:cxn modelId="{E1012387-30AF-4DD8-ADAD-C38A88642B49}" type="presParOf" srcId="{F5966319-F8FD-4341-9D93-E4FCC59CDF65}" destId="{70871D79-2500-4C09-B4E2-EAED32C894AD}" srcOrd="5" destOrd="0" presId="urn:microsoft.com/office/officeart/2005/8/layout/chevron1"/>
    <dgm:cxn modelId="{0D508CCC-D649-4B15-90BA-1D90498B63AB}" type="presParOf" srcId="{F5966319-F8FD-4341-9D93-E4FCC59CDF65}" destId="{BB347B4C-DCE3-48B8-AB18-04DC843720D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FC2B50-BEB4-477E-8C77-126BD60D06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235D38-FFCC-4DC2-A1C6-08BE91F4385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err="1" smtClean="0"/>
            <a:t>Offertöffnung</a:t>
          </a:r>
          <a:endParaRPr lang="de-CH" dirty="0" smtClean="0"/>
        </a:p>
      </dgm:t>
    </dgm:pt>
    <dgm:pt modelId="{57273B8E-319E-4183-A655-E15E8EA87DC8}" type="parTrans" cxnId="{2418228A-53F1-483A-BA8C-49989C5C275A}">
      <dgm:prSet/>
      <dgm:spPr/>
      <dgm:t>
        <a:bodyPr/>
        <a:lstStyle/>
        <a:p>
          <a:endParaRPr lang="de-CH"/>
        </a:p>
      </dgm:t>
    </dgm:pt>
    <dgm:pt modelId="{7B067CBC-1C3F-49FE-AB1B-93ABA32AAA92}" type="sibTrans" cxnId="{2418228A-53F1-483A-BA8C-49989C5C275A}">
      <dgm:prSet/>
      <dgm:spPr/>
      <dgm:t>
        <a:bodyPr/>
        <a:lstStyle/>
        <a:p>
          <a:endParaRPr lang="de-CH"/>
        </a:p>
      </dgm:t>
    </dgm:pt>
    <dgm:pt modelId="{06E686E3-FEF9-414D-9166-9A1906FF9AC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sz="1700" dirty="0" smtClean="0"/>
            <a:t>Vergleich und Vergabe-antrag</a:t>
          </a:r>
          <a:endParaRPr lang="de-CH" sz="1700" dirty="0"/>
        </a:p>
      </dgm:t>
    </dgm:pt>
    <dgm:pt modelId="{3802B87A-0F93-4FEF-B8AB-BC9796299134}" type="parTrans" cxnId="{EF44BBD5-8B31-4037-A845-42C5B79CAA46}">
      <dgm:prSet/>
      <dgm:spPr/>
      <dgm:t>
        <a:bodyPr/>
        <a:lstStyle/>
        <a:p>
          <a:endParaRPr lang="de-CH"/>
        </a:p>
      </dgm:t>
    </dgm:pt>
    <dgm:pt modelId="{1DDBF10A-4749-4526-8B92-50BB33DBE67B}" type="sibTrans" cxnId="{EF44BBD5-8B31-4037-A845-42C5B79CAA46}">
      <dgm:prSet/>
      <dgm:spPr/>
      <dgm:t>
        <a:bodyPr/>
        <a:lstStyle/>
        <a:p>
          <a:endParaRPr lang="de-CH"/>
        </a:p>
      </dgm:t>
    </dgm:pt>
    <dgm:pt modelId="{5742497B-78E1-4FF2-B914-B7D167DEAA5B}">
      <dgm:prSet phldrT="[Text]"/>
      <dgm:spPr>
        <a:solidFill>
          <a:srgbClr val="F6F6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Vergabe</a:t>
          </a:r>
          <a:endParaRPr lang="de-CH" dirty="0">
            <a:solidFill>
              <a:schemeClr val="tx1"/>
            </a:solidFill>
          </a:endParaRPr>
        </a:p>
      </dgm:t>
    </dgm:pt>
    <dgm:pt modelId="{6582F8E2-0179-4E40-92D3-F24A3590A9D4}" type="parTrans" cxnId="{0A86D3B2-5BF1-4038-870C-79158EE325E6}">
      <dgm:prSet/>
      <dgm:spPr/>
      <dgm:t>
        <a:bodyPr/>
        <a:lstStyle/>
        <a:p>
          <a:endParaRPr lang="de-CH"/>
        </a:p>
      </dgm:t>
    </dgm:pt>
    <dgm:pt modelId="{E8D6A510-9676-4EBB-9A40-AAD482091844}" type="sibTrans" cxnId="{0A86D3B2-5BF1-4038-870C-79158EE325E6}">
      <dgm:prSet/>
      <dgm:spPr/>
      <dgm:t>
        <a:bodyPr/>
        <a:lstStyle/>
        <a:p>
          <a:endParaRPr lang="de-CH"/>
        </a:p>
      </dgm:t>
    </dgm:pt>
    <dgm:pt modelId="{595FCD71-35B5-4096-B8F3-D4F65AB88BD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dirty="0" err="1" smtClean="0"/>
            <a:t>Einsprache-frist</a:t>
          </a:r>
          <a:endParaRPr lang="de-CH" dirty="0"/>
        </a:p>
      </dgm:t>
    </dgm:pt>
    <dgm:pt modelId="{ACD71F67-2E03-42EA-9E17-736E314DFB09}" type="parTrans" cxnId="{F5C71B81-63C3-432A-82D8-262FD831EA74}">
      <dgm:prSet/>
      <dgm:spPr/>
      <dgm:t>
        <a:bodyPr/>
        <a:lstStyle/>
        <a:p>
          <a:endParaRPr lang="de-CH"/>
        </a:p>
      </dgm:t>
    </dgm:pt>
    <dgm:pt modelId="{2BF6DCC2-CF55-40C2-A113-4A440C4357F4}" type="sibTrans" cxnId="{F5C71B81-63C3-432A-82D8-262FD831EA74}">
      <dgm:prSet/>
      <dgm:spPr/>
      <dgm:t>
        <a:bodyPr/>
        <a:lstStyle/>
        <a:p>
          <a:endParaRPr lang="de-CH"/>
        </a:p>
      </dgm:t>
    </dgm:pt>
    <dgm:pt modelId="{F5966319-F8FD-4341-9D93-E4FCC59CDF65}" type="pres">
      <dgm:prSet presAssocID="{86FC2B50-BEB4-477E-8C77-126BD60D061C}" presName="Name0" presStyleCnt="0">
        <dgm:presLayoutVars>
          <dgm:dir/>
          <dgm:animLvl val="lvl"/>
          <dgm:resizeHandles val="exact"/>
        </dgm:presLayoutVars>
      </dgm:prSet>
      <dgm:spPr/>
    </dgm:pt>
    <dgm:pt modelId="{98CEA3E9-F11D-43E2-ABB2-2AAF364CEEFA}" type="pres">
      <dgm:prSet presAssocID="{D0235D38-FFCC-4DC2-A1C6-08BE91F4385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2DB06AE-D7A5-43D9-AD1E-3739C770904B}" type="pres">
      <dgm:prSet presAssocID="{7B067CBC-1C3F-49FE-AB1B-93ABA32AAA92}" presName="parTxOnlySpace" presStyleCnt="0"/>
      <dgm:spPr/>
    </dgm:pt>
    <dgm:pt modelId="{4EC16496-EDF1-4194-A5E1-A60B370B7A30}" type="pres">
      <dgm:prSet presAssocID="{06E686E3-FEF9-414D-9166-9A1906FF9AC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15B2B6F-F4F5-476C-B102-6F3DEFA38148}" type="pres">
      <dgm:prSet presAssocID="{1DDBF10A-4749-4526-8B92-50BB33DBE67B}" presName="parTxOnlySpace" presStyleCnt="0"/>
      <dgm:spPr/>
    </dgm:pt>
    <dgm:pt modelId="{F5C4AE05-6BD5-453E-9220-2022C2D287AB}" type="pres">
      <dgm:prSet presAssocID="{5742497B-78E1-4FF2-B914-B7D167DEAA5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0871D79-2500-4C09-B4E2-EAED32C894AD}" type="pres">
      <dgm:prSet presAssocID="{E8D6A510-9676-4EBB-9A40-AAD482091844}" presName="parTxOnlySpace" presStyleCnt="0"/>
      <dgm:spPr/>
    </dgm:pt>
    <dgm:pt modelId="{BB347B4C-DCE3-48B8-AB18-04DC843720D8}" type="pres">
      <dgm:prSet presAssocID="{595FCD71-35B5-4096-B8F3-D4F65AB88BD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089653E-B9D1-4FD5-8B40-8138577FE78B}" type="presOf" srcId="{06E686E3-FEF9-414D-9166-9A1906FF9AC6}" destId="{4EC16496-EDF1-4194-A5E1-A60B370B7A30}" srcOrd="0" destOrd="0" presId="urn:microsoft.com/office/officeart/2005/8/layout/chevron1"/>
    <dgm:cxn modelId="{0A86D3B2-5BF1-4038-870C-79158EE325E6}" srcId="{86FC2B50-BEB4-477E-8C77-126BD60D061C}" destId="{5742497B-78E1-4FF2-B914-B7D167DEAA5B}" srcOrd="2" destOrd="0" parTransId="{6582F8E2-0179-4E40-92D3-F24A3590A9D4}" sibTransId="{E8D6A510-9676-4EBB-9A40-AAD482091844}"/>
    <dgm:cxn modelId="{B8C3C55C-5481-4385-87AB-F88AC3FA8D0C}" type="presOf" srcId="{86FC2B50-BEB4-477E-8C77-126BD60D061C}" destId="{F5966319-F8FD-4341-9D93-E4FCC59CDF65}" srcOrd="0" destOrd="0" presId="urn:microsoft.com/office/officeart/2005/8/layout/chevron1"/>
    <dgm:cxn modelId="{F5C71B81-63C3-432A-82D8-262FD831EA74}" srcId="{86FC2B50-BEB4-477E-8C77-126BD60D061C}" destId="{595FCD71-35B5-4096-B8F3-D4F65AB88BD8}" srcOrd="3" destOrd="0" parTransId="{ACD71F67-2E03-42EA-9E17-736E314DFB09}" sibTransId="{2BF6DCC2-CF55-40C2-A113-4A440C4357F4}"/>
    <dgm:cxn modelId="{2418228A-53F1-483A-BA8C-49989C5C275A}" srcId="{86FC2B50-BEB4-477E-8C77-126BD60D061C}" destId="{D0235D38-FFCC-4DC2-A1C6-08BE91F43853}" srcOrd="0" destOrd="0" parTransId="{57273B8E-319E-4183-A655-E15E8EA87DC8}" sibTransId="{7B067CBC-1C3F-49FE-AB1B-93ABA32AAA92}"/>
    <dgm:cxn modelId="{EF44BBD5-8B31-4037-A845-42C5B79CAA46}" srcId="{86FC2B50-BEB4-477E-8C77-126BD60D061C}" destId="{06E686E3-FEF9-414D-9166-9A1906FF9AC6}" srcOrd="1" destOrd="0" parTransId="{3802B87A-0F93-4FEF-B8AB-BC9796299134}" sibTransId="{1DDBF10A-4749-4526-8B92-50BB33DBE67B}"/>
    <dgm:cxn modelId="{9F538902-C33D-4371-AD21-76934C2031B0}" type="presOf" srcId="{595FCD71-35B5-4096-B8F3-D4F65AB88BD8}" destId="{BB347B4C-DCE3-48B8-AB18-04DC843720D8}" srcOrd="0" destOrd="0" presId="urn:microsoft.com/office/officeart/2005/8/layout/chevron1"/>
    <dgm:cxn modelId="{58A4050F-C60C-4FD3-909B-4FD815FEE211}" type="presOf" srcId="{D0235D38-FFCC-4DC2-A1C6-08BE91F43853}" destId="{98CEA3E9-F11D-43E2-ABB2-2AAF364CEEFA}" srcOrd="0" destOrd="0" presId="urn:microsoft.com/office/officeart/2005/8/layout/chevron1"/>
    <dgm:cxn modelId="{7B1BD736-3B33-4A66-851E-3F35FDACDA57}" type="presOf" srcId="{5742497B-78E1-4FF2-B914-B7D167DEAA5B}" destId="{F5C4AE05-6BD5-453E-9220-2022C2D287AB}" srcOrd="0" destOrd="0" presId="urn:microsoft.com/office/officeart/2005/8/layout/chevron1"/>
    <dgm:cxn modelId="{24D70399-DFF0-471A-AD55-AB782E6B2E95}" type="presParOf" srcId="{F5966319-F8FD-4341-9D93-E4FCC59CDF65}" destId="{98CEA3E9-F11D-43E2-ABB2-2AAF364CEEFA}" srcOrd="0" destOrd="0" presId="urn:microsoft.com/office/officeart/2005/8/layout/chevron1"/>
    <dgm:cxn modelId="{EF0A52BC-FF8F-48EF-9FF1-88A5A8DBC07D}" type="presParOf" srcId="{F5966319-F8FD-4341-9D93-E4FCC59CDF65}" destId="{82DB06AE-D7A5-43D9-AD1E-3739C770904B}" srcOrd="1" destOrd="0" presId="urn:microsoft.com/office/officeart/2005/8/layout/chevron1"/>
    <dgm:cxn modelId="{01F453AA-1961-423F-A269-4B5BA8EBB1F2}" type="presParOf" srcId="{F5966319-F8FD-4341-9D93-E4FCC59CDF65}" destId="{4EC16496-EDF1-4194-A5E1-A60B370B7A30}" srcOrd="2" destOrd="0" presId="urn:microsoft.com/office/officeart/2005/8/layout/chevron1"/>
    <dgm:cxn modelId="{D7A931F2-A929-47D4-8117-85CFA5CDCCFC}" type="presParOf" srcId="{F5966319-F8FD-4341-9D93-E4FCC59CDF65}" destId="{A15B2B6F-F4F5-476C-B102-6F3DEFA38148}" srcOrd="3" destOrd="0" presId="urn:microsoft.com/office/officeart/2005/8/layout/chevron1"/>
    <dgm:cxn modelId="{184A5DDD-3089-45C8-B4B0-6F567DE6EA75}" type="presParOf" srcId="{F5966319-F8FD-4341-9D93-E4FCC59CDF65}" destId="{F5C4AE05-6BD5-453E-9220-2022C2D287AB}" srcOrd="4" destOrd="0" presId="urn:microsoft.com/office/officeart/2005/8/layout/chevron1"/>
    <dgm:cxn modelId="{66E58752-410E-40A3-B0F3-6D992A8A8755}" type="presParOf" srcId="{F5966319-F8FD-4341-9D93-E4FCC59CDF65}" destId="{70871D79-2500-4C09-B4E2-EAED32C894AD}" srcOrd="5" destOrd="0" presId="urn:microsoft.com/office/officeart/2005/8/layout/chevron1"/>
    <dgm:cxn modelId="{EF80CFE6-B1A0-442C-8B18-0E6F72226819}" type="presParOf" srcId="{F5966319-F8FD-4341-9D93-E4FCC59CDF65}" destId="{BB347B4C-DCE3-48B8-AB18-04DC843720D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pPr/>
              <a:t>30.03.2016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30.03.2016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SBV – </a:t>
            </a:r>
            <a:r>
              <a:rPr lang="de-DE" dirty="0" err="1" smtClean="0"/>
              <a:t>Weiterbilungskurse</a:t>
            </a:r>
            <a:r>
              <a:rPr lang="de-DE" dirty="0" smtClean="0"/>
              <a:t> 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0" y="6309321"/>
            <a:ext cx="2880320" cy="360040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8608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1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5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0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19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44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SBV – Weitebildungskurse 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Ausschreibung Leitungsbau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ww.google.ch/url?sa=i&amp;rct=j&amp;q=&amp;esrc=s&amp;source=images&amp;cd=&amp;cad=rja&amp;uact=8&amp;ved=0ahUKEwjj7MyH0qTLAhXG1RQKHXtgBl4QjRwIBw&amp;url=http://www.wv-adligenswil.ch/aktuelles/wasserleitungsbruch-was-nun/&amp;bvm=bv.115339255,d.bGQ&amp;psig=AFQjCNH6q-q0jv5e3THLMKko9UCsTGM-RA&amp;ust=1457098686923717" TargetMode="External"/><Relationship Id="rId2" Type="http://schemas.openxmlformats.org/officeDocument/2006/relationships/hyperlink" Target="http://www.google.ch/url?sa=i&amp;rct=j&amp;q=&amp;esrc=s&amp;source=images&amp;cd=&amp;cad=rja&amp;uact=8&amp;ved=0ahUKEwjmmNe9z6TLAhUBmBQKHf4yCjwQjRwIBw&amp;url=http://www.canstockphoto.de/illustration/planen.html&amp;bvm=bv.115339255,d.bGQ&amp;psig=AFQjCNHs2OLTJfveOHeDftj5aPie_d-iMQ&amp;ust=14570980777276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h/url?sa=i&amp;rct=j&amp;q=&amp;esrc=s&amp;source=images&amp;cd=&amp;cad=rja&amp;uact=8&amp;ved=0ahUKEwj6gafp0KTLAhVBPxQKHStkAr8QjRwIBw&amp;url=http://www.cicpartner.de/strategische-weiterentwicklung&amp;bvm=bv.115339255,d.bGQ&amp;psig=AFQjCNEW6otGKANrVcHAl3tk0No5_kSL9g&amp;ust=1457098434925548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://www.google.ch/url?sa=i&amp;rct=j&amp;q=&amp;esrc=s&amp;source=images&amp;cd=&amp;cad=rja&amp;uact=8&amp;ved=0ahUKEwiA6JDu26TLAhWFWBQKHW8AA5MQjRwIBw&amp;url=http://www.heli-doc-dd.de/produkt/dji-phantom-kostenvoranschlag/&amp;bvm=bv.115339255,d.bGQ&amp;psig=AFQjCNFYTVBFZJBpzdvI_v909Rm4eGTYqA&amp;ust=1457101381770643" TargetMode="External"/><Relationship Id="rId2" Type="http://schemas.openxmlformats.org/officeDocument/2006/relationships/hyperlink" Target="http://fgbarlieb.de/wp-content/uploads/2014/11/redeker_selina-e14156171477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www.google.ch/url?sa=i&amp;rct=j&amp;q=&amp;esrc=s&amp;source=images&amp;cd=&amp;cad=rja&amp;uact=8&amp;ved=0ahUKEwiwsLvh2qTLAhUD1RQKHX2iDLwQjRwIBw&amp;url=https://sites.google.com/site/koehlersbautagebuch/Home/kalender&amp;bvm=bv.115339255,d.bGQ&amp;psig=AFQjCNFs_KfFFYyA7Qs5D3aR4suLckYARA&amp;ust=145710110364656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Ausschreibung Leitungsbau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Martin Nideröst</a:t>
            </a:r>
          </a:p>
          <a:p>
            <a:r>
              <a:rPr lang="de-DE" dirty="0" smtClean="0"/>
              <a:t>Sutter Ing.- und Planungsbüro Liestal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Weiterbildungskurse 2016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Inhalt der Präsentation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Wann ist eine Ausschreibung angesagt?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Wie läuft eine Ausschreibung ab?</a:t>
            </a:r>
          </a:p>
          <a:p>
            <a:r>
              <a:rPr lang="de-DE" dirty="0" smtClean="0"/>
              <a:t>Was steht in den Submissionsunterlagen?</a:t>
            </a:r>
          </a:p>
          <a:p>
            <a:r>
              <a:rPr lang="de-DE" dirty="0" smtClean="0"/>
              <a:t>Wie sieht ein Leistungsverzeichnis aus?</a:t>
            </a:r>
          </a:p>
          <a:p>
            <a:r>
              <a:rPr lang="de-DE" dirty="0" smtClean="0"/>
              <a:t>Wo kann es schiefgehen?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10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ewinkelte Verbindung 46"/>
          <p:cNvCxnSpPr/>
          <p:nvPr/>
        </p:nvCxnSpPr>
        <p:spPr>
          <a:xfrm rot="10800000" flipV="1">
            <a:off x="7020272" y="4221087"/>
            <a:ext cx="1281286" cy="122413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/>
          <p:cNvGrpSpPr/>
          <p:nvPr/>
        </p:nvGrpSpPr>
        <p:grpSpPr>
          <a:xfrm>
            <a:off x="971600" y="4196703"/>
            <a:ext cx="4270176" cy="1104505"/>
            <a:chOff x="971600" y="4196703"/>
            <a:chExt cx="4270176" cy="1104505"/>
          </a:xfrm>
        </p:grpSpPr>
        <p:sp>
          <p:nvSpPr>
            <p:cNvPr id="23" name="Textfeld 22"/>
            <p:cNvSpPr txBox="1"/>
            <p:nvPr/>
          </p:nvSpPr>
          <p:spPr>
            <a:xfrm>
              <a:off x="971600" y="493187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Fragen (schriftlich)</a:t>
              </a:r>
              <a:endParaRPr lang="de-CH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971600" y="4581128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Begehung vor Ort</a:t>
              </a:r>
              <a:endParaRPr lang="de-CH" dirty="0"/>
            </a:p>
          </p:txBody>
        </p:sp>
        <p:cxnSp>
          <p:nvCxnSpPr>
            <p:cNvPr id="28" name="Gewinkelte Verbindung 27"/>
            <p:cNvCxnSpPr/>
            <p:nvPr/>
          </p:nvCxnSpPr>
          <p:spPr>
            <a:xfrm rot="10800000" flipV="1">
              <a:off x="4211960" y="4221088"/>
              <a:ext cx="1029816" cy="9361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/>
            <p:nvPr/>
          </p:nvCxnSpPr>
          <p:spPr>
            <a:xfrm rot="10800000" flipV="1">
              <a:off x="4211960" y="4196703"/>
              <a:ext cx="792088" cy="6004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>
          <a:xfrm>
            <a:off x="3779912" y="4192513"/>
            <a:ext cx="4270176" cy="1104505"/>
            <a:chOff x="971600" y="4196703"/>
            <a:chExt cx="4270176" cy="1104505"/>
          </a:xfrm>
        </p:grpSpPr>
        <p:sp>
          <p:nvSpPr>
            <p:cNvPr id="43" name="Textfeld 42"/>
            <p:cNvSpPr txBox="1"/>
            <p:nvPr/>
          </p:nvSpPr>
          <p:spPr>
            <a:xfrm>
              <a:off x="971600" y="493187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(nicht) öffentlich</a:t>
              </a:r>
              <a:endParaRPr lang="de-CH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71600" y="4581128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1 Termin</a:t>
              </a:r>
              <a:endParaRPr lang="de-CH" dirty="0"/>
            </a:p>
          </p:txBody>
        </p:sp>
        <p:cxnSp>
          <p:nvCxnSpPr>
            <p:cNvPr id="45" name="Gewinkelte Verbindung 44"/>
            <p:cNvCxnSpPr/>
            <p:nvPr/>
          </p:nvCxnSpPr>
          <p:spPr>
            <a:xfrm rot="10800000" flipV="1">
              <a:off x="4211960" y="4221088"/>
              <a:ext cx="1029816" cy="9361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winkelte Verbindung 45"/>
            <p:cNvCxnSpPr/>
            <p:nvPr/>
          </p:nvCxnSpPr>
          <p:spPr>
            <a:xfrm rot="10800000" flipV="1">
              <a:off x="4211960" y="4196703"/>
              <a:ext cx="792088" cy="6004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>
          <a:xfrm>
            <a:off x="3779912" y="526334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Protokoll</a:t>
            </a:r>
            <a:endParaRPr lang="de-CH" dirty="0"/>
          </a:p>
        </p:txBody>
      </p:sp>
      <p:graphicFrame>
        <p:nvGraphicFramePr>
          <p:cNvPr id="17" name="Inhaltsplatzhalter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SBV – </a:t>
            </a:r>
            <a:r>
              <a:rPr lang="de-DE" dirty="0" err="1" smtClean="0"/>
              <a:t>Weiterbilungskurse</a:t>
            </a:r>
            <a:r>
              <a:rPr lang="de-DE" dirty="0" smtClean="0"/>
              <a:t>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läuft eine Ausschreibung ab?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1028" name="AutoShape 4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0" name="AutoShape 6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2" name="AutoShape 8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4" name="AutoShape 10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6" name="AutoShape 12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" name="Rechteck 17"/>
          <p:cNvSpPr/>
          <p:nvPr/>
        </p:nvSpPr>
        <p:spPr>
          <a:xfrm>
            <a:off x="1187624" y="148478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Bundesgesetz über das öffentliche Beschaffungswesen (</a:t>
            </a:r>
            <a:r>
              <a:rPr lang="de-CH" b="1" dirty="0" err="1" smtClean="0"/>
              <a:t>BöB</a:t>
            </a:r>
            <a:r>
              <a:rPr lang="de-CH" b="1" dirty="0" smtClean="0"/>
              <a:t>) 172.056.1</a:t>
            </a:r>
          </a:p>
          <a:p>
            <a:r>
              <a:rPr lang="de-CH" b="1" dirty="0" smtClean="0"/>
              <a:t>Verordnung über das öffentliche Beschaffungswesen (</a:t>
            </a:r>
            <a:r>
              <a:rPr lang="de-CH" b="1" dirty="0" err="1" smtClean="0"/>
              <a:t>VöB</a:t>
            </a:r>
            <a:r>
              <a:rPr lang="de-CH" b="1" dirty="0" smtClean="0"/>
              <a:t>) 172.056.11</a:t>
            </a:r>
            <a:endParaRPr lang="de-CH" dirty="0"/>
          </a:p>
        </p:txBody>
      </p:sp>
      <p:sp>
        <p:nvSpPr>
          <p:cNvPr id="20" name="Runde Klammer links 19"/>
          <p:cNvSpPr/>
          <p:nvPr/>
        </p:nvSpPr>
        <p:spPr>
          <a:xfrm rot="5400000">
            <a:off x="4134240" y="1274472"/>
            <a:ext cx="443472" cy="3744416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2483768" y="29969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3 bis 6 Wochen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>
          <a:xfrm rot="5400000">
            <a:off x="6372200" y="4293096"/>
            <a:ext cx="360040" cy="23762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7" name="Gewinkelte Verbindung 46"/>
          <p:cNvCxnSpPr/>
          <p:nvPr/>
        </p:nvCxnSpPr>
        <p:spPr>
          <a:xfrm rot="10800000" flipV="1">
            <a:off x="7020272" y="4221087"/>
            <a:ext cx="1281286" cy="122413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40"/>
          <p:cNvGrpSpPr/>
          <p:nvPr/>
        </p:nvGrpSpPr>
        <p:grpSpPr>
          <a:xfrm>
            <a:off x="971600" y="4196703"/>
            <a:ext cx="4270176" cy="1104505"/>
            <a:chOff x="971600" y="4196703"/>
            <a:chExt cx="4270176" cy="1104505"/>
          </a:xfrm>
        </p:grpSpPr>
        <p:sp>
          <p:nvSpPr>
            <p:cNvPr id="23" name="Textfeld 22"/>
            <p:cNvSpPr txBox="1"/>
            <p:nvPr/>
          </p:nvSpPr>
          <p:spPr>
            <a:xfrm>
              <a:off x="971600" y="493187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Fragen (schriftlich)</a:t>
              </a:r>
              <a:endParaRPr lang="de-CH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971600" y="4581128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Begehung vor Ort</a:t>
              </a:r>
              <a:endParaRPr lang="de-CH" dirty="0"/>
            </a:p>
          </p:txBody>
        </p:sp>
        <p:cxnSp>
          <p:nvCxnSpPr>
            <p:cNvPr id="28" name="Gewinkelte Verbindung 27"/>
            <p:cNvCxnSpPr/>
            <p:nvPr/>
          </p:nvCxnSpPr>
          <p:spPr>
            <a:xfrm rot="10800000" flipV="1">
              <a:off x="4211960" y="4221088"/>
              <a:ext cx="1029816" cy="9361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/>
            <p:nvPr/>
          </p:nvCxnSpPr>
          <p:spPr>
            <a:xfrm rot="10800000" flipV="1">
              <a:off x="4211960" y="4196703"/>
              <a:ext cx="792088" cy="6004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41"/>
          <p:cNvGrpSpPr/>
          <p:nvPr/>
        </p:nvGrpSpPr>
        <p:grpSpPr>
          <a:xfrm>
            <a:off x="3779912" y="4192513"/>
            <a:ext cx="4270176" cy="1104505"/>
            <a:chOff x="971600" y="4196703"/>
            <a:chExt cx="4270176" cy="1104505"/>
          </a:xfrm>
        </p:grpSpPr>
        <p:sp>
          <p:nvSpPr>
            <p:cNvPr id="43" name="Textfeld 42"/>
            <p:cNvSpPr txBox="1"/>
            <p:nvPr/>
          </p:nvSpPr>
          <p:spPr>
            <a:xfrm>
              <a:off x="971600" y="493187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(nicht) öffentlich</a:t>
              </a:r>
              <a:endParaRPr lang="de-CH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71600" y="4581128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1 Termin</a:t>
              </a:r>
              <a:endParaRPr lang="de-CH" dirty="0"/>
            </a:p>
          </p:txBody>
        </p:sp>
        <p:cxnSp>
          <p:nvCxnSpPr>
            <p:cNvPr id="45" name="Gewinkelte Verbindung 44"/>
            <p:cNvCxnSpPr/>
            <p:nvPr/>
          </p:nvCxnSpPr>
          <p:spPr>
            <a:xfrm rot="10800000" flipV="1">
              <a:off x="4211960" y="4221088"/>
              <a:ext cx="1029816" cy="9361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winkelte Verbindung 45"/>
            <p:cNvCxnSpPr/>
            <p:nvPr/>
          </p:nvCxnSpPr>
          <p:spPr>
            <a:xfrm rot="10800000" flipV="1">
              <a:off x="4211960" y="4196703"/>
              <a:ext cx="792088" cy="6004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>
          <a:xfrm>
            <a:off x="3779912" y="526334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</a:rPr>
              <a:t>Protokoll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SBV – </a:t>
            </a:r>
            <a:r>
              <a:rPr lang="de-DE" dirty="0" err="1" smtClean="0"/>
              <a:t>Weiterbilungskurse</a:t>
            </a:r>
            <a:r>
              <a:rPr lang="de-DE" dirty="0" smtClean="0"/>
              <a:t>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läuft eine Ausschreibung ab?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1028" name="AutoShape 4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0" name="AutoShape 6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2" name="AutoShape 8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4" name="AutoShape 10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6" name="AutoShape 12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" name="Rechteck 17"/>
          <p:cNvSpPr/>
          <p:nvPr/>
        </p:nvSpPr>
        <p:spPr>
          <a:xfrm>
            <a:off x="1187624" y="148478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Bundesgesetz über das öffentliche Beschaffungswesen (</a:t>
            </a:r>
            <a:r>
              <a:rPr lang="de-CH" b="1" dirty="0" err="1" smtClean="0"/>
              <a:t>BöB</a:t>
            </a:r>
            <a:r>
              <a:rPr lang="de-CH" b="1" dirty="0" smtClean="0"/>
              <a:t>) 172.056.1</a:t>
            </a:r>
          </a:p>
          <a:p>
            <a:r>
              <a:rPr lang="de-CH" b="1" dirty="0" smtClean="0"/>
              <a:t>Verordnung über das öffentliche Beschaffungswesen (</a:t>
            </a:r>
            <a:r>
              <a:rPr lang="de-CH" b="1" dirty="0" err="1" smtClean="0"/>
              <a:t>VöB</a:t>
            </a:r>
            <a:r>
              <a:rPr lang="de-CH" b="1" dirty="0" smtClean="0"/>
              <a:t>) 172.056.11</a:t>
            </a:r>
            <a:endParaRPr lang="de-CH" dirty="0"/>
          </a:p>
        </p:txBody>
      </p:sp>
      <p:sp>
        <p:nvSpPr>
          <p:cNvPr id="20" name="Runde Klammer links 19"/>
          <p:cNvSpPr/>
          <p:nvPr/>
        </p:nvSpPr>
        <p:spPr>
          <a:xfrm rot="5400000">
            <a:off x="4134240" y="1274472"/>
            <a:ext cx="443472" cy="3744416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2483768" y="29969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3 bis 6 Wochen</a:t>
            </a:r>
            <a:endParaRPr lang="de-CH" dirty="0"/>
          </a:p>
        </p:txBody>
      </p:sp>
      <p:graphicFrame>
        <p:nvGraphicFramePr>
          <p:cNvPr id="17" name="Inhaltsplatzhalter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läuft eine Ausschreibung ab?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Offertöffnungsprotokoll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2140729"/>
            <a:ext cx="4043754" cy="42405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24" name="Gerade Verbindung mit Pfeil 23"/>
          <p:cNvCxnSpPr/>
          <p:nvPr/>
        </p:nvCxnSpPr>
        <p:spPr>
          <a:xfrm flipH="1">
            <a:off x="5436096" y="2675012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5436096" y="3140968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5436096" y="3429000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5436096" y="4869160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660232" y="20608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Projektangaben</a:t>
            </a:r>
            <a:endParaRPr lang="de-CH" dirty="0">
              <a:solidFill>
                <a:srgbClr val="FF0000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5436096" y="2276872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6660232" y="2492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Arbeitsgattung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660232" y="29503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Termin </a:t>
            </a:r>
            <a:r>
              <a:rPr lang="de-DE" dirty="0" err="1" smtClean="0">
                <a:solidFill>
                  <a:srgbClr val="FF0000"/>
                </a:solidFill>
              </a:rPr>
              <a:t>Offertöffnung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660232" y="32510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Verfahren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660232" y="46785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Nettoangebote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796136" y="6021288"/>
            <a:ext cx="244827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Doppelte Unterschrift</a:t>
            </a:r>
            <a:endParaRPr lang="de-C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0"/>
          <p:cNvGrpSpPr/>
          <p:nvPr/>
        </p:nvGrpSpPr>
        <p:grpSpPr>
          <a:xfrm>
            <a:off x="-828600" y="4196703"/>
            <a:ext cx="4270176" cy="1104505"/>
            <a:chOff x="971600" y="4196703"/>
            <a:chExt cx="4270176" cy="1104505"/>
          </a:xfrm>
        </p:grpSpPr>
        <p:sp>
          <p:nvSpPr>
            <p:cNvPr id="23" name="Textfeld 22"/>
            <p:cNvSpPr txBox="1"/>
            <p:nvPr/>
          </p:nvSpPr>
          <p:spPr>
            <a:xfrm>
              <a:off x="971600" y="493187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Korrektur</a:t>
              </a:r>
              <a:endParaRPr lang="de-CH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971600" y="4581128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Prüfung</a:t>
              </a:r>
              <a:endParaRPr lang="de-CH" dirty="0"/>
            </a:p>
          </p:txBody>
        </p:sp>
        <p:cxnSp>
          <p:nvCxnSpPr>
            <p:cNvPr id="28" name="Gewinkelte Verbindung 27"/>
            <p:cNvCxnSpPr/>
            <p:nvPr/>
          </p:nvCxnSpPr>
          <p:spPr>
            <a:xfrm rot="10800000" flipV="1">
              <a:off x="4211960" y="4221088"/>
              <a:ext cx="1029816" cy="9361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/>
            <p:nvPr/>
          </p:nvCxnSpPr>
          <p:spPr>
            <a:xfrm rot="10800000" flipV="1">
              <a:off x="4211960" y="4196703"/>
              <a:ext cx="792088" cy="6004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41"/>
          <p:cNvGrpSpPr/>
          <p:nvPr/>
        </p:nvGrpSpPr>
        <p:grpSpPr>
          <a:xfrm>
            <a:off x="4211960" y="4192513"/>
            <a:ext cx="4032448" cy="1307755"/>
            <a:chOff x="1403648" y="4196703"/>
            <a:chExt cx="4032448" cy="1307755"/>
          </a:xfrm>
        </p:grpSpPr>
        <p:sp>
          <p:nvSpPr>
            <p:cNvPr id="44" name="Textfeld 43"/>
            <p:cNvSpPr txBox="1"/>
            <p:nvPr/>
          </p:nvSpPr>
          <p:spPr>
            <a:xfrm>
              <a:off x="1403648" y="4581128"/>
              <a:ext cx="3240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In der Regel</a:t>
              </a:r>
            </a:p>
            <a:p>
              <a:pPr algn="r"/>
              <a:r>
                <a:rPr lang="de-DE" dirty="0" smtClean="0"/>
                <a:t>10 Tage </a:t>
              </a:r>
              <a:br>
                <a:rPr lang="de-DE" dirty="0" smtClean="0"/>
              </a:br>
              <a:endParaRPr lang="de-CH" dirty="0"/>
            </a:p>
          </p:txBody>
        </p:sp>
        <p:cxnSp>
          <p:nvCxnSpPr>
            <p:cNvPr id="46" name="Gewinkelte Verbindung 45"/>
            <p:cNvCxnSpPr/>
            <p:nvPr/>
          </p:nvCxnSpPr>
          <p:spPr>
            <a:xfrm rot="10800000" flipV="1">
              <a:off x="4644008" y="4196703"/>
              <a:ext cx="792088" cy="6004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feld 28"/>
          <p:cNvSpPr txBox="1"/>
          <p:nvPr/>
        </p:nvSpPr>
        <p:spPr>
          <a:xfrm>
            <a:off x="1907704" y="492768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Rechtsmittel-</a:t>
            </a:r>
            <a:br>
              <a:rPr lang="de-DE" dirty="0" smtClean="0"/>
            </a:br>
            <a:r>
              <a:rPr lang="de-DE" dirty="0" err="1" smtClean="0"/>
              <a:t>belehrung</a:t>
            </a:r>
            <a:endParaRPr lang="de-CH" dirty="0"/>
          </a:p>
        </p:txBody>
      </p:sp>
      <p:sp>
        <p:nvSpPr>
          <p:cNvPr id="30" name="Textfeld 29"/>
          <p:cNvSpPr txBox="1"/>
          <p:nvPr/>
        </p:nvSpPr>
        <p:spPr>
          <a:xfrm>
            <a:off x="1907704" y="457693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Wem, </a:t>
            </a:r>
            <a:r>
              <a:rPr lang="de-DE" dirty="0" err="1" smtClean="0"/>
              <a:t>Wieviel</a:t>
            </a:r>
            <a:endParaRPr lang="de-CH" dirty="0"/>
          </a:p>
        </p:txBody>
      </p:sp>
      <p:cxnSp>
        <p:nvCxnSpPr>
          <p:cNvPr id="32" name="Gewinkelte Verbindung 31"/>
          <p:cNvCxnSpPr/>
          <p:nvPr/>
        </p:nvCxnSpPr>
        <p:spPr>
          <a:xfrm rot="10800000" flipV="1">
            <a:off x="5148064" y="4216898"/>
            <a:ext cx="1029816" cy="93610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/>
          <p:cNvCxnSpPr/>
          <p:nvPr/>
        </p:nvCxnSpPr>
        <p:spPr>
          <a:xfrm rot="10800000" flipV="1">
            <a:off x="5148064" y="4192513"/>
            <a:ext cx="792088" cy="60044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/>
          <p:nvPr/>
        </p:nvCxnSpPr>
        <p:spPr>
          <a:xfrm rot="10800000" flipV="1">
            <a:off x="2411760" y="4221088"/>
            <a:ext cx="1281286" cy="122413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-828600" y="526334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Bewertung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SBV – </a:t>
            </a:r>
            <a:r>
              <a:rPr lang="de-DE" dirty="0" err="1" smtClean="0"/>
              <a:t>Weiterbilungskurse</a:t>
            </a:r>
            <a:r>
              <a:rPr lang="de-DE" dirty="0" smtClean="0"/>
              <a:t>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läuft eine Ausschreibung ab?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1028" name="AutoShape 4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0" name="AutoShape 6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2" name="AutoShape 8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4" name="AutoShape 10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6" name="AutoShape 12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" name="Rechteck 17"/>
          <p:cNvSpPr/>
          <p:nvPr/>
        </p:nvSpPr>
        <p:spPr>
          <a:xfrm>
            <a:off x="1187624" y="148478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Bundesgesetz über das öffentliche Beschaffungswesen (</a:t>
            </a:r>
            <a:r>
              <a:rPr lang="de-CH" b="1" dirty="0" err="1" smtClean="0"/>
              <a:t>BöB</a:t>
            </a:r>
            <a:r>
              <a:rPr lang="de-CH" b="1" dirty="0" smtClean="0"/>
              <a:t>) 172.056.1</a:t>
            </a:r>
          </a:p>
          <a:p>
            <a:r>
              <a:rPr lang="de-CH" b="1" dirty="0" smtClean="0"/>
              <a:t>Verordnung über das öffentliche Beschaffungswesen (</a:t>
            </a:r>
            <a:r>
              <a:rPr lang="de-CH" b="1" dirty="0" err="1" smtClean="0"/>
              <a:t>VöB</a:t>
            </a:r>
            <a:r>
              <a:rPr lang="de-CH" b="1" dirty="0" smtClean="0"/>
              <a:t>) 172.056.11</a:t>
            </a:r>
            <a:endParaRPr lang="de-CH" dirty="0"/>
          </a:p>
        </p:txBody>
      </p:sp>
      <p:sp>
        <p:nvSpPr>
          <p:cNvPr id="36" name="Textfeld 35"/>
          <p:cNvSpPr txBox="1"/>
          <p:nvPr/>
        </p:nvSpPr>
        <p:spPr>
          <a:xfrm>
            <a:off x="3347864" y="5518973"/>
            <a:ext cx="496855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Verhandlungen über Preise oder Preisnachlässe sind unzulässig </a:t>
            </a:r>
            <a:r>
              <a:rPr lang="de-DE" dirty="0" err="1" smtClean="0">
                <a:solidFill>
                  <a:srgbClr val="FF0000"/>
                </a:solidFill>
              </a:rPr>
              <a:t>ausser</a:t>
            </a:r>
            <a:r>
              <a:rPr lang="de-DE" dirty="0" smtClean="0">
                <a:solidFill>
                  <a:srgbClr val="FF0000"/>
                </a:solidFill>
              </a:rPr>
              <a:t> im freihändigen Verfahren</a:t>
            </a:r>
            <a:endParaRPr lang="de-CH" dirty="0">
              <a:solidFill>
                <a:srgbClr val="FF0000"/>
              </a:solidFill>
            </a:endParaRPr>
          </a:p>
        </p:txBody>
      </p:sp>
      <p:graphicFrame>
        <p:nvGraphicFramePr>
          <p:cNvPr id="17" name="Inhaltsplatzhalter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Inhalt der Präsentation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Wann ist eine Ausschreibung angesagt?</a:t>
            </a:r>
          </a:p>
          <a:p>
            <a:r>
              <a:rPr lang="de-DE" dirty="0" smtClean="0"/>
              <a:t>Wie läuft eine Ausschreibung ab?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Was steht in den Submissionsunterlagen?</a:t>
            </a:r>
          </a:p>
          <a:p>
            <a:r>
              <a:rPr lang="de-DE" dirty="0" smtClean="0"/>
              <a:t>Wie sieht ein Leistungsverzeichnis aus?</a:t>
            </a:r>
          </a:p>
          <a:p>
            <a:r>
              <a:rPr lang="de-DE" dirty="0" smtClean="0"/>
              <a:t>Wo kann es schiefgehen?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Was steht in den Submissionsunterlagen?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Deckblatt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25214" t="20272" r="25149" b="22489"/>
          <a:stretch>
            <a:fillRect/>
          </a:stretch>
        </p:blipFill>
        <p:spPr bwMode="auto">
          <a:xfrm>
            <a:off x="1535663" y="2144533"/>
            <a:ext cx="6420713" cy="416478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Was steht in den Submissionsunterlagen?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Deckblatt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17</a:t>
            </a:fld>
            <a:endParaRPr lang="de-CH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24994" t="22030" r="25583" b="15949"/>
          <a:stretch>
            <a:fillRect/>
          </a:stretch>
        </p:blipFill>
        <p:spPr bwMode="auto">
          <a:xfrm>
            <a:off x="1547664" y="2111676"/>
            <a:ext cx="6048672" cy="4269651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Was steht in den Submissionsunterlagen?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Zulassungsunterlagen (Eignungskriterien)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09600" y="2708920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Zum Beispiel: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Vollständig ausgefülltes und rechtsgültig unterzeichnetes Leistungsverzeichnis;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Versicherungsnachweis;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Selbstdeklaration „Einhaltung des Bundesgesetz über Gleichstellung Mann/Frau“;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Nachweis der Einhaltung des GAV in Form einer Bestätigung der zuständigen Paritätischen Kommission oder Bestätigung eines unabhängigen Treuhandbüros;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Zertifikat Fachkurs „</a:t>
            </a:r>
            <a:r>
              <a:rPr lang="de-DE" dirty="0" err="1" smtClean="0">
                <a:latin typeface="+mn-lt"/>
                <a:cs typeface="+mn-cs"/>
              </a:rPr>
              <a:t>Schweissen</a:t>
            </a:r>
            <a:r>
              <a:rPr lang="de-DE" dirty="0" smtClean="0">
                <a:latin typeface="+mn-lt"/>
                <a:cs typeface="+mn-cs"/>
              </a:rPr>
              <a:t> und Verlegen erdverlegter Rohre aus PE und PVC“. Das Zertifikat darf nicht älter als 3 Jahre sein.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611560" y="5489848"/>
            <a:ext cx="8229600" cy="81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Nicht erlaubt: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Niederlassung im Kanton XY (Diskriminierend).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Was steht in den Submissionsunterlagen?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Zulassungsunterlagen (Eignungskriterien)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19</a:t>
            </a:fld>
            <a:endParaRPr lang="de-CH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9354" t="23531" r="25834" b="24537"/>
          <a:stretch>
            <a:fillRect/>
          </a:stretch>
        </p:blipFill>
        <p:spPr bwMode="auto">
          <a:xfrm>
            <a:off x="611560" y="2465512"/>
            <a:ext cx="8049146" cy="3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Inhalt der Präsentation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Wann ist eine Ausschreibung angesagt?</a:t>
            </a:r>
          </a:p>
          <a:p>
            <a:r>
              <a:rPr lang="de-DE" dirty="0" smtClean="0"/>
              <a:t>Wie läuft eine Ausschreibung ab?</a:t>
            </a:r>
          </a:p>
          <a:p>
            <a:r>
              <a:rPr lang="de-DE" dirty="0" smtClean="0"/>
              <a:t>Was steht in den Submissionsunterlagen?</a:t>
            </a:r>
          </a:p>
          <a:p>
            <a:r>
              <a:rPr lang="de-DE" dirty="0" smtClean="0"/>
              <a:t>Wie sieht ein Leistungsverzeichnis aus?</a:t>
            </a:r>
          </a:p>
          <a:p>
            <a:r>
              <a:rPr lang="de-DE" dirty="0" smtClean="0"/>
              <a:t>Wo kann es schiefgehen?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Was steht in den Submissionsunterlagen?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Bewertungsunterlagen (Zuschlagkriterien)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0960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Zum Beispiel: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Angebotspreis Netto – 80%;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Zertifikat Fachkurs „</a:t>
            </a:r>
            <a:r>
              <a:rPr lang="de-DE" dirty="0" err="1" smtClean="0">
                <a:latin typeface="+mn-lt"/>
                <a:cs typeface="+mn-cs"/>
              </a:rPr>
              <a:t>Schweissen</a:t>
            </a:r>
            <a:r>
              <a:rPr lang="de-DE" dirty="0" smtClean="0">
                <a:latin typeface="+mn-lt"/>
                <a:cs typeface="+mn-cs"/>
              </a:rPr>
              <a:t> und Verlegen erdverlegter Rohre aus PE und PVC“. Das Zertifikat darf nicht älter als 3 Jahre sein – 10%;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Anzahl Auszubildende (1 Auszubildender pro … Arbeitnehmer – 10%);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Anzahl Referenzen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Was steht in den Submissionsunterlagen?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Bewertungsunterlagen (Zuschlagkriterien)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21</a:t>
            </a:fld>
            <a:endParaRPr lang="de-CH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0960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Berechnungsschlüssel: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latin typeface="+mn-lt"/>
                <a:cs typeface="+mn-cs"/>
              </a:rPr>
              <a:t>Angebotspreis Netto </a:t>
            </a:r>
            <a:r>
              <a:rPr lang="de-DE" dirty="0" smtClean="0"/>
              <a:t>– </a:t>
            </a:r>
            <a:r>
              <a:rPr lang="de-DE" dirty="0" smtClean="0">
                <a:latin typeface="+mn-lt"/>
                <a:cs typeface="+mn-cs"/>
              </a:rPr>
              <a:t>90 %  	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Zertifikat Fachkurs –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3690898"/>
            <a:ext cx="7560840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Günstigstes Angebot CHF 35‘000.-	</a:t>
            </a:r>
          </a:p>
          <a:p>
            <a:r>
              <a:rPr lang="de-DE" dirty="0" smtClean="0"/>
              <a:t>Teuerstes Angebot CHF 50‘000.-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Günstigstes Angebot :  90 Punkte	Gültiges Zertifikat:	        10 Punkte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2-facher Mittelwert:       0 Punkte	Kein gültiges Zertifikat:     0 Punkte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Übrige Angebote:	        x Punkte 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Das Angebot mit den meisten Punkten erhält den Zuschlag. </a:t>
            </a:r>
            <a:endParaRPr lang="de-C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Was steht in den Submissionsunterlagen?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Allgemeine Bestimmungen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22</a:t>
            </a:fld>
            <a:endParaRPr lang="de-CH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0960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Zum Beispiel: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Baustellenorganisation;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Gewässer- und Grundwasserschutz;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Schutzvorrichtungen;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Abrechnung;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Schlechtwetter-Entschädigung;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Teuerung;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Nachtragspreise;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Regiearbeiten;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Mehr- oder Minderleistungen;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Regelungen für </a:t>
            </a:r>
            <a:r>
              <a:rPr lang="de-DE" dirty="0" err="1" smtClean="0">
                <a:latin typeface="+mn-lt"/>
                <a:cs typeface="+mn-cs"/>
              </a:rPr>
              <a:t>Ausmasse</a:t>
            </a:r>
            <a:r>
              <a:rPr lang="de-DE" dirty="0" smtClean="0">
                <a:latin typeface="+mn-lt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err="1" smtClean="0">
                <a:latin typeface="+mn-lt"/>
                <a:cs typeface="+mn-cs"/>
              </a:rPr>
              <a:t>Einmessungen</a:t>
            </a:r>
            <a:r>
              <a:rPr lang="de-DE" dirty="0" smtClean="0">
                <a:latin typeface="+mn-lt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Qualitätsprüfungen und Bauabnahme;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Entsorgung;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……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Was steht in den Submissionsunterlagen?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Projektbezogene Bestimmungen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23</a:t>
            </a:fld>
            <a:endParaRPr lang="de-CH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09600" y="2708920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Zum Beispiel: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Objektbeschrieb;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Geotechnische Verhältnisse;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err="1" smtClean="0">
                <a:latin typeface="+mn-lt"/>
                <a:cs typeface="+mn-cs"/>
              </a:rPr>
              <a:t>Hydro</a:t>
            </a:r>
            <a:r>
              <a:rPr lang="de-DE" dirty="0" smtClean="0">
                <a:latin typeface="+mn-lt"/>
                <a:cs typeface="+mn-cs"/>
              </a:rPr>
              <a:t>(</a:t>
            </a:r>
            <a:r>
              <a:rPr lang="de-DE" dirty="0" err="1" smtClean="0">
                <a:latin typeface="+mn-lt"/>
                <a:cs typeface="+mn-cs"/>
              </a:rPr>
              <a:t>geo</a:t>
            </a:r>
            <a:r>
              <a:rPr lang="de-DE" dirty="0" smtClean="0">
                <a:latin typeface="+mn-lt"/>
                <a:cs typeface="+mn-cs"/>
              </a:rPr>
              <a:t>)logische Verhältnisse;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Verkehrsverhältnisse;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Installationsplätze;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Energie und Wasser;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Bauseitig gelieferte Materialien;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Termine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latin typeface="+mn-lt"/>
                <a:cs typeface="+mn-cs"/>
              </a:rPr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Inhalt der Präsentation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Wann ist eine Ausschreibung angesagt?</a:t>
            </a:r>
          </a:p>
          <a:p>
            <a:r>
              <a:rPr lang="de-DE" dirty="0" smtClean="0"/>
              <a:t>Wie läuft eine Ausschreibung ab?</a:t>
            </a:r>
          </a:p>
          <a:p>
            <a:r>
              <a:rPr lang="de-DE" dirty="0" smtClean="0"/>
              <a:t>Was steht in den Submissionsunterlagen?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Wie sieht ein Leistungsverzeichnis aus?</a:t>
            </a:r>
          </a:p>
          <a:p>
            <a:r>
              <a:rPr lang="de-DE" dirty="0" smtClean="0"/>
              <a:t>Wo kann es schiefgehen?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Software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25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Inhaltsplatzhalter 2"/>
          <p:cNvSpPr txBox="1">
            <a:spLocks/>
          </p:cNvSpPr>
          <p:nvPr/>
        </p:nvSpPr>
        <p:spPr>
          <a:xfrm>
            <a:off x="609600" y="2780928"/>
            <a:ext cx="8229600" cy="349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Viele Produkte auf dem Markt. Eine Auswahl: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err="1" smtClean="0">
                <a:latin typeface="+mn-lt"/>
                <a:cs typeface="+mn-cs"/>
              </a:rPr>
              <a:t>BauPlus</a:t>
            </a:r>
            <a:endParaRPr lang="de-DE" sz="240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Sorba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err="1" smtClean="0">
                <a:latin typeface="+mn-lt"/>
                <a:cs typeface="+mn-cs"/>
              </a:rPr>
              <a:t>Messerli</a:t>
            </a:r>
            <a:endParaRPr lang="de-DE" sz="240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WinBau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err="1" smtClean="0">
                <a:latin typeface="+mn-lt"/>
                <a:cs typeface="+mn-cs"/>
              </a:rPr>
              <a:t>DELTAprojekt</a:t>
            </a:r>
            <a:endParaRPr lang="de-DE" sz="240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004048" y="4653136"/>
            <a:ext cx="309634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</a:rPr>
              <a:t>Devisieren</a:t>
            </a:r>
            <a:r>
              <a:rPr lang="de-DE" sz="2400" dirty="0" smtClean="0">
                <a:solidFill>
                  <a:srgbClr val="FF0000"/>
                </a:solidFill>
              </a:rPr>
              <a:t> mit Excel ebenfalls möglich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004048" y="3534107"/>
            <a:ext cx="309634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Standardisierte Schnittstelle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Devis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26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83568" y="3573016"/>
          <a:ext cx="784887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172.100</a:t>
                      </a:r>
                      <a:r>
                        <a:rPr lang="de-DE" baseline="0" dirty="0" smtClean="0"/>
                        <a:t> 01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Formstück PE Muffe </a:t>
                      </a:r>
                    </a:p>
                    <a:p>
                      <a:r>
                        <a:rPr lang="de-DE" dirty="0" smtClean="0"/>
                        <a:t>DN</a:t>
                      </a:r>
                      <a:r>
                        <a:rPr lang="de-DE" baseline="0" dirty="0" smtClean="0"/>
                        <a:t> 100 mm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Stück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Gerade Verbindung mit Pfeil 9"/>
          <p:cNvCxnSpPr/>
          <p:nvPr/>
        </p:nvCxnSpPr>
        <p:spPr>
          <a:xfrm>
            <a:off x="1310432" y="278092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78384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Position</a:t>
            </a:r>
            <a:endParaRPr lang="de-CH" dirty="0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2627784" y="4437112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123728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Beschrieb</a:t>
            </a:r>
            <a:endParaRPr lang="de-CH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923928" y="278092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491880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Anzahl</a:t>
            </a:r>
            <a:endParaRPr lang="de-CH" dirty="0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5220072" y="4437112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716016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Einheit</a:t>
            </a:r>
            <a:endParaRPr lang="de-CH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6516216" y="2780928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796136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Preis pro Einheit</a:t>
            </a:r>
            <a:endParaRPr lang="de-CH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7812360" y="4437112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236296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Gesamtpreis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940152" y="3717032"/>
            <a:ext cx="25922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Wird vom Unternehmer ausgefüllt</a:t>
            </a:r>
            <a:endParaRPr lang="de-C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Devis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27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83568" y="3573016"/>
          <a:ext cx="784887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172.100</a:t>
                      </a:r>
                      <a:r>
                        <a:rPr lang="de-DE" baseline="0" dirty="0" smtClean="0"/>
                        <a:t> 01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Formstück PE Muffe </a:t>
                      </a:r>
                    </a:p>
                    <a:p>
                      <a:r>
                        <a:rPr lang="de-DE" dirty="0" smtClean="0"/>
                        <a:t>DN</a:t>
                      </a:r>
                      <a:r>
                        <a:rPr lang="de-DE" baseline="0" dirty="0" smtClean="0"/>
                        <a:t> 100 mm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Stück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CHF 140.40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CHF 561.60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Gerade Verbindung mit Pfeil 9"/>
          <p:cNvCxnSpPr/>
          <p:nvPr/>
        </p:nvCxnSpPr>
        <p:spPr>
          <a:xfrm>
            <a:off x="1310432" y="278092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78384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Position</a:t>
            </a:r>
            <a:endParaRPr lang="de-CH" dirty="0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2627784" y="4437112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123728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Beschrieb</a:t>
            </a:r>
            <a:endParaRPr lang="de-CH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923928" y="278092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491880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Anzahl</a:t>
            </a:r>
            <a:endParaRPr lang="de-CH" dirty="0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5220072" y="4437112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716016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Einheit</a:t>
            </a:r>
            <a:endParaRPr lang="de-CH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6516216" y="278092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796136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Preis pro Einheit</a:t>
            </a:r>
            <a:endParaRPr lang="de-CH" dirty="0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7812360" y="4437112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236296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Gesamtpreis</a:t>
            </a:r>
            <a:endParaRPr lang="de-CH" dirty="0"/>
          </a:p>
        </p:txBody>
      </p:sp>
      <p:sp>
        <p:nvSpPr>
          <p:cNvPr id="27" name="Textfeld 26"/>
          <p:cNvSpPr txBox="1"/>
          <p:nvPr/>
        </p:nvSpPr>
        <p:spPr>
          <a:xfrm>
            <a:off x="696268" y="3606924"/>
            <a:ext cx="259228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>
              <a:solidFill>
                <a:srgbClr val="FF0000"/>
              </a:solidFill>
            </a:endParaRPr>
          </a:p>
          <a:p>
            <a:endParaRPr lang="de-CH" sz="1200" dirty="0">
              <a:solidFill>
                <a:srgbClr val="FF0000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1979712" y="3284984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403648" y="29249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Detailliert</a:t>
            </a:r>
            <a:endParaRPr lang="de-C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leichschenkliges Dreieck 8"/>
          <p:cNvSpPr/>
          <p:nvPr/>
        </p:nvSpPr>
        <p:spPr>
          <a:xfrm>
            <a:off x="1378248" y="2132856"/>
            <a:ext cx="6624736" cy="3960440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Details Position / Beschrieb (NPK Norm)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28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Gleichschenkliges Dreieck 9"/>
          <p:cNvSpPr/>
          <p:nvPr/>
        </p:nvSpPr>
        <p:spPr>
          <a:xfrm>
            <a:off x="2483768" y="2131720"/>
            <a:ext cx="4411540" cy="2665432"/>
          </a:xfrm>
          <a:prstGeom prst="triangle">
            <a:avLst>
              <a:gd name="adj" fmla="val 5005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Gleichschenkliges Dreieck 10"/>
          <p:cNvSpPr/>
          <p:nvPr/>
        </p:nvSpPr>
        <p:spPr>
          <a:xfrm>
            <a:off x="3247281" y="2132856"/>
            <a:ext cx="2880320" cy="1728192"/>
          </a:xfrm>
          <a:prstGeom prst="triangle">
            <a:avLst>
              <a:gd name="adj" fmla="val 500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09600" y="2996952"/>
            <a:ext cx="8229600" cy="32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Unterposition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Hauptposition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Unterabschnitt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Abschnitt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Kapitel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Kapiteluntergruppe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Kapitelgruppe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NPK Kapitelgruppe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29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09600" y="2996952"/>
            <a:ext cx="8229600" cy="32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 Kosten für Grundstück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100 Vorbereitung, Spezialtiefbau, Instandsetzung, Umgebung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 Tiefbau- und Untertagbauarbeiten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300 Rohbauarbeiten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 Sanitär-,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Heizung-, Lüftungs- und Klimaanlagen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baseline="0" dirty="0" smtClean="0">
                <a:latin typeface="+mn-lt"/>
                <a:cs typeface="+mn-cs"/>
              </a:rPr>
              <a:t>…..</a:t>
            </a:r>
            <a:r>
              <a:rPr lang="de-DE" sz="2400" dirty="0" smtClean="0">
                <a:latin typeface="+mn-lt"/>
                <a:cs typeface="+mn-cs"/>
              </a:rPr>
              <a:t> bis 900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4763244"/>
            <a:ext cx="66967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Inhalt der Präsentation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Wann ist eine Ausschreibung angesagt?</a:t>
            </a:r>
          </a:p>
          <a:p>
            <a:r>
              <a:rPr lang="de-DE" dirty="0" smtClean="0"/>
              <a:t>Wie läuft eine Ausschreibung ab?</a:t>
            </a:r>
          </a:p>
          <a:p>
            <a:r>
              <a:rPr lang="de-DE" dirty="0" smtClean="0"/>
              <a:t>Was steht in den Submissionsunterlagen?</a:t>
            </a:r>
          </a:p>
          <a:p>
            <a:r>
              <a:rPr lang="de-DE" dirty="0" smtClean="0"/>
              <a:t>Wie sieht ein Leistungsverzeichnis aus?</a:t>
            </a:r>
          </a:p>
          <a:p>
            <a:r>
              <a:rPr lang="de-DE" dirty="0" smtClean="0"/>
              <a:t>Wo kann es schiefgehen?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NPK 400 Kapiteluntergruppe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30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09600" y="2996952"/>
            <a:ext cx="8229600" cy="32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410   Erdverlegte Leitungen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420   Sanitärinstallationen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450   Heizungsinstallationen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460   Raumlufttechnische Anlagen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71600" y="2996952"/>
            <a:ext cx="367240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NPK 410 Kapitel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31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09600" y="2996952"/>
            <a:ext cx="8229600" cy="32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410   Erdverlegte Leitungen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400" dirty="0" smtClean="0"/>
              <a:t>411 Werkleitungen für Wasser und Gas</a:t>
            </a:r>
            <a:endParaRPr lang="de-CH" sz="2400" dirty="0" smtClean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420   Sanitärinstallationen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450   Heizungsinstallationen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460   Raumlufttechnische Anlagen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71600" y="3429000"/>
            <a:ext cx="547260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NPK 411 Abschnitt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32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09600" y="2996952"/>
            <a:ext cx="8229600" cy="32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000   Bedingungen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400" dirty="0" smtClean="0"/>
              <a:t>100   Allgemeine Arbeiten</a:t>
            </a:r>
            <a:endParaRPr lang="de-CH" sz="2400" dirty="0" smtClean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200   Gussleitungen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300   Stahlleitungen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400   PE-Leitungen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</a:t>
            </a:r>
            <a:r>
              <a:rPr lang="de-DE" sz="2400" dirty="0" smtClean="0">
                <a:latin typeface="+mn-lt"/>
                <a:cs typeface="+mn-cs"/>
              </a:rPr>
              <a:t>	  PVC-Leitungen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    bis 900 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71600" y="4753719"/>
            <a:ext cx="547260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NPK 411 400 Unterabschnitt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33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09600" y="2996952"/>
            <a:ext cx="8229600" cy="32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410   Rohre, Schweissverbindungen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400" dirty="0" smtClean="0"/>
              <a:t>420   Formstücke zum </a:t>
            </a:r>
            <a:r>
              <a:rPr lang="de-DE" sz="2400" dirty="0" err="1" smtClean="0"/>
              <a:t>Schweissen</a:t>
            </a:r>
            <a:endParaRPr lang="de-CH" sz="2400" dirty="0" smtClean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430   Formstücke mit Heizwendeln oder Steckmuffen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440   Formstücke mit Klemmverbindungen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460   </a:t>
            </a:r>
            <a:r>
              <a:rPr lang="de-CH" sz="2400" dirty="0" err="1" smtClean="0"/>
              <a:t>Anbohrschellen</a:t>
            </a:r>
            <a:endParaRPr lang="de-CH" sz="2400" dirty="0" smtClean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400" dirty="0" smtClean="0">
                <a:latin typeface="+mn-lt"/>
                <a:cs typeface="+mn-cs"/>
              </a:rPr>
              <a:t>4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</a:t>
            </a:r>
            <a:r>
              <a:rPr lang="de-DE" sz="2400" dirty="0" smtClean="0">
                <a:latin typeface="+mn-lt"/>
                <a:cs typeface="+mn-cs"/>
              </a:rPr>
              <a:t>	  Zubehör</a:t>
            </a:r>
          </a:p>
        </p:txBody>
      </p:sp>
      <p:sp>
        <p:nvSpPr>
          <p:cNvPr id="9" name="Rechteck 8"/>
          <p:cNvSpPr/>
          <p:nvPr/>
        </p:nvSpPr>
        <p:spPr>
          <a:xfrm>
            <a:off x="971600" y="3011810"/>
            <a:ext cx="547260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NPK 411 410 Position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34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2" name="Picture 4" descr="L:\_scanner\DOC016.jpg"/>
          <p:cNvPicPr>
            <a:picLocks noChangeAspect="1" noChangeArrowheads="1"/>
          </p:cNvPicPr>
          <p:nvPr/>
        </p:nvPicPr>
        <p:blipFill>
          <a:blip r:embed="rId2" cstate="print"/>
          <a:srcRect l="10998" t="25423" r="56283" b="50698"/>
          <a:stretch>
            <a:fillRect/>
          </a:stretch>
        </p:blipFill>
        <p:spPr bwMode="auto">
          <a:xfrm>
            <a:off x="877304" y="2204864"/>
            <a:ext cx="3550680" cy="3689272"/>
          </a:xfrm>
          <a:prstGeom prst="rect">
            <a:avLst/>
          </a:prstGeom>
          <a:noFill/>
        </p:spPr>
      </p:pic>
      <p:pic>
        <p:nvPicPr>
          <p:cNvPr id="9" name="Picture 4" descr="L:\_scanner\DOC016.jpg"/>
          <p:cNvPicPr>
            <a:picLocks noChangeAspect="1" noChangeArrowheads="1"/>
          </p:cNvPicPr>
          <p:nvPr/>
        </p:nvPicPr>
        <p:blipFill>
          <a:blip r:embed="rId2" cstate="print"/>
          <a:srcRect l="51793" t="25423" r="4156" b="50698"/>
          <a:stretch>
            <a:fillRect/>
          </a:stretch>
        </p:blipFill>
        <p:spPr bwMode="auto">
          <a:xfrm>
            <a:off x="4371216" y="2060848"/>
            <a:ext cx="466528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L:\_scanner\DOC016.jpg"/>
          <p:cNvPicPr>
            <a:picLocks noChangeAspect="1" noChangeArrowheads="1"/>
          </p:cNvPicPr>
          <p:nvPr/>
        </p:nvPicPr>
        <p:blipFill>
          <a:blip r:embed="rId2" cstate="print"/>
          <a:srcRect l="10998" t="53546" r="55912" b="23808"/>
          <a:stretch>
            <a:fillRect/>
          </a:stretch>
        </p:blipFill>
        <p:spPr bwMode="auto">
          <a:xfrm>
            <a:off x="865684" y="2175072"/>
            <a:ext cx="3538813" cy="344807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NPK 411 420 Position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35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L:\_scanner\DOC016.jpg"/>
          <p:cNvPicPr>
            <a:picLocks noChangeAspect="1" noChangeArrowheads="1"/>
          </p:cNvPicPr>
          <p:nvPr/>
        </p:nvPicPr>
        <p:blipFill>
          <a:blip r:embed="rId2" cstate="print"/>
          <a:srcRect l="51724" t="53546" r="4156" b="22020"/>
          <a:stretch>
            <a:fillRect/>
          </a:stretch>
        </p:blipFill>
        <p:spPr bwMode="auto">
          <a:xfrm>
            <a:off x="4480673" y="2117923"/>
            <a:ext cx="4555823" cy="3592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NPK Kapitel für Baumeister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36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09600" y="2996952"/>
            <a:ext cx="8229600" cy="32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 Kosten für Grundstück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100 Vorbereitung, Spezialtiefbau, Instandsetzung, Umgebung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400" dirty="0" smtClean="0">
                <a:latin typeface="+mn-lt"/>
                <a:cs typeface="+mn-cs"/>
              </a:rPr>
              <a:t>151 Bauarbeiten für Werkleitungen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 Tiefbau- und Untertagbauarbeiten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latin typeface="+mn-lt"/>
                <a:cs typeface="+mn-cs"/>
              </a:rPr>
              <a:t>300 Rohbauarbeiten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 Sanitär-,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Heizung-, Lüftungs- und Klimaanlagen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baseline="0" dirty="0" smtClean="0">
                <a:latin typeface="+mn-lt"/>
                <a:cs typeface="+mn-cs"/>
              </a:rPr>
              <a:t>…..</a:t>
            </a:r>
            <a:r>
              <a:rPr lang="de-DE" sz="2400" dirty="0" smtClean="0">
                <a:latin typeface="+mn-lt"/>
                <a:cs typeface="+mn-cs"/>
              </a:rPr>
              <a:t> bis 900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71600" y="3880098"/>
            <a:ext cx="77048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NPK 151 Abschnitt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37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09600" y="2996952"/>
            <a:ext cx="8229600" cy="32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000   Bedingungen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400" dirty="0" smtClean="0"/>
              <a:t>100   Vorarbeiten</a:t>
            </a:r>
            <a:endParaRPr lang="de-CH" sz="2400" dirty="0" smtClean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200   Aushubarbeiten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300   Sicherung und </a:t>
            </a:r>
            <a:r>
              <a:rPr lang="de-CH" sz="2400" dirty="0" err="1" smtClean="0"/>
              <a:t>Spriessungen</a:t>
            </a:r>
            <a:endParaRPr lang="de-CH" sz="2400" dirty="0" smtClean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CH" sz="2400" dirty="0" smtClean="0"/>
              <a:t>……  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700</a:t>
            </a:r>
            <a:r>
              <a:rPr lang="de-DE" sz="2400" dirty="0" smtClean="0">
                <a:latin typeface="+mn-lt"/>
                <a:cs typeface="+mn-cs"/>
              </a:rPr>
              <a:t>	  Umhüllungen und Auffüllungen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64088" y="3068960"/>
            <a:ext cx="3096344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„Alle“ Arbeiten für Baumeister </a:t>
            </a:r>
            <a:r>
              <a:rPr lang="de-DE" sz="2400" dirty="0" err="1" smtClean="0">
                <a:solidFill>
                  <a:srgbClr val="FF0000"/>
                </a:solidFill>
              </a:rPr>
              <a:t>ausser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err="1" smtClean="0">
                <a:solidFill>
                  <a:srgbClr val="FF0000"/>
                </a:solidFill>
              </a:rPr>
              <a:t>Belagsarbeiten</a:t>
            </a:r>
            <a:r>
              <a:rPr lang="de-DE" sz="2400" dirty="0" smtClean="0">
                <a:solidFill>
                  <a:srgbClr val="FF0000"/>
                </a:solidFill>
              </a:rPr>
              <a:t>. Diese sind in NPK 223 beschrieben. 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Excel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38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375" t="22133" r="66731" b="51967"/>
          <a:stretch>
            <a:fillRect/>
          </a:stretch>
        </p:blipFill>
        <p:spPr bwMode="auto">
          <a:xfrm>
            <a:off x="611560" y="2276872"/>
            <a:ext cx="835487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Wie sieht ein Leistungsverzeichnis aus?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Excel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39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375" t="47333" r="66731" b="33334"/>
          <a:stretch>
            <a:fillRect/>
          </a:stretch>
        </p:blipFill>
        <p:spPr bwMode="auto">
          <a:xfrm>
            <a:off x="611560" y="2492896"/>
            <a:ext cx="82359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Wann ist eine Ausschreibung angesagt?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Technischer Ablauf eines Bauvorhabens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6" name="Picture 2" descr="arch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403350" y="2089317"/>
            <a:ext cx="1956186" cy="1812349"/>
          </a:xfrm>
          <a:prstGeom prst="rect">
            <a:avLst/>
          </a:prstGeom>
          <a:noFill/>
        </p:spPr>
      </p:pic>
      <p:pic>
        <p:nvPicPr>
          <p:cNvPr id="7" name="Picture 3" descr="arch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3779838" y="2086335"/>
            <a:ext cx="1956186" cy="1783581"/>
          </a:xfrm>
          <a:prstGeom prst="rect">
            <a:avLst/>
          </a:prstGeom>
          <a:noFill/>
        </p:spPr>
      </p:pic>
      <p:pic>
        <p:nvPicPr>
          <p:cNvPr id="8" name="Picture 4" descr="arch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6084168" y="2131750"/>
            <a:ext cx="1800200" cy="1649301"/>
          </a:xfrm>
          <a:prstGeom prst="rect">
            <a:avLst/>
          </a:prstGeom>
          <a:noFill/>
        </p:spPr>
      </p:pic>
      <p:pic>
        <p:nvPicPr>
          <p:cNvPr id="9" name="Picture 5" descr="arch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auto">
          <a:xfrm>
            <a:off x="1428728" y="4317625"/>
            <a:ext cx="1956186" cy="1812361"/>
          </a:xfrm>
          <a:prstGeom prst="rect">
            <a:avLst/>
          </a:prstGeom>
          <a:noFill/>
        </p:spPr>
      </p:pic>
      <p:pic>
        <p:nvPicPr>
          <p:cNvPr id="10" name="Picture 6" descr="arch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/>
          <a:stretch>
            <a:fillRect/>
          </a:stretch>
        </p:blipFill>
        <p:spPr bwMode="auto">
          <a:xfrm>
            <a:off x="3786182" y="4317625"/>
            <a:ext cx="1956186" cy="1812361"/>
          </a:xfrm>
          <a:prstGeom prst="rect">
            <a:avLst/>
          </a:prstGeom>
          <a:noFill/>
        </p:spPr>
      </p:pic>
      <p:pic>
        <p:nvPicPr>
          <p:cNvPr id="11" name="Picture 7" descr="arch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</a:blip>
          <a:srcRect/>
          <a:stretch>
            <a:fillRect/>
          </a:stretch>
        </p:blipFill>
        <p:spPr bwMode="auto">
          <a:xfrm>
            <a:off x="6072198" y="4317626"/>
            <a:ext cx="1956186" cy="1812361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71538" y="3701642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Bedarfsermittlung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57620" y="3701642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Vorprojekt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072198" y="3701642"/>
            <a:ext cx="896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Projekt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42976" y="6058549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Bewilligungsverfahren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779838" y="6077582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>
                <a:solidFill>
                  <a:srgbClr val="FF0000"/>
                </a:solidFill>
              </a:rPr>
              <a:t>Bauausführung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156325" y="6077582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>
                <a:solidFill>
                  <a:srgbClr val="FF0000"/>
                </a:solidFill>
              </a:rPr>
              <a:t>Abschlussphase</a:t>
            </a:r>
          </a:p>
        </p:txBody>
      </p:sp>
      <p:sp>
        <p:nvSpPr>
          <p:cNvPr id="18" name="Ellipse 17"/>
          <p:cNvSpPr/>
          <p:nvPr/>
        </p:nvSpPr>
        <p:spPr>
          <a:xfrm>
            <a:off x="899592" y="1988840"/>
            <a:ext cx="2376264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Inhalt der Präsentation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Wann ist eine Ausschreibung angesagt?</a:t>
            </a:r>
          </a:p>
          <a:p>
            <a:r>
              <a:rPr lang="de-DE" dirty="0" smtClean="0"/>
              <a:t>Wie läuft eine Ausschreibung ab?</a:t>
            </a:r>
          </a:p>
          <a:p>
            <a:r>
              <a:rPr lang="de-DE" dirty="0" smtClean="0"/>
              <a:t>Was steht in den Submissionsunterlagen?</a:t>
            </a:r>
          </a:p>
          <a:p>
            <a:r>
              <a:rPr lang="de-DE" dirty="0" smtClean="0"/>
              <a:t>Wie sieht ein Leistungsverzeichnis aus?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Wo kann es schiefgehen?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40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Wo kann es schiefgehen?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Günstigstes Angebot liegt über dem KV</a:t>
            </a:r>
          </a:p>
          <a:p>
            <a:endParaRPr lang="de-DE" dirty="0" smtClean="0"/>
          </a:p>
          <a:p>
            <a:r>
              <a:rPr lang="de-DE" sz="2400" dirty="0" smtClean="0"/>
              <a:t>Sofern KV seriös erstellt wurde ist dies gesetzlich kein Problem</a:t>
            </a:r>
          </a:p>
          <a:p>
            <a:pPr>
              <a:buNone/>
            </a:pPr>
            <a:r>
              <a:rPr lang="de-DE" sz="2400" dirty="0" smtClean="0"/>
              <a:t>	</a:t>
            </a:r>
          </a:p>
          <a:p>
            <a:pPr>
              <a:buNone/>
            </a:pPr>
            <a:r>
              <a:rPr lang="de-DE" sz="2400" dirty="0" smtClean="0"/>
              <a:t>ABER</a:t>
            </a:r>
          </a:p>
          <a:p>
            <a:pPr>
              <a:buNone/>
            </a:pPr>
            <a:endParaRPr lang="de-DE" sz="2400" dirty="0" smtClean="0"/>
          </a:p>
          <a:p>
            <a:endParaRPr lang="de-DE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41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67544" y="4581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Eventuell Probleme beim Einhalten des Kredits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99592" y="5013176"/>
            <a:ext cx="777686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Ausschreibung vor bewilligter Kredit: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 Vermerk in Ausschreibungsunterlagen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 Gültigkeitsdatum bis Vergabe beachten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Wo kann es schiefgehen?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Unterschiedliche Termine in den Submissionsunterlagen</a:t>
            </a:r>
          </a:p>
          <a:p>
            <a:pPr>
              <a:buNone/>
            </a:pPr>
            <a:endParaRPr lang="de-DE" dirty="0" smtClean="0"/>
          </a:p>
          <a:p>
            <a:r>
              <a:rPr lang="de-DE" sz="2400" dirty="0" smtClean="0"/>
              <a:t>Korrektur über den gleichen Weg wie das zur </a:t>
            </a:r>
            <a:r>
              <a:rPr lang="de-DE" sz="2400" dirty="0" err="1" smtClean="0"/>
              <a:t>Verfügungstellen</a:t>
            </a:r>
            <a:r>
              <a:rPr lang="de-DE" sz="2400" dirty="0" smtClean="0"/>
              <a:t> der Unterlagen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SBV – </a:t>
            </a:r>
            <a:r>
              <a:rPr lang="de-DE" dirty="0" err="1" smtClean="0"/>
              <a:t>Weiterbilungskurse</a:t>
            </a:r>
            <a:r>
              <a:rPr lang="de-DE" dirty="0" smtClean="0"/>
              <a:t>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42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899592" y="4316903"/>
            <a:ext cx="777686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Empfehlung im Offenen oder Selektiven Verfahren: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 zusätzlicher Brief an Interessierten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(Kontaktdaten aufnehmen)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131840" y="5733256"/>
            <a:ext cx="8229600" cy="70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ANSONSTEN: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Wo kann es schiefgehen?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Verfahrensabbruch, -Wiederholung, -Neuauflage</a:t>
            </a:r>
          </a:p>
          <a:p>
            <a:pPr>
              <a:buNone/>
            </a:pPr>
            <a:endParaRPr lang="de-DE" dirty="0" smtClean="0"/>
          </a:p>
          <a:p>
            <a:r>
              <a:rPr lang="de-DE" sz="2400" dirty="0" smtClean="0"/>
              <a:t>Kein Angebot</a:t>
            </a:r>
          </a:p>
          <a:p>
            <a:r>
              <a:rPr lang="de-DE" sz="2400" dirty="0" smtClean="0"/>
              <a:t>Verhältnisse wesentlich geändert</a:t>
            </a:r>
          </a:p>
          <a:p>
            <a:r>
              <a:rPr lang="de-DE" sz="2400" dirty="0" smtClean="0"/>
              <a:t>Wesentliche Projektänderung</a:t>
            </a:r>
          </a:p>
          <a:p>
            <a:endParaRPr lang="de-DE" sz="2400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SBV – </a:t>
            </a:r>
            <a:r>
              <a:rPr lang="de-DE" dirty="0" err="1" smtClean="0"/>
              <a:t>Weiterbilungskurse</a:t>
            </a:r>
            <a:r>
              <a:rPr lang="de-DE" dirty="0" smtClean="0"/>
              <a:t>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43</a:t>
            </a:fld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2339752" y="4581128"/>
            <a:ext cx="511256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Allen Anbietenden schriftlich mitteilen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Wo kann es schiefgehen?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Nur ein oder kein Angebot ist eingegangen</a:t>
            </a:r>
          </a:p>
          <a:p>
            <a:endParaRPr lang="de-DE" dirty="0" smtClean="0"/>
          </a:p>
          <a:p>
            <a:r>
              <a:rPr lang="de-DE" sz="2400" dirty="0" smtClean="0"/>
              <a:t>Ein gültiges Angebot: Vergabe</a:t>
            </a:r>
          </a:p>
          <a:p>
            <a:endParaRPr lang="de-DE" sz="2400" dirty="0" smtClean="0"/>
          </a:p>
          <a:p>
            <a:r>
              <a:rPr lang="de-DE" sz="2400" dirty="0" smtClean="0"/>
              <a:t>Kein Angebot oder alle ungültig:</a:t>
            </a:r>
          </a:p>
          <a:p>
            <a:pPr lvl="1"/>
            <a:r>
              <a:rPr lang="de-DE" sz="2400" dirty="0" smtClean="0"/>
              <a:t>Verfahrensabbruch</a:t>
            </a:r>
          </a:p>
          <a:p>
            <a:pPr lvl="1"/>
            <a:r>
              <a:rPr lang="de-DE" sz="2400" dirty="0" smtClean="0"/>
              <a:t>Verfahrungswiederholung</a:t>
            </a:r>
          </a:p>
          <a:p>
            <a:pPr lvl="1"/>
            <a:r>
              <a:rPr lang="de-DE" sz="2400" dirty="0" smtClean="0"/>
              <a:t>Verfahrungsneuauflage</a:t>
            </a:r>
            <a:endParaRPr lang="de-CH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44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Wo kann es schiefgehen?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Arbeiten (Positionen) im LV vergessen</a:t>
            </a:r>
          </a:p>
          <a:p>
            <a:pPr>
              <a:buNone/>
            </a:pPr>
            <a:endParaRPr lang="de-DE" dirty="0" smtClean="0"/>
          </a:p>
          <a:p>
            <a:r>
              <a:rPr lang="de-DE" sz="2400" dirty="0" smtClean="0"/>
              <a:t>Arbeitsvergabe </a:t>
            </a:r>
            <a:r>
              <a:rPr lang="de-DE" sz="2400" dirty="0" err="1" smtClean="0"/>
              <a:t>anschliessend</a:t>
            </a:r>
            <a:r>
              <a:rPr lang="de-DE" sz="2400" dirty="0" smtClean="0"/>
              <a:t> Nachtragsofferte</a:t>
            </a:r>
          </a:p>
          <a:p>
            <a:pPr>
              <a:buNone/>
            </a:pPr>
            <a:endParaRPr lang="de-DE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45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39752" y="4581128"/>
            <a:ext cx="511256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Vergleich mit KV nur bedingt möglich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Wo kann es schiefgehen?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Falsche Mengenangabe bzw. Tippfehler</a:t>
            </a:r>
          </a:p>
          <a:p>
            <a:endParaRPr lang="de-DE" dirty="0" smtClean="0"/>
          </a:p>
          <a:p>
            <a:r>
              <a:rPr lang="de-DE" sz="2400" dirty="0" smtClean="0"/>
              <a:t>Preis ist mengenabhängig</a:t>
            </a:r>
          </a:p>
          <a:p>
            <a:r>
              <a:rPr lang="de-DE" sz="2400" smtClean="0"/>
              <a:t>Bis </a:t>
            </a:r>
            <a:r>
              <a:rPr lang="de-DE" sz="2400" smtClean="0"/>
              <a:t>20</a:t>
            </a:r>
            <a:r>
              <a:rPr lang="de-DE" sz="2400" dirty="0" smtClean="0"/>
              <a:t>% Marge müssen geduldet werden</a:t>
            </a:r>
          </a:p>
          <a:p>
            <a:endParaRPr lang="de-DE" sz="2400" dirty="0" smtClean="0"/>
          </a:p>
          <a:p>
            <a:endParaRPr lang="de-CH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46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99592" y="4581128"/>
            <a:ext cx="777686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 Anpassen Angebot nicht erlaubt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 Vergabe </a:t>
            </a:r>
            <a:r>
              <a:rPr lang="de-DE" sz="2400" dirty="0" err="1" smtClean="0">
                <a:solidFill>
                  <a:srgbClr val="FF0000"/>
                </a:solidFill>
              </a:rPr>
              <a:t>anschliessend</a:t>
            </a:r>
            <a:r>
              <a:rPr lang="de-DE" sz="2400" dirty="0" smtClean="0">
                <a:solidFill>
                  <a:srgbClr val="FF0000"/>
                </a:solidFill>
              </a:rPr>
              <a:t> Korrektur Einheitspreis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 Korrektur aller Angebote </a:t>
            </a:r>
            <a:r>
              <a:rPr lang="de-DE" sz="2400" dirty="0" err="1" smtClean="0">
                <a:solidFill>
                  <a:srgbClr val="FF0000"/>
                </a:solidFill>
              </a:rPr>
              <a:t>anschliessend</a:t>
            </a:r>
            <a:r>
              <a:rPr lang="de-DE" sz="2400" dirty="0" smtClean="0">
                <a:solidFill>
                  <a:srgbClr val="FF0000"/>
                </a:solidFill>
              </a:rPr>
              <a:t> Vergabe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Wo kann es schiefgehen?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Einsprache</a:t>
            </a:r>
            <a:r>
              <a:rPr lang="de-DE" dirty="0" smtClean="0"/>
              <a:t> wird eingereicht</a:t>
            </a:r>
          </a:p>
          <a:p>
            <a:endParaRPr lang="de-DE" dirty="0" smtClean="0"/>
          </a:p>
          <a:p>
            <a:r>
              <a:rPr lang="de-DE" sz="2400" dirty="0" smtClean="0"/>
              <a:t>Beurteilung der </a:t>
            </a:r>
            <a:r>
              <a:rPr lang="de-DE" sz="2400" dirty="0" err="1" smtClean="0"/>
              <a:t>Einsprache</a:t>
            </a:r>
            <a:r>
              <a:rPr lang="de-DE" sz="2400" dirty="0" smtClean="0"/>
              <a:t> (Verfahrensfehler)</a:t>
            </a:r>
          </a:p>
          <a:p>
            <a:r>
              <a:rPr lang="de-DE" sz="2400" dirty="0" smtClean="0"/>
              <a:t>Wenn abgelehnt </a:t>
            </a:r>
            <a:r>
              <a:rPr lang="de-CH" sz="2400" dirty="0" smtClean="0">
                <a:sym typeface="Symbol"/>
              </a:rPr>
              <a:t> Gemeinde oder Kanton  Gericht</a:t>
            </a:r>
            <a:endParaRPr lang="de-DE" sz="2400" dirty="0" smtClean="0"/>
          </a:p>
          <a:p>
            <a:endParaRPr lang="de-DE" sz="2400" dirty="0" smtClean="0"/>
          </a:p>
          <a:p>
            <a:endParaRPr lang="de-CH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47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99592" y="4581128"/>
            <a:ext cx="777686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Einsprachen benötigen Zeit. Terminplan muss meistens angepasst werden.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Wo kann es schiefgehen?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48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23320" y="270892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NI\AppData\Local\Microsoft\Windows\Temporary Internet Files\Content.IE5\4TF3GQF7\passe-compose-ou-imparfait-grammaire-bdf-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435600" cy="356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Wann ist eine Ausschreibung angesagt?</a:t>
            </a:r>
            <a:endParaRPr lang="de-CH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cdn.xl.thumbs.canstockphoto.de/canstock142356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0832"/>
          <a:stretch>
            <a:fillRect/>
          </a:stretch>
        </p:blipFill>
        <p:spPr bwMode="auto">
          <a:xfrm>
            <a:off x="539552" y="3284984"/>
            <a:ext cx="1714500" cy="1656184"/>
          </a:xfrm>
          <a:prstGeom prst="rect">
            <a:avLst/>
          </a:prstGeom>
          <a:noFill/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Bedarfsermittlung: Ausschreiben ist geplant</a:t>
            </a:r>
            <a:endParaRPr lang="de-CH" dirty="0"/>
          </a:p>
        </p:txBody>
      </p:sp>
      <p:sp>
        <p:nvSpPr>
          <p:cNvPr id="1028" name="AutoShape 4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0" name="AutoShape 6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2" name="AutoShape 8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4" name="AutoShape 10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6" name="AutoShape 12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40" name="Picture 16" descr="Kreis, Wiederholen Sie Die, Zyklus, Neu Lad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1800200" cy="1795213"/>
          </a:xfrm>
          <a:prstGeom prst="rect">
            <a:avLst/>
          </a:prstGeom>
          <a:noFill/>
        </p:spPr>
      </p:pic>
      <p:pic>
        <p:nvPicPr>
          <p:cNvPr id="1042" name="Picture 18" descr="http://www.cicpartner.de/images/header_strategische-weiterentwicklun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5437" t="4725" r="33063"/>
          <a:stretch>
            <a:fillRect/>
          </a:stretch>
        </p:blipFill>
        <p:spPr bwMode="auto">
          <a:xfrm>
            <a:off x="3419872" y="4509320"/>
            <a:ext cx="1785332" cy="1800000"/>
          </a:xfrm>
          <a:prstGeom prst="rect">
            <a:avLst/>
          </a:prstGeom>
          <a:noFill/>
        </p:spPr>
      </p:pic>
      <p:cxnSp>
        <p:nvCxnSpPr>
          <p:cNvPr id="19" name="Gerade Verbindung mit Pfeil 18"/>
          <p:cNvCxnSpPr>
            <a:stCxn id="1026" idx="3"/>
            <a:endCxn id="1040" idx="1"/>
          </p:cNvCxnSpPr>
          <p:nvPr/>
        </p:nvCxnSpPr>
        <p:spPr>
          <a:xfrm flipV="1">
            <a:off x="2254052" y="3102471"/>
            <a:ext cx="1021804" cy="10106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267744" y="4181096"/>
            <a:ext cx="1080120" cy="760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483768" y="39237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oder</a:t>
            </a:r>
            <a:endParaRPr lang="de-CH" dirty="0"/>
          </a:p>
        </p:txBody>
      </p:sp>
      <p:pic>
        <p:nvPicPr>
          <p:cNvPr id="1044" name="Picture 20" descr="http://www.wv-adligenswil.ch/wp-content/uploads/2014/09/Wassereime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2941" r="5882"/>
          <a:stretch>
            <a:fillRect/>
          </a:stretch>
        </p:blipFill>
        <p:spPr bwMode="auto">
          <a:xfrm>
            <a:off x="5940152" y="3212976"/>
            <a:ext cx="2232248" cy="1836953"/>
          </a:xfrm>
          <a:prstGeom prst="rect">
            <a:avLst/>
          </a:prstGeom>
          <a:noFill/>
        </p:spPr>
      </p:pic>
      <p:cxnSp>
        <p:nvCxnSpPr>
          <p:cNvPr id="25" name="Gerade Verbindung 24"/>
          <p:cNvCxnSpPr/>
          <p:nvPr/>
        </p:nvCxnSpPr>
        <p:spPr>
          <a:xfrm>
            <a:off x="5796136" y="3068960"/>
            <a:ext cx="2520280" cy="2160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5796136" y="3068960"/>
            <a:ext cx="2520280" cy="20882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514216" y="3851788"/>
            <a:ext cx="156184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 smtClean="0">
                <a:solidFill>
                  <a:srgbClr val="FF0000"/>
                </a:solidFill>
              </a:rPr>
              <a:t>Werterhaltung</a:t>
            </a:r>
            <a:endParaRPr lang="de-CH" sz="1800" dirty="0">
              <a:solidFill>
                <a:srgbClr val="FF0000"/>
              </a:solidFill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514216" y="4139820"/>
            <a:ext cx="176183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 smtClean="0">
                <a:solidFill>
                  <a:srgbClr val="FF0000"/>
                </a:solidFill>
              </a:rPr>
              <a:t>Netzerweiterung</a:t>
            </a:r>
            <a:endParaRPr lang="de-CH" sz="1800" dirty="0">
              <a:solidFill>
                <a:srgbClr val="FF0000"/>
              </a:solidFill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156176" y="5085184"/>
            <a:ext cx="1513493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Leitungsbruch</a:t>
            </a:r>
            <a:endParaRPr lang="de-CH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Wann ist eine Ausschreibung angesagt?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Technischer Ablauf eines Bauvorhabens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6" name="Picture 2" descr="arch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403350" y="2089317"/>
            <a:ext cx="1956186" cy="1812349"/>
          </a:xfrm>
          <a:prstGeom prst="rect">
            <a:avLst/>
          </a:prstGeom>
          <a:noFill/>
        </p:spPr>
      </p:pic>
      <p:pic>
        <p:nvPicPr>
          <p:cNvPr id="7" name="Picture 3" descr="arch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3779838" y="2086335"/>
            <a:ext cx="1956186" cy="1783581"/>
          </a:xfrm>
          <a:prstGeom prst="rect">
            <a:avLst/>
          </a:prstGeom>
          <a:noFill/>
        </p:spPr>
      </p:pic>
      <p:pic>
        <p:nvPicPr>
          <p:cNvPr id="8" name="Picture 4" descr="arch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6084168" y="2131750"/>
            <a:ext cx="1800200" cy="1649301"/>
          </a:xfrm>
          <a:prstGeom prst="rect">
            <a:avLst/>
          </a:prstGeom>
          <a:noFill/>
        </p:spPr>
      </p:pic>
      <p:pic>
        <p:nvPicPr>
          <p:cNvPr id="9" name="Picture 5" descr="arch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auto">
          <a:xfrm>
            <a:off x="1428728" y="4317625"/>
            <a:ext cx="1956186" cy="1812361"/>
          </a:xfrm>
          <a:prstGeom prst="rect">
            <a:avLst/>
          </a:prstGeom>
          <a:noFill/>
        </p:spPr>
      </p:pic>
      <p:pic>
        <p:nvPicPr>
          <p:cNvPr id="10" name="Picture 6" descr="arch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/>
          <a:stretch>
            <a:fillRect/>
          </a:stretch>
        </p:blipFill>
        <p:spPr bwMode="auto">
          <a:xfrm>
            <a:off x="3786182" y="4317625"/>
            <a:ext cx="1956186" cy="1812361"/>
          </a:xfrm>
          <a:prstGeom prst="rect">
            <a:avLst/>
          </a:prstGeom>
          <a:noFill/>
        </p:spPr>
      </p:pic>
      <p:pic>
        <p:nvPicPr>
          <p:cNvPr id="11" name="Picture 7" descr="arch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</a:blip>
          <a:srcRect/>
          <a:stretch>
            <a:fillRect/>
          </a:stretch>
        </p:blipFill>
        <p:spPr bwMode="auto">
          <a:xfrm>
            <a:off x="6072198" y="4317626"/>
            <a:ext cx="1956186" cy="1812361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71538" y="3701642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Bedarfsermittlung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57620" y="3701642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Vorprojekt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072198" y="3701642"/>
            <a:ext cx="896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Projekt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42976" y="6058549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Bewilligungsverfahren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779838" y="6077582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>
                <a:solidFill>
                  <a:srgbClr val="FF0000"/>
                </a:solidFill>
              </a:rPr>
              <a:t>Bauausführung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156325" y="6077582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>
                <a:solidFill>
                  <a:srgbClr val="FF0000"/>
                </a:solidFill>
              </a:rPr>
              <a:t>Abschlussphase</a:t>
            </a:r>
          </a:p>
        </p:txBody>
      </p:sp>
      <p:sp>
        <p:nvSpPr>
          <p:cNvPr id="18" name="Ellipse 17"/>
          <p:cNvSpPr/>
          <p:nvPr/>
        </p:nvSpPr>
        <p:spPr>
          <a:xfrm>
            <a:off x="5796136" y="1988840"/>
            <a:ext cx="2376264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Wann ist eine Ausschreibung angesagt?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Projekt: KV ist zentral für die Ausschreibung</a:t>
            </a:r>
            <a:endParaRPr lang="de-CH" dirty="0"/>
          </a:p>
        </p:txBody>
      </p:sp>
      <p:sp>
        <p:nvSpPr>
          <p:cNvPr id="1028" name="AutoShape 4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0" name="AutoShape 6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2" name="AutoShape 8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4" name="AutoShape 10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6" name="AutoShape 12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6012160" y="2924944"/>
            <a:ext cx="922412" cy="7200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835696" y="3789040"/>
            <a:ext cx="1080120" cy="472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76256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Linienführung</a:t>
            </a:r>
            <a:endParaRPr lang="de-CH" dirty="0"/>
          </a:p>
        </p:txBody>
      </p:sp>
      <p:pic>
        <p:nvPicPr>
          <p:cNvPr id="17412" name="Picture 4" descr="redeker_selina">
            <a:hlinkClick r:id="rId2" tooltip="(c) fgbarlieb.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92896"/>
            <a:ext cx="1368152" cy="1368152"/>
          </a:xfrm>
          <a:prstGeom prst="rect">
            <a:avLst/>
          </a:prstGeom>
          <a:noFill/>
        </p:spPr>
      </p:pic>
      <p:pic>
        <p:nvPicPr>
          <p:cNvPr id="17414" name="Picture 6" descr="https://sites.google.com/site/koehlersbautagebuch/_/rsrc/1253388556212/Home/kalender/Zeitpl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328" r="10534" b="35700"/>
          <a:stretch>
            <a:fillRect/>
          </a:stretch>
        </p:blipFill>
        <p:spPr bwMode="auto">
          <a:xfrm>
            <a:off x="539552" y="2420888"/>
            <a:ext cx="2160240" cy="1368152"/>
          </a:xfrm>
          <a:prstGeom prst="rect">
            <a:avLst/>
          </a:prstGeom>
          <a:noFill/>
        </p:spPr>
      </p:pic>
      <p:sp>
        <p:nvSpPr>
          <p:cNvPr id="23" name="Textfeld 22"/>
          <p:cNvSpPr txBox="1"/>
          <p:nvPr/>
        </p:nvSpPr>
        <p:spPr>
          <a:xfrm>
            <a:off x="539552" y="37170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Bauablauf</a:t>
            </a:r>
            <a:endParaRPr lang="de-CH" dirty="0"/>
          </a:p>
        </p:txBody>
      </p:sp>
      <p:pic>
        <p:nvPicPr>
          <p:cNvPr id="17416" name="Picture 8" descr="Wasserleitungen von Sanitär Sit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5085184"/>
            <a:ext cx="2857500" cy="1028700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5220072" y="60840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Material</a:t>
            </a:r>
            <a:endParaRPr lang="de-CH" dirty="0"/>
          </a:p>
        </p:txBody>
      </p:sp>
      <p:cxnSp>
        <p:nvCxnSpPr>
          <p:cNvPr id="28" name="Gerade Verbindung mit Pfeil 27"/>
          <p:cNvCxnSpPr/>
          <p:nvPr/>
        </p:nvCxnSpPr>
        <p:spPr>
          <a:xfrm flipH="1" flipV="1">
            <a:off x="4427984" y="4869160"/>
            <a:ext cx="86409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10" descr="http://www.heli-doc-dd.de/wp-content/uploads/Fotolia_37750860_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t="19263" b="19074"/>
          <a:stretch>
            <a:fillRect/>
          </a:stretch>
        </p:blipFill>
        <p:spPr bwMode="auto">
          <a:xfrm>
            <a:off x="2987824" y="2924944"/>
            <a:ext cx="2952328" cy="182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Wann ist eine Ausschreibung angesagt?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Technischer Ablauf eines Bauvorhabens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Weiterbilungskurse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6" name="Picture 2" descr="arch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403350" y="2089317"/>
            <a:ext cx="1956186" cy="1812349"/>
          </a:xfrm>
          <a:prstGeom prst="rect">
            <a:avLst/>
          </a:prstGeom>
          <a:noFill/>
        </p:spPr>
      </p:pic>
      <p:pic>
        <p:nvPicPr>
          <p:cNvPr id="7" name="Picture 3" descr="arch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3779838" y="2086335"/>
            <a:ext cx="1956186" cy="1783581"/>
          </a:xfrm>
          <a:prstGeom prst="rect">
            <a:avLst/>
          </a:prstGeom>
          <a:noFill/>
        </p:spPr>
      </p:pic>
      <p:pic>
        <p:nvPicPr>
          <p:cNvPr id="8" name="Picture 4" descr="arch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6084168" y="2131750"/>
            <a:ext cx="1800200" cy="1649301"/>
          </a:xfrm>
          <a:prstGeom prst="rect">
            <a:avLst/>
          </a:prstGeom>
          <a:noFill/>
        </p:spPr>
      </p:pic>
      <p:pic>
        <p:nvPicPr>
          <p:cNvPr id="9" name="Picture 5" descr="arch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auto">
          <a:xfrm>
            <a:off x="1428728" y="4317625"/>
            <a:ext cx="1956186" cy="1812361"/>
          </a:xfrm>
          <a:prstGeom prst="rect">
            <a:avLst/>
          </a:prstGeom>
          <a:noFill/>
        </p:spPr>
      </p:pic>
      <p:pic>
        <p:nvPicPr>
          <p:cNvPr id="10" name="Picture 6" descr="arch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/>
          <a:stretch>
            <a:fillRect/>
          </a:stretch>
        </p:blipFill>
        <p:spPr bwMode="auto">
          <a:xfrm>
            <a:off x="3786182" y="4317625"/>
            <a:ext cx="1956186" cy="1812361"/>
          </a:xfrm>
          <a:prstGeom prst="rect">
            <a:avLst/>
          </a:prstGeom>
          <a:noFill/>
        </p:spPr>
      </p:pic>
      <p:pic>
        <p:nvPicPr>
          <p:cNvPr id="11" name="Picture 7" descr="arch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</a:blip>
          <a:srcRect/>
          <a:stretch>
            <a:fillRect/>
          </a:stretch>
        </p:blipFill>
        <p:spPr bwMode="auto">
          <a:xfrm>
            <a:off x="6072198" y="4317626"/>
            <a:ext cx="1956186" cy="1812361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71538" y="3701642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Bedarfsermittlung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57620" y="3701642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Vorprojekt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072198" y="3701642"/>
            <a:ext cx="896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Projekt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42976" y="6058549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Bewilligungsverfahren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779838" y="6077582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>
                <a:solidFill>
                  <a:srgbClr val="FF0000"/>
                </a:solidFill>
              </a:rPr>
              <a:t>Bauausführung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156325" y="6077582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>
                <a:solidFill>
                  <a:srgbClr val="FF0000"/>
                </a:solidFill>
              </a:rPr>
              <a:t>Abschlussphase</a:t>
            </a:r>
          </a:p>
        </p:txBody>
      </p:sp>
      <p:sp>
        <p:nvSpPr>
          <p:cNvPr id="18" name="Ellipse 17"/>
          <p:cNvSpPr/>
          <p:nvPr/>
        </p:nvSpPr>
        <p:spPr>
          <a:xfrm>
            <a:off x="3419872" y="4005064"/>
            <a:ext cx="360040" cy="23762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 rot="16200000">
            <a:off x="2823946" y="5009253"/>
            <a:ext cx="1558569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9" tIns="45704" rIns="91409" bIns="45704">
            <a:spAutoFit/>
          </a:bodyPr>
          <a:lstStyle/>
          <a:p>
            <a:r>
              <a:rPr lang="de-CH" sz="1800" dirty="0" smtClean="0">
                <a:solidFill>
                  <a:srgbClr val="FF0000"/>
                </a:solidFill>
              </a:rPr>
              <a:t>Ausschreibung</a:t>
            </a:r>
            <a:endParaRPr lang="de-CH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SBV – </a:t>
            </a:r>
            <a:r>
              <a:rPr lang="de-DE" dirty="0" err="1" smtClean="0"/>
              <a:t>Weiterbilungskurse</a:t>
            </a:r>
            <a:r>
              <a:rPr lang="de-DE" dirty="0" smtClean="0"/>
              <a:t> 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accent1"/>
                </a:solidFill>
              </a:rPr>
              <a:t>Wann ist eine Ausschreibung angesagt?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Ausschreibung: Verfahrenswahl</a:t>
            </a:r>
            <a:endParaRPr lang="de-CH" dirty="0"/>
          </a:p>
        </p:txBody>
      </p:sp>
      <p:sp>
        <p:nvSpPr>
          <p:cNvPr id="1028" name="AutoShape 4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0" name="AutoShape 6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2" name="AutoShape 8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4" name="AutoShape 10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6" name="AutoShape 12" descr="Bildergebnis für zyklus sym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899592" y="2780928"/>
          <a:ext cx="6096000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Bauhauptgewerbe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Baunebengewerbe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Selektiv /</a:t>
                      </a:r>
                      <a:r>
                        <a:rPr lang="de-DE" baseline="0" dirty="0" smtClean="0"/>
                        <a:t> Offen</a:t>
                      </a:r>
                    </a:p>
                    <a:p>
                      <a:r>
                        <a:rPr lang="de-DE" sz="1400" dirty="0" smtClean="0"/>
                        <a:t>(obligatorisch)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dirty="0" smtClean="0"/>
                        <a:t>&gt; CHF 500‘000.-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&gt; CHF 250‘000.-</a:t>
                      </a:r>
                      <a:endParaRPr lang="de-CH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Einladung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(zulässig)</a:t>
                      </a:r>
                      <a:endParaRPr lang="de-CH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dirty="0" smtClean="0"/>
                        <a:t>&lt; CHF 500‘000.-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&lt; CHF 250‘000.-</a:t>
                      </a:r>
                      <a:endParaRPr lang="de-CH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900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Freihändig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dirty="0" smtClean="0"/>
                        <a:t>&lt; CHF 300‘000.-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&lt; CHF 150‘000.-</a:t>
                      </a:r>
                      <a:endParaRPr lang="de-CH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Inhaltsplatzhalter 8"/>
          <p:cNvSpPr txBox="1">
            <a:spLocks/>
          </p:cNvSpPr>
          <p:nvPr/>
        </p:nvSpPr>
        <p:spPr>
          <a:xfrm>
            <a:off x="467544" y="4971925"/>
            <a:ext cx="5688632" cy="11933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Schwellenwerte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gemäss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interkantonalem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Organ für das öffentliche Beschaffungswesen</a:t>
            </a:r>
            <a:endParaRPr kumimoji="0" lang="de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90067" y="3707507"/>
            <a:ext cx="612068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Textfeld 28"/>
          <p:cNvSpPr txBox="1"/>
          <p:nvPr/>
        </p:nvSpPr>
        <p:spPr>
          <a:xfrm>
            <a:off x="7092280" y="3585790"/>
            <a:ext cx="194421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3: &lt; CHF 100‘000.-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5: &lt; CHF 250‘000.-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7: &lt; CHF 500‘000.-</a:t>
            </a:r>
            <a:endParaRPr lang="de-C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1563</Words>
  <Application>Microsoft Office PowerPoint</Application>
  <PresentationFormat>Bildschirmpräsentation (4:3)</PresentationFormat>
  <Paragraphs>500</Paragraphs>
  <Slides>48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Benutzerdefiniertes Design</vt:lpstr>
      <vt:lpstr>Ausschreibung Leitungsbau</vt:lpstr>
      <vt:lpstr>Inhalt der Präsentation</vt:lpstr>
      <vt:lpstr>Inhalt der Präsentation</vt:lpstr>
      <vt:lpstr>Wann ist eine Ausschreibung angesagt?</vt:lpstr>
      <vt:lpstr>Wann ist eine Ausschreibung angesagt?</vt:lpstr>
      <vt:lpstr>Wann ist eine Ausschreibung angesagt?</vt:lpstr>
      <vt:lpstr>Wann ist eine Ausschreibung angesagt?</vt:lpstr>
      <vt:lpstr>Wann ist eine Ausschreibung angesagt?</vt:lpstr>
      <vt:lpstr>Wann ist eine Ausschreibung angesagt?</vt:lpstr>
      <vt:lpstr>Inhalt der Präsentation</vt:lpstr>
      <vt:lpstr>Wie läuft eine Ausschreibung ab?</vt:lpstr>
      <vt:lpstr>Wie läuft eine Ausschreibung ab?</vt:lpstr>
      <vt:lpstr>Wie läuft eine Ausschreibung ab?</vt:lpstr>
      <vt:lpstr>Wie läuft eine Ausschreibung ab?</vt:lpstr>
      <vt:lpstr>Inhalt der Präsentation</vt:lpstr>
      <vt:lpstr>Was steht in den Submissionsunterlagen?</vt:lpstr>
      <vt:lpstr>Was steht in den Submissionsunterlagen?</vt:lpstr>
      <vt:lpstr>Was steht in den Submissionsunterlagen?</vt:lpstr>
      <vt:lpstr>Was steht in den Submissionsunterlagen?</vt:lpstr>
      <vt:lpstr>Was steht in den Submissionsunterlagen?</vt:lpstr>
      <vt:lpstr>Was steht in den Submissionsunterlagen?</vt:lpstr>
      <vt:lpstr>Was steht in den Submissionsunterlagen?</vt:lpstr>
      <vt:lpstr>Was steht in den Submissionsunterlagen?</vt:lpstr>
      <vt:lpstr>Inhalt der Präsentation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Wie sieht ein Leistungsverzeichnis aus?</vt:lpstr>
      <vt:lpstr>Inhalt der Präsentation</vt:lpstr>
      <vt:lpstr>Wo kann es schiefgehen?</vt:lpstr>
      <vt:lpstr>Wo kann es schiefgehen?</vt:lpstr>
      <vt:lpstr>Wo kann es schiefgehen?</vt:lpstr>
      <vt:lpstr>Wo kann es schiefgehen?</vt:lpstr>
      <vt:lpstr>Wo kann es schiefgehen?</vt:lpstr>
      <vt:lpstr>Wo kann es schiefgehen?</vt:lpstr>
      <vt:lpstr>Wo kann es schiefgehen?</vt:lpstr>
      <vt:lpstr>Wo kann es schiefgehen?</vt:lpstr>
    </vt:vector>
  </TitlesOfParts>
  <Company>BGV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fm</cp:lastModifiedBy>
  <cp:revision>270</cp:revision>
  <cp:lastPrinted>2014-04-06T07:25:01Z</cp:lastPrinted>
  <dcterms:created xsi:type="dcterms:W3CDTF">2012-01-06T09:44:05Z</dcterms:created>
  <dcterms:modified xsi:type="dcterms:W3CDTF">2016-03-30T09:22:42Z</dcterms:modified>
</cp:coreProperties>
</file>