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74" r:id="rId2"/>
    <p:sldId id="278" r:id="rId3"/>
    <p:sldId id="267" r:id="rId4"/>
    <p:sldId id="276" r:id="rId5"/>
    <p:sldId id="275" r:id="rId6"/>
    <p:sldId id="279" r:id="rId7"/>
    <p:sldId id="284" r:id="rId8"/>
    <p:sldId id="280" r:id="rId9"/>
    <p:sldId id="281" r:id="rId10"/>
    <p:sldId id="282" r:id="rId11"/>
    <p:sldId id="283" r:id="rId12"/>
    <p:sldId id="277" r:id="rId13"/>
    <p:sldId id="297" r:id="rId14"/>
    <p:sldId id="299" r:id="rId15"/>
    <p:sldId id="285" r:id="rId16"/>
    <p:sldId id="286" r:id="rId17"/>
    <p:sldId id="287" r:id="rId18"/>
    <p:sldId id="288" r:id="rId19"/>
    <p:sldId id="289" r:id="rId20"/>
    <p:sldId id="290" r:id="rId21"/>
    <p:sldId id="292" r:id="rId22"/>
    <p:sldId id="291" r:id="rId23"/>
    <p:sldId id="293" r:id="rId24"/>
    <p:sldId id="294" r:id="rId25"/>
    <p:sldId id="295" r:id="rId26"/>
    <p:sldId id="300" r:id="rId27"/>
    <p:sldId id="298" r:id="rId28"/>
    <p:sldId id="296" r:id="rId29"/>
    <p:sldId id="273" r:id="rId30"/>
  </p:sldIdLst>
  <p:sldSz cx="9144000" cy="6858000" type="screen4x3"/>
  <p:notesSz cx="6797675" cy="9926638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9A9A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ittlere Formatvorlage 1 - Akz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707" autoAdjust="0"/>
  </p:normalViewPr>
  <p:slideViewPr>
    <p:cSldViewPr>
      <p:cViewPr>
        <p:scale>
          <a:sx n="106" d="100"/>
          <a:sy n="106" d="100"/>
        </p:scale>
        <p:origin x="-72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CE2061-DA0F-2245-B5B6-FA30860257B2}" type="datetimeFigureOut">
              <a:rPr lang="de-DE" smtClean="0"/>
              <a:t>08.03.2016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6F9A5-31D7-764F-A541-9CB3AFA1B9B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610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37AB4EE-5EBE-4515-995D-265DC5C0F94A}" type="slidenum">
              <a:rPr lang="de-DE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97984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B4EE-5EBE-4515-995D-265DC5C0F94A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63202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7AB4EE-5EBE-4515-995D-265DC5C0F94A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786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rgbClr val="EAEA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ctrTitle"/>
          </p:nvPr>
        </p:nvSpPr>
        <p:spPr>
          <a:xfrm>
            <a:off x="685800" y="3429000"/>
            <a:ext cx="7772400" cy="1470025"/>
          </a:xfrm>
        </p:spPr>
        <p:txBody>
          <a:bodyPr anchor="b" anchorCtr="0"/>
          <a:lstStyle>
            <a:lvl1pPr algn="r">
              <a:defRPr sz="30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2059632" y="4797152"/>
            <a:ext cx="6400800" cy="528464"/>
          </a:xfrm>
        </p:spPr>
        <p:txBody>
          <a:bodyPr anchor="b" anchorCtr="0"/>
          <a:lstStyle>
            <a:lvl1pPr marL="0" indent="0" algn="r">
              <a:buNone/>
              <a:defRPr sz="2400">
                <a:solidFill>
                  <a:schemeClr val="bg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grpSp>
        <p:nvGrpSpPr>
          <p:cNvPr id="10" name="Gruppierung 9"/>
          <p:cNvGrpSpPr/>
          <p:nvPr userDrawn="1"/>
        </p:nvGrpSpPr>
        <p:grpSpPr>
          <a:xfrm>
            <a:off x="575215" y="313200"/>
            <a:ext cx="6049064" cy="820137"/>
            <a:chOff x="575215" y="476672"/>
            <a:chExt cx="6049064" cy="820137"/>
          </a:xfrm>
        </p:grpSpPr>
        <p:pic>
          <p:nvPicPr>
            <p:cNvPr id="3" name="Bild 2" descr="125_suissetec_4c.png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15" y="548680"/>
              <a:ext cx="2628633" cy="748129"/>
            </a:xfrm>
            <a:prstGeom prst="rect">
              <a:avLst/>
            </a:prstGeom>
          </p:spPr>
        </p:pic>
        <p:pic>
          <p:nvPicPr>
            <p:cNvPr id="7" name="Bild 6"/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72"/>
            <a:stretch/>
          </p:blipFill>
          <p:spPr bwMode="auto">
            <a:xfrm>
              <a:off x="3780749" y="476672"/>
              <a:ext cx="2843530" cy="4902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</p:grpSp>
      <p:pic>
        <p:nvPicPr>
          <p:cNvPr id="9" name="Bild 2" descr="Logo_SBV_mText_JPG_300ppi"/>
          <p:cNvPicPr/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6534000"/>
            <a:ext cx="9144000" cy="324000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1296001"/>
            <a:ext cx="7848000" cy="40480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1772816"/>
            <a:ext cx="7848000" cy="4582784"/>
          </a:xfrm>
        </p:spPr>
        <p:txBody>
          <a:bodyPr/>
          <a:lstStyle>
            <a:lvl1pPr marL="182563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1pPr>
            <a:lvl2pPr marL="357188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2pPr>
            <a:lvl3pPr marL="541338" indent="-184150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3pPr>
            <a:lvl4pPr marL="715963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4pPr>
            <a:lvl5pPr marL="898525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63817" y="6584319"/>
            <a:ext cx="1819951" cy="214965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SBV – Weiterbildungskurse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52238" y="6580566"/>
            <a:ext cx="442392" cy="214965"/>
          </a:xfrm>
        </p:spPr>
        <p:txBody>
          <a:bodyPr/>
          <a:lstStyle>
            <a:lvl1pPr>
              <a:defRPr/>
            </a:lvl1pPr>
          </a:lstStyle>
          <a:p>
            <a:fld id="{3650ABE4-31AD-4CF6-8BFF-DFBADE1DC430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0" y="-1"/>
            <a:ext cx="9144000" cy="97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pic>
        <p:nvPicPr>
          <p:cNvPr id="10" name="Bild 9" descr="125_suissetec_4c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826"/>
          <a:stretch/>
        </p:blipFill>
        <p:spPr>
          <a:xfrm>
            <a:off x="373124" y="155620"/>
            <a:ext cx="2628633" cy="799201"/>
          </a:xfrm>
          <a:prstGeom prst="rect">
            <a:avLst/>
          </a:prstGeom>
        </p:spPr>
      </p:pic>
      <p:pic>
        <p:nvPicPr>
          <p:cNvPr id="11" name="Bild 2" descr="Logo_SBV_mText_JPG_300ppi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6534000"/>
            <a:ext cx="9144000" cy="324000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1296001"/>
            <a:ext cx="7848000" cy="40480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1772816"/>
            <a:ext cx="3851992" cy="4582784"/>
          </a:xfrm>
        </p:spPr>
        <p:txBody>
          <a:bodyPr/>
          <a:lstStyle>
            <a:lvl1pPr marL="182563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1pPr>
            <a:lvl2pPr marL="357188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2pPr>
            <a:lvl3pPr marL="541338" indent="-184150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3pPr>
            <a:lvl4pPr marL="715963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4pPr>
            <a:lvl5pPr marL="898525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63817" y="6584319"/>
            <a:ext cx="1819951" cy="214965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SBV – Weiterbildungskurse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52238" y="6580566"/>
            <a:ext cx="442392" cy="214965"/>
          </a:xfrm>
        </p:spPr>
        <p:txBody>
          <a:bodyPr/>
          <a:lstStyle>
            <a:lvl1pPr>
              <a:defRPr/>
            </a:lvl1pPr>
          </a:lstStyle>
          <a:p>
            <a:fld id="{3650ABE4-31AD-4CF6-8BFF-DFBADE1DC430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3689" y="-17179"/>
            <a:ext cx="9144000" cy="97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644008" y="1772816"/>
            <a:ext cx="3851992" cy="4582784"/>
          </a:xfrm>
        </p:spPr>
        <p:txBody>
          <a:bodyPr wrap="square"/>
          <a:lstStyle>
            <a:lvl1pPr marL="182563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1pPr>
            <a:lvl2pPr marL="357188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2pPr>
            <a:lvl3pPr marL="541338" indent="-184150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3pPr>
            <a:lvl4pPr marL="715963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4pPr>
            <a:lvl5pPr marL="898525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pic>
        <p:nvPicPr>
          <p:cNvPr id="12" name="Bild 11" descr="125_suissetec_4c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826"/>
          <a:stretch/>
        </p:blipFill>
        <p:spPr>
          <a:xfrm>
            <a:off x="373124" y="155620"/>
            <a:ext cx="2628633" cy="799201"/>
          </a:xfrm>
          <a:prstGeom prst="rect">
            <a:avLst/>
          </a:prstGeom>
        </p:spPr>
      </p:pic>
      <p:pic>
        <p:nvPicPr>
          <p:cNvPr id="11" name="Bild 2" descr="Logo_SBV_mText_JPG_300ppi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1556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0" y="6534000"/>
            <a:ext cx="9144000" cy="324000"/>
          </a:xfrm>
          <a:prstGeom prst="rect">
            <a:avLst/>
          </a:prstGeom>
          <a:solidFill>
            <a:srgbClr val="EAEAEA"/>
          </a:solidFill>
          <a:ln w="9525">
            <a:solidFill>
              <a:srgbClr val="EAEAE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1296001"/>
            <a:ext cx="7848000" cy="40480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204864"/>
            <a:ext cx="3851992" cy="4150736"/>
          </a:xfrm>
        </p:spPr>
        <p:txBody>
          <a:bodyPr/>
          <a:lstStyle>
            <a:lvl1pPr marL="182563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1pPr>
            <a:lvl2pPr marL="357188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2pPr>
            <a:lvl3pPr marL="541338" indent="-184150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3pPr>
            <a:lvl4pPr marL="715963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4pPr>
            <a:lvl5pPr marL="898525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663817" y="6584319"/>
            <a:ext cx="1819951" cy="214965"/>
          </a:xfrm>
        </p:spPr>
        <p:txBody>
          <a:bodyPr/>
          <a:lstStyle>
            <a:lvl1pPr>
              <a:defRPr/>
            </a:lvl1pPr>
          </a:lstStyle>
          <a:p>
            <a:r>
              <a:rPr lang="de-CH" dirty="0" smtClean="0"/>
              <a:t>SBV – Weiterbildungskurse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052238" y="6580566"/>
            <a:ext cx="442392" cy="214965"/>
          </a:xfrm>
        </p:spPr>
        <p:txBody>
          <a:bodyPr/>
          <a:lstStyle>
            <a:lvl1pPr>
              <a:defRPr/>
            </a:lvl1pPr>
          </a:lstStyle>
          <a:p>
            <a:fld id="{3650ABE4-31AD-4CF6-8BFF-DFBADE1DC430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7" name="Rectangle 12"/>
          <p:cNvSpPr>
            <a:spLocks noChangeArrowheads="1"/>
          </p:cNvSpPr>
          <p:nvPr userDrawn="1"/>
        </p:nvSpPr>
        <p:spPr bwMode="auto">
          <a:xfrm>
            <a:off x="0" y="-1"/>
            <a:ext cx="9144000" cy="972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644008" y="2204864"/>
            <a:ext cx="3851992" cy="4150736"/>
          </a:xfrm>
        </p:spPr>
        <p:txBody>
          <a:bodyPr/>
          <a:lstStyle>
            <a:lvl1pPr marL="182563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1pPr>
            <a:lvl2pPr marL="357188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2pPr>
            <a:lvl3pPr marL="541338" indent="-184150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3pPr>
            <a:lvl4pPr marL="715963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4pPr>
            <a:lvl5pPr marL="898525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11" name="Textplatzhalter 5"/>
          <p:cNvSpPr>
            <a:spLocks noGrp="1"/>
          </p:cNvSpPr>
          <p:nvPr>
            <p:ph type="body" idx="14"/>
          </p:nvPr>
        </p:nvSpPr>
        <p:spPr>
          <a:xfrm>
            <a:off x="659919" y="1772816"/>
            <a:ext cx="3840073" cy="360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2" name="Textplatzhalter 5"/>
          <p:cNvSpPr>
            <a:spLocks noGrp="1"/>
          </p:cNvSpPr>
          <p:nvPr>
            <p:ph type="body" idx="15"/>
          </p:nvPr>
        </p:nvSpPr>
        <p:spPr>
          <a:xfrm>
            <a:off x="4644008" y="1772816"/>
            <a:ext cx="3840073" cy="36004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4" name="Bild 13" descr="125_suissetec_4c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826"/>
          <a:stretch/>
        </p:blipFill>
        <p:spPr>
          <a:xfrm>
            <a:off x="373124" y="155620"/>
            <a:ext cx="2628633" cy="799201"/>
          </a:xfrm>
          <a:prstGeom prst="rect">
            <a:avLst/>
          </a:prstGeom>
        </p:spPr>
      </p:pic>
      <p:pic>
        <p:nvPicPr>
          <p:cNvPr id="13" name="Bild 2" descr="Logo_SBV_mText_JPG_300ppi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092280" y="215047"/>
            <a:ext cx="1872615" cy="6216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7858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2"/>
          <p:cNvSpPr>
            <a:spLocks noChangeArrowheads="1"/>
          </p:cNvSpPr>
          <p:nvPr userDrawn="1"/>
        </p:nvSpPr>
        <p:spPr bwMode="auto">
          <a:xfrm>
            <a:off x="0" y="1296000"/>
            <a:ext cx="9144000" cy="4266000"/>
          </a:xfrm>
          <a:prstGeom prst="rect">
            <a:avLst/>
          </a:prstGeom>
          <a:solidFill>
            <a:srgbClr val="EAEAEA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8000" y="1620000"/>
            <a:ext cx="7848000" cy="404808"/>
          </a:xfrm>
        </p:spPr>
        <p:txBody>
          <a:bodyPr/>
          <a:lstStyle>
            <a:lvl1pPr>
              <a:defRPr sz="2200">
                <a:solidFill>
                  <a:schemeClr val="tx1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48000" y="2132856"/>
            <a:ext cx="7848000" cy="3168352"/>
          </a:xfrm>
        </p:spPr>
        <p:txBody>
          <a:bodyPr/>
          <a:lstStyle>
            <a:lvl1pPr marL="182563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1pPr>
            <a:lvl2pPr marL="357188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2pPr>
            <a:lvl3pPr marL="541338" indent="-184150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3pPr>
            <a:lvl4pPr marL="715963" indent="-174625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4pPr>
            <a:lvl5pPr marL="898525" indent="-182563">
              <a:buFont typeface="Calibri" pitchFamily="34" charset="0"/>
              <a:buChar char="▫"/>
              <a:defRPr>
                <a:latin typeface="Calibri" pitchFamily="34" charset="0"/>
                <a:cs typeface="Calibri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pic>
        <p:nvPicPr>
          <p:cNvPr id="10" name="Bild 1" descr="Sprechblasen_1zu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68"/>
          <a:stretch/>
        </p:blipFill>
        <p:spPr>
          <a:xfrm>
            <a:off x="600575" y="296369"/>
            <a:ext cx="1373698" cy="855446"/>
          </a:xfrm>
          <a:prstGeom prst="rect">
            <a:avLst/>
          </a:prstGeom>
        </p:spPr>
      </p:pic>
      <p:grpSp>
        <p:nvGrpSpPr>
          <p:cNvPr id="13" name="Gruppierung 12"/>
          <p:cNvGrpSpPr/>
          <p:nvPr userDrawn="1"/>
        </p:nvGrpSpPr>
        <p:grpSpPr>
          <a:xfrm>
            <a:off x="575215" y="5873491"/>
            <a:ext cx="6049064" cy="820137"/>
            <a:chOff x="575215" y="476672"/>
            <a:chExt cx="6049064" cy="820137"/>
          </a:xfrm>
        </p:grpSpPr>
        <p:pic>
          <p:nvPicPr>
            <p:cNvPr id="14" name="Bild 13" descr="125_suissetec_4c.png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5215" y="548680"/>
              <a:ext cx="2628633" cy="748129"/>
            </a:xfrm>
            <a:prstGeom prst="rect">
              <a:avLst/>
            </a:prstGeom>
          </p:spPr>
        </p:pic>
        <p:pic>
          <p:nvPicPr>
            <p:cNvPr id="15" name="Bild 14"/>
            <p:cNvPicPr>
              <a:picLocks noChangeAspect="1"/>
            </p:cNvPicPr>
            <p:nvPr userDrawn="1"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72"/>
            <a:stretch/>
          </p:blipFill>
          <p:spPr bwMode="auto">
            <a:xfrm>
              <a:off x="3780749" y="476672"/>
              <a:ext cx="2843530" cy="49022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  <a:ext uri="{FAA26D3D-D897-4be2-8F04-BA451C77F1D7}">
                <ma14:placeholderFlag xmlns:ma14="http://schemas.microsoft.com/office/mac/drawingml/2011/main" xmlns=""/>
              </a:ext>
            </a:extLst>
          </p:spPr>
        </p:pic>
      </p:grpSp>
      <p:pic>
        <p:nvPicPr>
          <p:cNvPr id="9" name="Bild 2" descr="Logo_SBV_mText_JPG_300ppi"/>
          <p:cNvPicPr/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7092280" y="391694"/>
            <a:ext cx="1872615" cy="621665"/>
          </a:xfrm>
          <a:prstGeom prst="rect">
            <a:avLst/>
          </a:prstGeom>
          <a:noFill/>
        </p:spPr>
      </p:pic>
      <p:pic>
        <p:nvPicPr>
          <p:cNvPr id="11" name="Bild 1" descr="Sprechblasen_1zu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5" r="42757"/>
          <a:stretch/>
        </p:blipFill>
        <p:spPr>
          <a:xfrm>
            <a:off x="2472161" y="299742"/>
            <a:ext cx="1756940" cy="855446"/>
          </a:xfrm>
          <a:prstGeom prst="rect">
            <a:avLst/>
          </a:prstGeom>
        </p:spPr>
      </p:pic>
      <p:pic>
        <p:nvPicPr>
          <p:cNvPr id="16" name="Bild 1" descr="Sprechblasen_1zu1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84"/>
          <a:stretch/>
        </p:blipFill>
        <p:spPr>
          <a:xfrm>
            <a:off x="4699961" y="311874"/>
            <a:ext cx="1816255" cy="85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91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3817" y="6584319"/>
            <a:ext cx="2133600" cy="21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Calibri"/>
              </a:defRPr>
            </a:lvl1pPr>
          </a:lstStyle>
          <a:p>
            <a:fld id="{B4D32D13-B99F-4E08-8800-988D4539C464}" type="datetime1">
              <a:rPr lang="de-CH" smtClean="0"/>
              <a:t>08.03.2016</a:t>
            </a:fld>
            <a:endParaRPr lang="de-DE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83853"/>
            <a:ext cx="9144000" cy="27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Calibri"/>
                <a:cs typeface="Calibri"/>
              </a:defRPr>
            </a:lvl1pPr>
          </a:lstStyle>
          <a:p>
            <a:r>
              <a:rPr lang="de-DE" dirty="0" smtClean="0"/>
              <a:t>Thema/Anlass</a:t>
            </a:r>
            <a:endParaRPr lang="de-DE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380991" y="6611066"/>
            <a:ext cx="442392" cy="21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  <a:cs typeface="Calibri"/>
              </a:defRPr>
            </a:lvl1pPr>
          </a:lstStyle>
          <a:p>
            <a:fld id="{FB2A5AC3-BFB0-4524-8CD0-2BC4C4207D93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48000" y="1296000"/>
            <a:ext cx="7848000" cy="4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48000" y="1772816"/>
            <a:ext cx="7848000" cy="4581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54" r:id="rId4"/>
    <p:sldLayoutId id="2147483651" r:id="rId5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pitchFamily="34" charset="0"/>
        </a:defRPr>
      </a:lvl9pPr>
    </p:titleStyle>
    <p:bodyStyle>
      <a:lvl1pPr marL="182563" indent="-182563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▫"/>
        <a:defRPr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357188" indent="-174625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▫"/>
        <a:defRPr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541338" indent="-18415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▫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715963" indent="-174625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▫"/>
        <a:defRPr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898525" indent="-182563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▫"/>
        <a:defRPr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issetec.ch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uissetec.ch/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3200"/>
            <a:ext cx="8820000" cy="5238000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-10800" y="3789040"/>
            <a:ext cx="8820912" cy="1800200"/>
          </a:xfrm>
          <a:prstGeom prst="rect">
            <a:avLst/>
          </a:prstGeom>
          <a:gradFill>
            <a:gsLst>
              <a:gs pos="100000">
                <a:schemeClr val="tx1">
                  <a:lumMod val="85000"/>
                  <a:lumOff val="15000"/>
                  <a:alpha val="68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/>
              <a:t>Brunnenmeisterverband WBK 2016</a:t>
            </a:r>
            <a:br>
              <a:rPr lang="de-CH" dirty="0"/>
            </a:br>
            <a:r>
              <a:rPr lang="de-CH" dirty="0"/>
              <a:t>Informationen TK Werkleitungen </a:t>
            </a:r>
            <a:r>
              <a:rPr lang="de-CH" dirty="0" err="1"/>
              <a:t>suissetec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April 2016, Campus Sursee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90073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Wozu diese </a:t>
            </a:r>
            <a:r>
              <a:rPr lang="de-CH" dirty="0" err="1"/>
              <a:t>WebApp</a:t>
            </a:r>
            <a:r>
              <a:rPr lang="de-CH" dirty="0"/>
              <a:t>?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für alle:</a:t>
            </a:r>
          </a:p>
          <a:p>
            <a:endParaRPr lang="de-CH" dirty="0" smtClean="0"/>
          </a:p>
          <a:p>
            <a:r>
              <a:rPr lang="de-CH" dirty="0" smtClean="0"/>
              <a:t>die Ausschreibung basiert auf den Vorgaben des Werkes.</a:t>
            </a:r>
          </a:p>
          <a:p>
            <a:r>
              <a:rPr lang="de-CH" dirty="0" smtClean="0"/>
              <a:t>der Unternehmer weiss worauf die Versorgung besonderen Wert legt.</a:t>
            </a:r>
          </a:p>
          <a:p>
            <a:r>
              <a:rPr lang="de-CH" dirty="0" smtClean="0"/>
              <a:t>die Bauleitung kennt die Vorgaben der Versorgung.</a:t>
            </a:r>
          </a:p>
          <a:p>
            <a:r>
              <a:rPr lang="de-CH" dirty="0" smtClean="0"/>
              <a:t>die Zuständigkeiten sind von Anfang an bekannt.</a:t>
            </a:r>
          </a:p>
          <a:p>
            <a:r>
              <a:rPr lang="de-CH" dirty="0" smtClean="0"/>
              <a:t>Nutzung als Checkliste.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8414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Kurzvorstellung </a:t>
            </a:r>
            <a:r>
              <a:rPr lang="de-CH" dirty="0" err="1" smtClean="0"/>
              <a:t>WebApp</a:t>
            </a:r>
            <a:r>
              <a:rPr lang="de-CH" dirty="0" smtClean="0"/>
              <a:t> Projektvorgaben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Die Applikation </a:t>
            </a:r>
            <a:r>
              <a:rPr lang="de-CH" dirty="0"/>
              <a:t>ist webbasiert und funktioniert in allen gängigen Webbrowsern (Internet Explorer, Firefox, Chrome, </a:t>
            </a:r>
            <a:r>
              <a:rPr lang="de-CH" dirty="0" err="1"/>
              <a:t>etc</a:t>
            </a:r>
            <a:r>
              <a:rPr lang="de-CH" dirty="0" smtClean="0"/>
              <a:t>).</a:t>
            </a:r>
          </a:p>
          <a:p>
            <a:r>
              <a:rPr lang="de-CH" dirty="0"/>
              <a:t>Die Web App </a:t>
            </a:r>
            <a:r>
              <a:rPr lang="de-CH" dirty="0" smtClean="0"/>
              <a:t>kann 7 Tage lang </a:t>
            </a:r>
            <a:r>
              <a:rPr lang="de-CH" dirty="0"/>
              <a:t>gratis getestet </a:t>
            </a:r>
            <a:r>
              <a:rPr lang="de-CH" dirty="0" smtClean="0"/>
              <a:t>werden.</a:t>
            </a:r>
          </a:p>
          <a:p>
            <a:r>
              <a:rPr lang="de-CH" dirty="0" smtClean="0"/>
              <a:t>erhältlich im suissetec- Shop unter </a:t>
            </a:r>
            <a:r>
              <a:rPr lang="de-CH" dirty="0" smtClean="0">
                <a:hlinkClick r:id="rId2"/>
              </a:rPr>
              <a:t>www.suissetec.ch</a:t>
            </a:r>
            <a:endParaRPr lang="de-CH" dirty="0" smtClean="0"/>
          </a:p>
          <a:p>
            <a:pPr marL="0" indent="0">
              <a:buNone/>
            </a:pP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6140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Neues Projekt erstellen 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 cap="flat" cmpd="sng"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5193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Projektangaben und Adressen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00809"/>
            <a:ext cx="6874667" cy="458311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 cap="flat" cmpd="sng"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14" name="Abgerundetes Rechteck 13"/>
          <p:cNvSpPr/>
          <p:nvPr/>
        </p:nvSpPr>
        <p:spPr>
          <a:xfrm>
            <a:off x="2987824" y="2780928"/>
            <a:ext cx="648072" cy="144016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7609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Projektangaben und Adressen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7" y="1700809"/>
            <a:ext cx="6874665" cy="458311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 cap="flat" cmpd="sng"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843808" y="3695029"/>
            <a:ext cx="4796802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CH" sz="600" dirty="0">
                <a:latin typeface="Calibri" pitchFamily="34" charset="0"/>
              </a:rPr>
              <a:t>Schweizerischer Brunnenmeister-Verband </a:t>
            </a:r>
          </a:p>
          <a:p>
            <a:r>
              <a:rPr lang="de-CH" sz="600" dirty="0" err="1" smtClean="0">
                <a:latin typeface="Calibri" pitchFamily="34" charset="0"/>
              </a:rPr>
              <a:t>Allmendstrasse</a:t>
            </a:r>
            <a:r>
              <a:rPr lang="de-CH" sz="600" dirty="0" smtClean="0">
                <a:latin typeface="Calibri" pitchFamily="34" charset="0"/>
              </a:rPr>
              <a:t> </a:t>
            </a:r>
            <a:r>
              <a:rPr lang="de-CH" sz="600" dirty="0">
                <a:latin typeface="Calibri" pitchFamily="34" charset="0"/>
              </a:rPr>
              <a:t>15</a:t>
            </a:r>
          </a:p>
          <a:p>
            <a:r>
              <a:rPr lang="de-CH" sz="600" dirty="0">
                <a:latin typeface="Calibri" pitchFamily="34" charset="0"/>
              </a:rPr>
              <a:t>6062 </a:t>
            </a:r>
            <a:r>
              <a:rPr lang="de-CH" sz="600" dirty="0" err="1">
                <a:latin typeface="Calibri" pitchFamily="34" charset="0"/>
              </a:rPr>
              <a:t>Wilen</a:t>
            </a:r>
            <a:r>
              <a:rPr lang="de-CH" sz="600" dirty="0">
                <a:latin typeface="Calibri" pitchFamily="34" charset="0"/>
              </a:rPr>
              <a:t> (Sarnen</a:t>
            </a:r>
            <a:r>
              <a:rPr lang="de-CH" sz="600" dirty="0" smtClean="0">
                <a:latin typeface="Calibri" pitchFamily="34" charset="0"/>
              </a:rPr>
              <a:t>)</a:t>
            </a:r>
            <a:endParaRPr lang="de-CH" sz="600" dirty="0">
              <a:latin typeface="Calibri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822311" y="4396462"/>
            <a:ext cx="2520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 dirty="0" smtClean="0">
                <a:latin typeface="Calibri" pitchFamily="34" charset="0"/>
              </a:rPr>
              <a:t>Erschliessung Neustadt</a:t>
            </a:r>
            <a:endParaRPr lang="de-CH" sz="600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42982" y="4801270"/>
            <a:ext cx="2520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 dirty="0" smtClean="0">
                <a:latin typeface="Calibri" pitchFamily="34" charset="0"/>
              </a:rPr>
              <a:t>9999 Musterhausen</a:t>
            </a:r>
            <a:endParaRPr lang="de-CH" sz="600" dirty="0">
              <a:latin typeface="Calibri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21650" y="5610407"/>
            <a:ext cx="2520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 dirty="0" smtClean="0">
                <a:latin typeface="Calibri" pitchFamily="34" charset="0"/>
              </a:rPr>
              <a:t>Wasserversorgung Altstadt</a:t>
            </a:r>
            <a:endParaRPr lang="de-CH" sz="600" dirty="0">
              <a:latin typeface="Calibri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2842982" y="5741060"/>
            <a:ext cx="25202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 dirty="0" smtClean="0">
                <a:latin typeface="Calibri" pitchFamily="34" charset="0"/>
              </a:rPr>
              <a:t>Werkstrasse 191</a:t>
            </a:r>
            <a:endParaRPr lang="de-CH" sz="600" dirty="0">
              <a:latin typeface="Calibri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156176" y="5610407"/>
            <a:ext cx="720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 dirty="0" smtClean="0">
                <a:latin typeface="Calibri" pitchFamily="34" charset="0"/>
              </a:rPr>
              <a:t>099 999 99 99</a:t>
            </a:r>
            <a:endParaRPr lang="de-CH" sz="600" dirty="0">
              <a:latin typeface="Calibri" pitchFamily="34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56176" y="5732716"/>
            <a:ext cx="720080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600" dirty="0" smtClean="0">
                <a:latin typeface="Calibri" pitchFamily="34" charset="0"/>
              </a:rPr>
              <a:t>099 999 99 99</a:t>
            </a:r>
            <a:endParaRPr lang="de-CH" sz="6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313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38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82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83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44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5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986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/>
      <p:bldP spid="9" grpId="0"/>
      <p:bldP spid="10" grpId="0"/>
      <p:bldP spid="11" grpId="0"/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Gliederung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1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15" name="Abgerundetes Rechteck 14"/>
          <p:cNvSpPr/>
          <p:nvPr/>
        </p:nvSpPr>
        <p:spPr>
          <a:xfrm>
            <a:off x="1188267" y="2636912"/>
            <a:ext cx="1295501" cy="936104"/>
          </a:xfrm>
          <a:prstGeom prst="roundRect">
            <a:avLst/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Abgerundetes Rechteck 15"/>
          <p:cNvSpPr/>
          <p:nvPr/>
        </p:nvSpPr>
        <p:spPr>
          <a:xfrm>
            <a:off x="1188267" y="3573016"/>
            <a:ext cx="1295501" cy="863674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53046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Angaben zur Versorgung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710DB-ECDA-4FD3-A80C-C38C3889E2D9}" type="datetime1">
              <a:rPr lang="de-CH" smtClean="0"/>
              <a:t>08.03.2016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0" y="6583852"/>
            <a:ext cx="9144000" cy="373539"/>
          </a:xfrm>
        </p:spPr>
        <p:txBody>
          <a:bodyPr/>
          <a:lstStyle/>
          <a:p>
            <a:r>
              <a:rPr lang="de-DE" dirty="0"/>
              <a:t>SBV WBK 2016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508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ergänzende Angaben und Bilder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2843808" y="3212976"/>
            <a:ext cx="33840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Calibri" pitchFamily="34" charset="0"/>
              </a:rPr>
              <a:t>hier können weitere Ergänzungen </a:t>
            </a:r>
          </a:p>
          <a:p>
            <a:r>
              <a:rPr lang="de-CH" dirty="0" smtClean="0">
                <a:latin typeface="Calibri" pitchFamily="34" charset="0"/>
              </a:rPr>
              <a:t>angebracht</a:t>
            </a:r>
            <a:endParaRPr lang="de-CH" dirty="0">
              <a:latin typeface="Calibri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843808" y="5299045"/>
            <a:ext cx="3216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>
                <a:latin typeface="Calibri" pitchFamily="34" charset="0"/>
              </a:rPr>
              <a:t>und mit Bildern ergänzt werden.</a:t>
            </a:r>
            <a:endParaRPr lang="de-CH" dirty="0">
              <a:latin typeface="Calibri" pitchFamily="34" charset="0"/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771800" y="4923162"/>
            <a:ext cx="720080" cy="3060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72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01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302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bestehende Leitungsmaterialien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619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Projektbeschrieb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19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029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Peter Nussbaum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326" y="1728609"/>
            <a:ext cx="2988318" cy="3932639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 smtClean="0"/>
              <a:t>SBV – Weiterbildungskurse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355976" y="1844824"/>
            <a:ext cx="413865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Calibri" pitchFamily="34" charset="0"/>
              </a:rPr>
              <a:t>Brunnenmeister Malters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Calibri" pitchFamily="34" charset="0"/>
              </a:rPr>
              <a:t>Mitglied TK Werkleitungen suissetec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CH" dirty="0" smtClean="0">
                <a:latin typeface="Calibri" pitchFamily="34" charset="0"/>
              </a:rPr>
              <a:t>Lehrer Brunnenmeister</a:t>
            </a:r>
            <a:endParaRPr lang="de-CH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30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Projektbezogene Materialvorgaben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87690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spezielle </a:t>
            </a:r>
            <a:r>
              <a:rPr lang="de-CH" dirty="0" err="1" smtClean="0"/>
              <a:t>Verlegehinweise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89214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Angaben zur Druckprüfung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392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Abnahme und Einmass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8102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Hauszuleitungen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24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8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Bemerkungen und Ergänzungen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65756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speichern / ausdrucken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82" y="1773238"/>
            <a:ext cx="4423236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9793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erhältlich im suissetec- Shop</a:t>
            </a: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2"/>
          </a:xfrm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115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Schlusswort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einfaches Tool</a:t>
            </a:r>
          </a:p>
          <a:p>
            <a:r>
              <a:rPr lang="de-CH" dirty="0" smtClean="0"/>
              <a:t>klare Vorgaben für Ausschreibung und Ausführung</a:t>
            </a:r>
          </a:p>
          <a:p>
            <a:r>
              <a:rPr lang="de-CH" dirty="0" smtClean="0"/>
              <a:t>allgemeine Angaben nur einmal ausfüllen und abspeichern</a:t>
            </a:r>
          </a:p>
          <a:p>
            <a:r>
              <a:rPr lang="de-CH" dirty="0" smtClean="0"/>
              <a:t>Selbsterklärend</a:t>
            </a:r>
          </a:p>
          <a:p>
            <a:r>
              <a:rPr lang="de-CH" dirty="0" smtClean="0"/>
              <a:t>Intuitiv anwendbar</a:t>
            </a:r>
          </a:p>
          <a:p>
            <a:r>
              <a:rPr lang="de-CH" dirty="0" smtClean="0"/>
              <a:t>Kostengünstig (suissetec-Mitglieder Fr. 70.-- / nicht Mitlieder Fr. 140.--)</a:t>
            </a:r>
          </a:p>
          <a:p>
            <a:pPr marL="0" indent="0">
              <a:buNone/>
            </a:pPr>
            <a:endParaRPr lang="de-CH" dirty="0" smtClean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dirty="0" smtClean="0"/>
              <a:t>Bei Fragen wenden Sie sich an suissetec (043 244 73 00, Mario Roccuzzo)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28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071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mtClean="0"/>
              <a:t>Besten Dank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smtClean="0"/>
              <a:t>Weitere Informationen erhalten Sie auf der Webseite von suissetec</a:t>
            </a:r>
          </a:p>
          <a:p>
            <a:pPr marL="0" indent="0">
              <a:buNone/>
            </a:pPr>
            <a:endParaRPr lang="de-CH" smtClean="0"/>
          </a:p>
          <a:p>
            <a:pPr marL="0" indent="0" algn="ctr">
              <a:buNone/>
            </a:pPr>
            <a:r>
              <a:rPr lang="de-CH" sz="3600" smtClean="0">
                <a:hlinkClick r:id="rId2"/>
              </a:rPr>
              <a:t>www.suissetec.ch</a:t>
            </a:r>
            <a:endParaRPr lang="de-CH" sz="3600" smtClean="0"/>
          </a:p>
          <a:p>
            <a:pPr marL="0" indent="0">
              <a:buNone/>
            </a:pPr>
            <a:endParaRPr lang="de-CH" smtClean="0"/>
          </a:p>
          <a:p>
            <a:pPr marL="0" indent="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25347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Themen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16" name="Inhaltsplatzhalt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technische </a:t>
            </a:r>
            <a:r>
              <a:rPr lang="de-CH" dirty="0"/>
              <a:t>Kommission Werkleitungen suissetec</a:t>
            </a:r>
          </a:p>
          <a:p>
            <a:r>
              <a:rPr lang="de-CH" dirty="0"/>
              <a:t>Aufgaben TK Werkleitungen</a:t>
            </a:r>
          </a:p>
          <a:p>
            <a:r>
              <a:rPr lang="de-CH" dirty="0"/>
              <a:t>Aktuelle Projekte</a:t>
            </a:r>
          </a:p>
          <a:p>
            <a:r>
              <a:rPr lang="de-CH" dirty="0"/>
              <a:t>Vorstellung </a:t>
            </a:r>
            <a:r>
              <a:rPr lang="de-CH" dirty="0" err="1"/>
              <a:t>WebApp</a:t>
            </a:r>
            <a:r>
              <a:rPr lang="de-CH" dirty="0"/>
              <a:t> «Projektvorgaben Werkleitungen Wasser und Gas»</a:t>
            </a:r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7608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7" name="Line 71"/>
          <p:cNvSpPr>
            <a:spLocks noChangeShapeType="1"/>
          </p:cNvSpPr>
          <p:nvPr/>
        </p:nvSpPr>
        <p:spPr bwMode="auto">
          <a:xfrm>
            <a:off x="6444208" y="4771049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8" name="Line 71"/>
          <p:cNvSpPr>
            <a:spLocks noChangeShapeType="1"/>
          </p:cNvSpPr>
          <p:nvPr/>
        </p:nvSpPr>
        <p:spPr bwMode="auto">
          <a:xfrm>
            <a:off x="2800263" y="4759980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9" name="Line 75"/>
          <p:cNvSpPr>
            <a:spLocks noChangeShapeType="1"/>
          </p:cNvSpPr>
          <p:nvPr/>
        </p:nvSpPr>
        <p:spPr bwMode="auto">
          <a:xfrm>
            <a:off x="7272621" y="2967722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0" name="Line 75"/>
          <p:cNvSpPr>
            <a:spLocks noChangeShapeType="1"/>
          </p:cNvSpPr>
          <p:nvPr/>
        </p:nvSpPr>
        <p:spPr bwMode="auto">
          <a:xfrm>
            <a:off x="5605713" y="2961156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1" name="Line 76"/>
          <p:cNvSpPr>
            <a:spLocks noChangeShapeType="1"/>
          </p:cNvSpPr>
          <p:nvPr/>
        </p:nvSpPr>
        <p:spPr bwMode="auto">
          <a:xfrm>
            <a:off x="4605921" y="1457625"/>
            <a:ext cx="0" cy="352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2" name="Text Box 67"/>
          <p:cNvSpPr txBox="1">
            <a:spLocks noChangeArrowheads="1"/>
          </p:cNvSpPr>
          <p:nvPr/>
        </p:nvSpPr>
        <p:spPr bwMode="auto">
          <a:xfrm>
            <a:off x="2769146" y="1052736"/>
            <a:ext cx="3675062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1200" smtClean="0">
                <a:latin typeface="+mn-lt"/>
              </a:rPr>
              <a:t>Vorsitz Technische Kommission Werkleitungen</a:t>
            </a:r>
            <a:br>
              <a:rPr lang="de-CH" sz="1200" smtClean="0">
                <a:latin typeface="+mn-lt"/>
              </a:rPr>
            </a:br>
            <a:r>
              <a:rPr lang="de-CH" sz="1200" smtClean="0">
                <a:latin typeface="+mn-lt"/>
              </a:rPr>
              <a:t>Markus Hafner</a:t>
            </a:r>
            <a:endParaRPr lang="de-CH" sz="1200">
              <a:latin typeface="+mn-lt"/>
            </a:endParaRPr>
          </a:p>
        </p:txBody>
      </p:sp>
      <p:sp>
        <p:nvSpPr>
          <p:cNvPr id="13" name="Line 71"/>
          <p:cNvSpPr>
            <a:spLocks noChangeShapeType="1"/>
          </p:cNvSpPr>
          <p:nvPr/>
        </p:nvSpPr>
        <p:spPr bwMode="auto">
          <a:xfrm>
            <a:off x="1979712" y="2961560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4" name="Line 75"/>
          <p:cNvSpPr>
            <a:spLocks noChangeShapeType="1"/>
          </p:cNvSpPr>
          <p:nvPr/>
        </p:nvSpPr>
        <p:spPr bwMode="auto">
          <a:xfrm>
            <a:off x="3609901" y="2961369"/>
            <a:ext cx="0" cy="21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5" name="Text Box 62"/>
          <p:cNvSpPr txBox="1">
            <a:spLocks noChangeArrowheads="1"/>
          </p:cNvSpPr>
          <p:nvPr/>
        </p:nvSpPr>
        <p:spPr bwMode="auto">
          <a:xfrm>
            <a:off x="1350366" y="3063721"/>
            <a:ext cx="1260000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1000" dirty="0">
                <a:latin typeface="+mn-lt"/>
              </a:rPr>
              <a:t>Peter Nyfeler</a:t>
            </a:r>
          </a:p>
        </p:txBody>
      </p:sp>
      <p:sp>
        <p:nvSpPr>
          <p:cNvPr id="16" name="Line 70"/>
          <p:cNvSpPr>
            <a:spLocks noChangeShapeType="1"/>
          </p:cNvSpPr>
          <p:nvPr/>
        </p:nvSpPr>
        <p:spPr bwMode="auto">
          <a:xfrm>
            <a:off x="1980204" y="2964547"/>
            <a:ext cx="5292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17" name="Text Box 92"/>
          <p:cNvSpPr txBox="1">
            <a:spLocks noChangeArrowheads="1"/>
          </p:cNvSpPr>
          <p:nvPr/>
        </p:nvSpPr>
        <p:spPr bwMode="auto">
          <a:xfrm>
            <a:off x="2988920" y="3063721"/>
            <a:ext cx="1260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1000" dirty="0">
                <a:latin typeface="+mn-lt"/>
              </a:rPr>
              <a:t>Peter Nussbaum</a:t>
            </a:r>
          </a:p>
        </p:txBody>
      </p:sp>
      <p:sp>
        <p:nvSpPr>
          <p:cNvPr id="18" name="Text Box 66"/>
          <p:cNvSpPr txBox="1">
            <a:spLocks noChangeArrowheads="1"/>
          </p:cNvSpPr>
          <p:nvPr/>
        </p:nvSpPr>
        <p:spPr bwMode="auto">
          <a:xfrm>
            <a:off x="4985602" y="3059058"/>
            <a:ext cx="1260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>
                <a:latin typeface="+mn-lt"/>
              </a:rPr>
              <a:t>Roger Schweizer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1" t="23867" r="22561" b="37713"/>
          <a:stretch/>
        </p:blipFill>
        <p:spPr>
          <a:xfrm>
            <a:off x="3979995" y="1610694"/>
            <a:ext cx="1260000" cy="125963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0" name="Grafik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1" t="21650" r="18500" b="38450"/>
          <a:stretch/>
        </p:blipFill>
        <p:spPr>
          <a:xfrm>
            <a:off x="1350366" y="3367147"/>
            <a:ext cx="1260000" cy="12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23750" r="24801" b="40550"/>
          <a:stretch/>
        </p:blipFill>
        <p:spPr>
          <a:xfrm>
            <a:off x="2987824" y="3367147"/>
            <a:ext cx="1260000" cy="12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2" name="Grafik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22701" r="24806" b="38460"/>
          <a:stretch/>
        </p:blipFill>
        <p:spPr>
          <a:xfrm>
            <a:off x="4985602" y="3367147"/>
            <a:ext cx="1260000" cy="1259703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3" name="Grafik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50" t="23750" r="26375" b="37401"/>
          <a:stretch/>
        </p:blipFill>
        <p:spPr>
          <a:xfrm>
            <a:off x="6642126" y="3367147"/>
            <a:ext cx="1260000" cy="12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24" name="Text Box 62"/>
          <p:cNvSpPr txBox="1">
            <a:spLocks noChangeArrowheads="1"/>
          </p:cNvSpPr>
          <p:nvPr/>
        </p:nvSpPr>
        <p:spPr bwMode="auto">
          <a:xfrm>
            <a:off x="6642126" y="3051956"/>
            <a:ext cx="1260000" cy="24622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1000" smtClean="0">
                <a:latin typeface="+mn-lt"/>
              </a:rPr>
              <a:t>Heinz Petrig</a:t>
            </a:r>
            <a:endParaRPr lang="de-CH" sz="1000">
              <a:latin typeface="+mn-lt"/>
            </a:endParaRPr>
          </a:p>
        </p:txBody>
      </p:sp>
      <p:sp>
        <p:nvSpPr>
          <p:cNvPr id="25" name="Line 70"/>
          <p:cNvSpPr>
            <a:spLocks noChangeShapeType="1"/>
          </p:cNvSpPr>
          <p:nvPr/>
        </p:nvSpPr>
        <p:spPr bwMode="auto">
          <a:xfrm>
            <a:off x="2808392" y="4765348"/>
            <a:ext cx="3636000" cy="31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CH">
              <a:latin typeface="+mn-lt"/>
            </a:endParaRPr>
          </a:p>
        </p:txBody>
      </p:sp>
      <p:sp>
        <p:nvSpPr>
          <p:cNvPr id="26" name="Text Box 66"/>
          <p:cNvSpPr txBox="1">
            <a:spLocks noChangeArrowheads="1"/>
          </p:cNvSpPr>
          <p:nvPr/>
        </p:nvSpPr>
        <p:spPr bwMode="auto">
          <a:xfrm>
            <a:off x="5814567" y="4869160"/>
            <a:ext cx="1260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CH" sz="1000" dirty="0" smtClean="0">
                <a:latin typeface="+mn-lt"/>
              </a:rPr>
              <a:t>Mario </a:t>
            </a:r>
            <a:r>
              <a:rPr lang="de-CH" sz="1000" dirty="0" err="1" smtClean="0">
                <a:latin typeface="+mn-lt"/>
              </a:rPr>
              <a:t>Roccuzzo</a:t>
            </a:r>
            <a:endParaRPr lang="de-CH" sz="1000" dirty="0">
              <a:latin typeface="+mn-lt"/>
            </a:endParaRPr>
          </a:p>
        </p:txBody>
      </p:sp>
      <p:sp>
        <p:nvSpPr>
          <p:cNvPr id="27" name="Text Box 66"/>
          <p:cNvSpPr txBox="1">
            <a:spLocks noChangeArrowheads="1"/>
          </p:cNvSpPr>
          <p:nvPr/>
        </p:nvSpPr>
        <p:spPr bwMode="auto">
          <a:xfrm>
            <a:off x="2178318" y="4861987"/>
            <a:ext cx="1260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 dirty="0" smtClean="0">
                <a:latin typeface="+mn-lt"/>
              </a:rPr>
              <a:t>Peter Liechti</a:t>
            </a:r>
            <a:endParaRPr lang="de-DE" sz="1000" dirty="0">
              <a:latin typeface="+mn-lt"/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21651" r="26375" b="40550"/>
          <a:stretch/>
        </p:blipFill>
        <p:spPr>
          <a:xfrm>
            <a:off x="5814567" y="5179988"/>
            <a:ext cx="1260000" cy="12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0" t="21651" r="18500" b="36350"/>
          <a:stretch/>
        </p:blipFill>
        <p:spPr>
          <a:xfrm>
            <a:off x="2178318" y="5179988"/>
            <a:ext cx="1260000" cy="12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30" name="Text Box 66"/>
          <p:cNvSpPr txBox="1">
            <a:spLocks noChangeArrowheads="1"/>
          </p:cNvSpPr>
          <p:nvPr/>
        </p:nvSpPr>
        <p:spPr bwMode="auto">
          <a:xfrm>
            <a:off x="3977490" y="4869160"/>
            <a:ext cx="1260000" cy="252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18000" rIns="18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sz="1000" smtClean="0">
                <a:latin typeface="+mn-lt"/>
              </a:rPr>
              <a:t>Markus Rasper</a:t>
            </a:r>
            <a:endParaRPr lang="de-DE" sz="1000">
              <a:latin typeface="+mn-lt"/>
            </a:endParaRPr>
          </a:p>
        </p:txBody>
      </p:sp>
      <p:pic>
        <p:nvPicPr>
          <p:cNvPr id="31" name="Grafik 3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08" t="24317" r="24907" b="37989"/>
          <a:stretch/>
        </p:blipFill>
        <p:spPr>
          <a:xfrm>
            <a:off x="3988112" y="5179988"/>
            <a:ext cx="1243174" cy="12600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360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Aufgaben der TK Werkleitungen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/>
              <a:t>erstellen </a:t>
            </a:r>
            <a:r>
              <a:rPr lang="de-CH" dirty="0" smtClean="0"/>
              <a:t>und aktualisieren der Kalkulationsgrundlagen</a:t>
            </a:r>
          </a:p>
          <a:p>
            <a:r>
              <a:rPr lang="de-CH" dirty="0"/>
              <a:t>e</a:t>
            </a:r>
            <a:r>
              <a:rPr lang="de-CH" dirty="0" smtClean="0"/>
              <a:t>rstellen von Ausmass- </a:t>
            </a:r>
            <a:r>
              <a:rPr lang="de-CH" dirty="0" smtClean="0"/>
              <a:t>Richtlinien</a:t>
            </a:r>
            <a:endParaRPr lang="de-CH" dirty="0"/>
          </a:p>
          <a:p>
            <a:r>
              <a:rPr lang="de-CH" dirty="0"/>
              <a:t>erstellen </a:t>
            </a:r>
            <a:r>
              <a:rPr lang="de-CH" dirty="0" smtClean="0"/>
              <a:t>und pflegen NPK </a:t>
            </a:r>
            <a:r>
              <a:rPr lang="de-CH" dirty="0"/>
              <a:t>411 in Zusammenarbeit mit dem CRB</a:t>
            </a:r>
          </a:p>
          <a:p>
            <a:r>
              <a:rPr lang="de-CH" dirty="0"/>
              <a:t>e</a:t>
            </a:r>
            <a:r>
              <a:rPr lang="de-CH" dirty="0" smtClean="0"/>
              <a:t>rstellen </a:t>
            </a:r>
            <a:r>
              <a:rPr lang="de-CH" dirty="0"/>
              <a:t>von </a:t>
            </a:r>
            <a:r>
              <a:rPr lang="de-CH" dirty="0" smtClean="0"/>
              <a:t>Merkblättern und Info- Broschüren</a:t>
            </a:r>
          </a:p>
          <a:p>
            <a:r>
              <a:rPr lang="de-CH" dirty="0"/>
              <a:t>e</a:t>
            </a:r>
            <a:r>
              <a:rPr lang="de-CH" dirty="0" smtClean="0"/>
              <a:t>rstellen von </a:t>
            </a:r>
            <a:r>
              <a:rPr lang="de-CH" dirty="0" err="1" smtClean="0"/>
              <a:t>WebApps</a:t>
            </a:r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6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Aktuelle Projekte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 smtClean="0"/>
              <a:t>Überarbeitung des NPK 411 in Zusammenarbeit mit dem CRB</a:t>
            </a:r>
          </a:p>
          <a:p>
            <a:r>
              <a:rPr lang="de-CH" dirty="0" smtClean="0"/>
              <a:t>Merkblatt für die Druckprobe Wasser</a:t>
            </a:r>
          </a:p>
          <a:p>
            <a:r>
              <a:rPr lang="de-CH" dirty="0" err="1"/>
              <a:t>WebApp</a:t>
            </a:r>
            <a:r>
              <a:rPr lang="de-CH" dirty="0"/>
              <a:t> «Projektvorgaben Werkleitungen Wasser und Gas»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6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2578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WebApp</a:t>
            </a:r>
            <a:r>
              <a:rPr lang="de-CH" dirty="0"/>
              <a:t> «Projektvorgaben Werkleitungen Wasser und Gas»</a:t>
            </a:r>
            <a:br>
              <a:rPr lang="de-CH" dirty="0"/>
            </a:br>
            <a:endParaRPr lang="de-CH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666" y="1773238"/>
            <a:ext cx="6874667" cy="458311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31750" cap="flat" cmpd="sng">
            <a:solidFill>
              <a:schemeClr val="accent4">
                <a:lumMod val="75000"/>
              </a:schemeClr>
            </a:solidFill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7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76768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Wozu diese </a:t>
            </a:r>
            <a:r>
              <a:rPr lang="de-CH" dirty="0" err="1"/>
              <a:t>WebApp</a:t>
            </a:r>
            <a:r>
              <a:rPr lang="de-CH" dirty="0"/>
              <a:t>?</a:t>
            </a:r>
            <a:br>
              <a:rPr lang="de-CH" dirty="0"/>
            </a:br>
            <a:r>
              <a:rPr lang="de-CH" dirty="0"/>
              <a:t/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der Projektierende kennt die Eigenschaften der Versorgung: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Wichtige Adressen</a:t>
            </a:r>
          </a:p>
          <a:p>
            <a:r>
              <a:rPr lang="de-CH" dirty="0" smtClean="0"/>
              <a:t>Wasserqualität</a:t>
            </a:r>
          </a:p>
          <a:p>
            <a:r>
              <a:rPr lang="de-CH" dirty="0" smtClean="0"/>
              <a:t>Druckverhältnisse</a:t>
            </a:r>
          </a:p>
          <a:p>
            <a:r>
              <a:rPr lang="de-CH" dirty="0" smtClean="0"/>
              <a:t>Materialvorgaben</a:t>
            </a:r>
          </a:p>
          <a:p>
            <a:r>
              <a:rPr lang="de-CH" dirty="0" smtClean="0"/>
              <a:t>bestehende Leitungsmaterialen</a:t>
            </a:r>
          </a:p>
          <a:p>
            <a:r>
              <a:rPr lang="de-CH" dirty="0" smtClean="0"/>
              <a:t>bestehende Armaturen</a:t>
            </a:r>
          </a:p>
          <a:p>
            <a:r>
              <a:rPr lang="de-CH" dirty="0" smtClean="0"/>
              <a:t>Bestimmungen des Werkes</a:t>
            </a:r>
          </a:p>
          <a:p>
            <a:r>
              <a:rPr lang="de-CH" dirty="0" smtClean="0"/>
              <a:t>...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 smtClean="0"/>
              <a:t>und kann die Projektierung und Ausschreibung entsprechend vornehmen.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8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71986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Wozu diese </a:t>
            </a:r>
            <a:r>
              <a:rPr lang="de-CH" dirty="0" err="1"/>
              <a:t>WebApp</a:t>
            </a:r>
            <a:r>
              <a:rPr lang="de-CH" dirty="0"/>
              <a:t>?</a:t>
            </a:r>
            <a:br>
              <a:rPr lang="de-CH" dirty="0"/>
            </a:b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CH" dirty="0" smtClean="0"/>
              <a:t>die Versorgung legt ihre Vorgaben konkret fest:</a:t>
            </a:r>
          </a:p>
          <a:p>
            <a:pPr marL="0" indent="0">
              <a:buNone/>
            </a:pPr>
            <a:r>
              <a:rPr lang="de-CH" dirty="0" smtClean="0"/>
              <a:t>(allgemein und projektspezifisch)</a:t>
            </a:r>
          </a:p>
          <a:p>
            <a:pPr marL="0" indent="0">
              <a:buNone/>
            </a:pPr>
            <a:endParaRPr lang="de-CH" dirty="0" smtClean="0"/>
          </a:p>
          <a:p>
            <a:r>
              <a:rPr lang="de-CH" dirty="0" smtClean="0"/>
              <a:t>Material / Fabrikat für Rohrleitungen und Armaturen</a:t>
            </a:r>
          </a:p>
          <a:p>
            <a:r>
              <a:rPr lang="de-CH" dirty="0" smtClean="0"/>
              <a:t>spezielle Verlege- Richtlinien</a:t>
            </a:r>
          </a:p>
          <a:p>
            <a:r>
              <a:rPr lang="de-CH" dirty="0" smtClean="0"/>
              <a:t>Grabenprofile und Rohrbettung</a:t>
            </a:r>
          </a:p>
          <a:p>
            <a:r>
              <a:rPr lang="de-CH" dirty="0" smtClean="0"/>
              <a:t>sind Schutzrohre gefordert, wenn ja, wo</a:t>
            </a:r>
          </a:p>
          <a:p>
            <a:r>
              <a:rPr lang="de-CH" dirty="0" smtClean="0"/>
              <a:t>Durchführung von Druckprüfung</a:t>
            </a:r>
          </a:p>
          <a:p>
            <a:r>
              <a:rPr lang="de-CH" dirty="0" smtClean="0"/>
              <a:t>wie ist das Einmass und die Abnahme geregelt</a:t>
            </a:r>
          </a:p>
          <a:p>
            <a:r>
              <a:rPr lang="de-CH" dirty="0" smtClean="0"/>
              <a:t>Hauszuleitungen (in jeder Versorgung anders geregelt!)</a:t>
            </a:r>
          </a:p>
          <a:p>
            <a:r>
              <a:rPr lang="de-CH" dirty="0" smtClean="0"/>
              <a:t>...</a:t>
            </a:r>
          </a:p>
          <a:p>
            <a:endParaRPr lang="de-CH" dirty="0"/>
          </a:p>
          <a:p>
            <a:pPr marL="0" indent="0">
              <a:buNone/>
            </a:pPr>
            <a:r>
              <a:rPr lang="de-CH" dirty="0" smtClean="0"/>
              <a:t>und ist sicher, das zu bekommen was sie will!</a:t>
            </a:r>
          </a:p>
          <a:p>
            <a:endParaRPr lang="de-CH" dirty="0" smtClean="0"/>
          </a:p>
          <a:p>
            <a:endParaRPr lang="de-CH" dirty="0" smtClean="0"/>
          </a:p>
          <a:p>
            <a:endParaRPr lang="de-CH" dirty="0"/>
          </a:p>
          <a:p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CH" dirty="0"/>
              <a:t>SBV – Weiterbildungskurse 2016</a:t>
            </a: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ABE4-31AD-4CF6-8BFF-DFBADE1DC430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7348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uissetec_Präsentation_17092015">
  <a:themeElements>
    <a:clrScheme name="suissetec">
      <a:dk1>
        <a:srgbClr val="000000"/>
      </a:dk1>
      <a:lt1>
        <a:srgbClr val="FFFFFF"/>
      </a:lt1>
      <a:dk2>
        <a:srgbClr val="E8E8E8"/>
      </a:dk2>
      <a:lt2>
        <a:srgbClr val="838383"/>
      </a:lt2>
      <a:accent1>
        <a:srgbClr val="9A9A9A"/>
      </a:accent1>
      <a:accent2>
        <a:srgbClr val="D9C619"/>
      </a:accent2>
      <a:accent3>
        <a:srgbClr val="CA4F36"/>
      </a:accent3>
      <a:accent4>
        <a:srgbClr val="0D8ECC"/>
      </a:accent4>
      <a:accent5>
        <a:srgbClr val="855FA8"/>
      </a:accent5>
      <a:accent6>
        <a:srgbClr val="2D2D8A"/>
      </a:accent6>
      <a:hlink>
        <a:srgbClr val="0D8ECC"/>
      </a:hlink>
      <a:folHlink>
        <a:srgbClr val="D9C61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>
            <a:latin typeface="Calibri" pitchFamily="34" charset="0"/>
          </a:defRPr>
        </a:defPPr>
      </a:lstStyle>
    </a:tx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Präsentation1" id="{6EB13325-DC36-4C74-A7FD-8563B565BCC5}" vid="{286B9A6E-ABCF-41B4-8B3A-750803902501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suissetec_Jubiläum_Präsentation_23092015</Template>
  <TotalTime>0</TotalTime>
  <Words>583</Words>
  <Application>Microsoft Office PowerPoint</Application>
  <PresentationFormat>Bildschirmpräsentation (4:3)</PresentationFormat>
  <Paragraphs>175</Paragraphs>
  <Slides>29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29</vt:i4>
      </vt:variant>
    </vt:vector>
  </HeadingPairs>
  <TitlesOfParts>
    <vt:vector size="30" baseType="lpstr">
      <vt:lpstr>suissetec_Präsentation_17092015</vt:lpstr>
      <vt:lpstr>Brunnenmeisterverband WBK 2016 Informationen TK Werkleitungen suissetec</vt:lpstr>
      <vt:lpstr>Peter Nussbaum</vt:lpstr>
      <vt:lpstr>Themen</vt:lpstr>
      <vt:lpstr>PowerPoint-Präsentation</vt:lpstr>
      <vt:lpstr>Aufgaben der TK Werkleitungen</vt:lpstr>
      <vt:lpstr>Aktuelle Projekte</vt:lpstr>
      <vt:lpstr>WebApp «Projektvorgaben Werkleitungen Wasser und Gas» </vt:lpstr>
      <vt:lpstr>Wozu diese WebApp?  </vt:lpstr>
      <vt:lpstr>Wozu diese WebApp? </vt:lpstr>
      <vt:lpstr>Wozu diese WebApp? </vt:lpstr>
      <vt:lpstr>Kurzvorstellung WebApp Projektvorgaben</vt:lpstr>
      <vt:lpstr>Neues Projekt erstellen </vt:lpstr>
      <vt:lpstr>Projektangaben und Adressen</vt:lpstr>
      <vt:lpstr>Projektangaben und Adressen</vt:lpstr>
      <vt:lpstr>Gliederung</vt:lpstr>
      <vt:lpstr>Angaben zur Versorgung</vt:lpstr>
      <vt:lpstr>ergänzende Angaben und Bilder</vt:lpstr>
      <vt:lpstr>bestehende Leitungsmaterialien</vt:lpstr>
      <vt:lpstr>Projektbeschrieb</vt:lpstr>
      <vt:lpstr>Projektbezogene Materialvorgaben</vt:lpstr>
      <vt:lpstr>spezielle Verlegehinweise</vt:lpstr>
      <vt:lpstr>Angaben zur Druckprüfung</vt:lpstr>
      <vt:lpstr>Abnahme und Einmass</vt:lpstr>
      <vt:lpstr>Hauszuleitungen</vt:lpstr>
      <vt:lpstr>Bemerkungen und Ergänzungen</vt:lpstr>
      <vt:lpstr>speichern / ausdrucken</vt:lpstr>
      <vt:lpstr>erhältlich im suissetec- Shop</vt:lpstr>
      <vt:lpstr>Schlusswort</vt:lpstr>
      <vt:lpstr>Besten Dank</vt:lpstr>
    </vt:vector>
  </TitlesOfParts>
  <Company>suissetec, TK Werkleitungen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>SBV WBK 2016</dc:subject>
  <dc:creator>Markus Hafner</dc:creator>
  <cp:lastModifiedBy>Nussbaum Peter</cp:lastModifiedBy>
  <cp:revision>38</cp:revision>
  <cp:lastPrinted>2012-11-14T10:06:18Z</cp:lastPrinted>
  <dcterms:created xsi:type="dcterms:W3CDTF">2016-01-24T10:14:40Z</dcterms:created>
  <dcterms:modified xsi:type="dcterms:W3CDTF">2016-03-08T15:01:56Z</dcterms:modified>
</cp:coreProperties>
</file>