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62" r:id="rId9"/>
    <p:sldId id="267" r:id="rId10"/>
    <p:sldId id="265" r:id="rId11"/>
    <p:sldId id="266" r:id="rId12"/>
  </p:sldIdLst>
  <p:sldSz cx="9144000" cy="6858000" type="screen4x3"/>
  <p:notesSz cx="6888163" cy="10018713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87086" autoAdjust="0"/>
  </p:normalViewPr>
  <p:slideViewPr>
    <p:cSldViewPr>
      <p:cViewPr>
        <p:scale>
          <a:sx n="53" d="100"/>
          <a:sy n="53" d="100"/>
        </p:scale>
        <p:origin x="-2250" y="-5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0" cy="500936"/>
          </a:xfrm>
          <a:prstGeom prst="rect">
            <a:avLst/>
          </a:prstGeom>
        </p:spPr>
        <p:txBody>
          <a:bodyPr vert="horz" lIns="93150" tIns="46575" rIns="93150" bIns="46575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901699" y="0"/>
            <a:ext cx="2984870" cy="500936"/>
          </a:xfrm>
          <a:prstGeom prst="rect">
            <a:avLst/>
          </a:prstGeom>
        </p:spPr>
        <p:txBody>
          <a:bodyPr vert="horz" lIns="93150" tIns="46575" rIns="93150" bIns="46575" rtlCol="0"/>
          <a:lstStyle>
            <a:lvl1pPr algn="r">
              <a:defRPr sz="1200"/>
            </a:lvl1pPr>
          </a:lstStyle>
          <a:p>
            <a:fld id="{0158EB50-BBA8-436F-BFD5-F871A5B08FC0}" type="datetimeFigureOut">
              <a:rPr lang="de-CH" smtClean="0"/>
              <a:t>06.04.2016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516038"/>
            <a:ext cx="2984870" cy="500936"/>
          </a:xfrm>
          <a:prstGeom prst="rect">
            <a:avLst/>
          </a:prstGeom>
        </p:spPr>
        <p:txBody>
          <a:bodyPr vert="horz" lIns="93150" tIns="46575" rIns="93150" bIns="46575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901699" y="9516038"/>
            <a:ext cx="2984870" cy="500936"/>
          </a:xfrm>
          <a:prstGeom prst="rect">
            <a:avLst/>
          </a:prstGeom>
        </p:spPr>
        <p:txBody>
          <a:bodyPr vert="horz" lIns="93150" tIns="46575" rIns="93150" bIns="46575" rtlCol="0" anchor="b"/>
          <a:lstStyle>
            <a:lvl1pPr algn="r">
              <a:defRPr sz="1200"/>
            </a:lvl1pPr>
          </a:lstStyle>
          <a:p>
            <a:fld id="{EBAFD96D-53EF-4FB5-A897-0ED74CA97C4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375978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0" cy="500936"/>
          </a:xfrm>
          <a:prstGeom prst="rect">
            <a:avLst/>
          </a:prstGeom>
        </p:spPr>
        <p:txBody>
          <a:bodyPr vert="horz" lIns="93150" tIns="46575" rIns="93150" bIns="46575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901699" y="0"/>
            <a:ext cx="2984870" cy="500936"/>
          </a:xfrm>
          <a:prstGeom prst="rect">
            <a:avLst/>
          </a:prstGeom>
        </p:spPr>
        <p:txBody>
          <a:bodyPr vert="horz" lIns="93150" tIns="46575" rIns="93150" bIns="46575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BBA2852-9986-47A4-B500-89AA5E6F7068}" type="datetimeFigureOut">
              <a:rPr lang="de-CH"/>
              <a:pPr>
                <a:defRPr/>
              </a:pPr>
              <a:t>06.04.2016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38213" y="750888"/>
            <a:ext cx="5011737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50" tIns="46575" rIns="93150" bIns="46575" rtlCol="0" anchor="ctr"/>
          <a:lstStyle/>
          <a:p>
            <a:pPr lvl="0"/>
            <a:endParaRPr lang="de-CH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8817" y="4758890"/>
            <a:ext cx="5510530" cy="4508421"/>
          </a:xfrm>
          <a:prstGeom prst="rect">
            <a:avLst/>
          </a:prstGeom>
        </p:spPr>
        <p:txBody>
          <a:bodyPr vert="horz" lIns="93150" tIns="46575" rIns="93150" bIns="46575" rtlCol="0"/>
          <a:lstStyle/>
          <a:p>
            <a:pPr lvl="0"/>
            <a:r>
              <a:rPr lang="de-DE" noProof="0" smtClean="0"/>
              <a:t>Textmasterformat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de-CH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516038"/>
            <a:ext cx="2984870" cy="500936"/>
          </a:xfrm>
          <a:prstGeom prst="rect">
            <a:avLst/>
          </a:prstGeom>
        </p:spPr>
        <p:txBody>
          <a:bodyPr vert="horz" lIns="93150" tIns="46575" rIns="93150" bIns="46575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901699" y="9516038"/>
            <a:ext cx="2984870" cy="500936"/>
          </a:xfrm>
          <a:prstGeom prst="rect">
            <a:avLst/>
          </a:prstGeom>
        </p:spPr>
        <p:txBody>
          <a:bodyPr vert="horz" lIns="93150" tIns="46575" rIns="93150" bIns="46575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48D1665-D908-4C9F-8651-33E14FD94F9F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64319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8D1665-D908-4C9F-8651-33E14FD94F9F}" type="slidenum">
              <a:rPr lang="de-CH" smtClean="0">
                <a:solidFill>
                  <a:prstClr val="black"/>
                </a:solidFill>
              </a:rPr>
              <a:pPr>
                <a:defRPr/>
              </a:pPr>
              <a:t>9</a:t>
            </a:fld>
            <a:endParaRPr lang="de-CH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48293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716B6-1B50-4A20-B06F-42AD2193150B}" type="slidenum">
              <a:rPr lang="de-CH" smtClean="0"/>
              <a:t>‹Nr.›</a:t>
            </a:fld>
            <a:endParaRPr lang="de-CH"/>
          </a:p>
        </p:txBody>
      </p:sp>
      <p:sp>
        <p:nvSpPr>
          <p:cNvPr id="7" name="Datumsplatzhalter 4"/>
          <p:cNvSpPr>
            <a:spLocks noGrp="1"/>
          </p:cNvSpPr>
          <p:nvPr>
            <p:ph type="dt" sz="half" idx="10"/>
          </p:nvPr>
        </p:nvSpPr>
        <p:spPr>
          <a:xfrm>
            <a:off x="467544" y="6309320"/>
            <a:ext cx="2592288" cy="365125"/>
          </a:xfrm>
        </p:spPr>
        <p:txBody>
          <a:bodyPr/>
          <a:lstStyle/>
          <a:p>
            <a:r>
              <a:rPr lang="de-DE" dirty="0" smtClean="0"/>
              <a:t>SBV – Weiterbildungskurse 2016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064419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 smtClean="0"/>
              <a:t>SBV – </a:t>
            </a:r>
            <a:r>
              <a:rPr lang="de-DE" dirty="0" err="1" smtClean="0"/>
              <a:t>Weiterbilungskurse</a:t>
            </a:r>
            <a:r>
              <a:rPr lang="de-DE" dirty="0" smtClean="0"/>
              <a:t> 2016</a:t>
            </a:r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716B6-1B50-4A20-B06F-42AD2193150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2115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dirty="0" smtClean="0"/>
              <a:t>Titelmasterformat durch Klicken bearbeiten</a:t>
            </a:r>
            <a:endParaRPr lang="de-CH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51520" y="6309321"/>
            <a:ext cx="2880320" cy="360040"/>
          </a:xfrm>
        </p:spPr>
        <p:txBody>
          <a:bodyPr/>
          <a:lstStyle/>
          <a:p>
            <a:r>
              <a:rPr lang="de-DE" dirty="0" smtClean="0"/>
              <a:t>SBV – Weiterbildungskurse 2016</a:t>
            </a:r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548608" y="6356350"/>
            <a:ext cx="2895600" cy="365125"/>
          </a:xfrm>
        </p:spPr>
        <p:txBody>
          <a:bodyPr/>
          <a:lstStyle/>
          <a:p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716B6-1B50-4A20-B06F-42AD2193150B}" type="slidenum">
              <a:rPr lang="de-CH" smtClean="0"/>
              <a:t>‹Nr.›</a:t>
            </a:fld>
            <a:endParaRPr lang="de-CH"/>
          </a:p>
        </p:txBody>
      </p:sp>
      <p:pic>
        <p:nvPicPr>
          <p:cNvPr id="7" name="Bild 2" descr="Logo_SBV_mText_JPG_300ppi"/>
          <p:cNvPicPr/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092280" y="215047"/>
            <a:ext cx="1872615" cy="62166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57121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CH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67544" y="6309320"/>
            <a:ext cx="2592288" cy="365125"/>
          </a:xfrm>
        </p:spPr>
        <p:txBody>
          <a:bodyPr/>
          <a:lstStyle/>
          <a:p>
            <a:r>
              <a:rPr lang="de-DE" dirty="0" smtClean="0"/>
              <a:t>SBV – Weiterbildungskurse 2016</a:t>
            </a:r>
            <a:endParaRPr lang="de-CH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491880" y="6381328"/>
            <a:ext cx="2895600" cy="365125"/>
          </a:xfrm>
        </p:spPr>
        <p:txBody>
          <a:bodyPr/>
          <a:lstStyle/>
          <a:p>
            <a:endParaRPr lang="de-CH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716B6-1B50-4A20-B06F-42AD2193150B}" type="slidenum">
              <a:rPr lang="de-CH" smtClean="0"/>
              <a:t>‹Nr.›</a:t>
            </a:fld>
            <a:endParaRPr lang="de-CH"/>
          </a:p>
        </p:txBody>
      </p:sp>
      <p:pic>
        <p:nvPicPr>
          <p:cNvPr id="8" name="Bild 2" descr="Logo_SBV_mText_JPG_300ppi"/>
          <p:cNvPicPr/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092280" y="215047"/>
            <a:ext cx="1872615" cy="62166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98560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716B6-1B50-4A20-B06F-42AD2193150B}" type="slidenum">
              <a:rPr lang="de-CH" smtClean="0"/>
              <a:t>‹Nr.›</a:t>
            </a:fld>
            <a:endParaRPr lang="de-CH"/>
          </a:p>
        </p:txBody>
      </p:sp>
      <p:pic>
        <p:nvPicPr>
          <p:cNvPr id="10" name="Bild 2" descr="Logo_SBV_mText_JPG_300ppi"/>
          <p:cNvPicPr/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092280" y="215047"/>
            <a:ext cx="1872615" cy="621665"/>
          </a:xfrm>
          <a:prstGeom prst="rect">
            <a:avLst/>
          </a:prstGeom>
          <a:noFill/>
        </p:spPr>
      </p:pic>
      <p:sp>
        <p:nvSpPr>
          <p:cNvPr id="11" name="Datumsplatzhalter 4"/>
          <p:cNvSpPr>
            <a:spLocks noGrp="1"/>
          </p:cNvSpPr>
          <p:nvPr>
            <p:ph type="dt" sz="half" idx="10"/>
          </p:nvPr>
        </p:nvSpPr>
        <p:spPr>
          <a:xfrm>
            <a:off x="467544" y="6309320"/>
            <a:ext cx="2592288" cy="365125"/>
          </a:xfrm>
        </p:spPr>
        <p:txBody>
          <a:bodyPr/>
          <a:lstStyle/>
          <a:p>
            <a:r>
              <a:rPr lang="de-DE" dirty="0" smtClean="0"/>
              <a:t>SBV – Weiterbildungskurse 2016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741945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CH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716B6-1B50-4A20-B06F-42AD2193150B}" type="slidenum">
              <a:rPr lang="de-CH" smtClean="0"/>
              <a:t>‹Nr.›</a:t>
            </a:fld>
            <a:endParaRPr lang="de-CH"/>
          </a:p>
        </p:txBody>
      </p:sp>
      <p:pic>
        <p:nvPicPr>
          <p:cNvPr id="6" name="Bild 2" descr="Logo_SBV_mText_JPG_300ppi"/>
          <p:cNvPicPr/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092280" y="215047"/>
            <a:ext cx="1872615" cy="621665"/>
          </a:xfrm>
          <a:prstGeom prst="rect">
            <a:avLst/>
          </a:prstGeom>
          <a:noFill/>
        </p:spPr>
      </p:pic>
      <p:sp>
        <p:nvSpPr>
          <p:cNvPr id="7" name="Datumsplatzhalter 4"/>
          <p:cNvSpPr>
            <a:spLocks noGrp="1"/>
          </p:cNvSpPr>
          <p:nvPr>
            <p:ph type="dt" sz="half" idx="10"/>
          </p:nvPr>
        </p:nvSpPr>
        <p:spPr>
          <a:xfrm>
            <a:off x="467544" y="6309320"/>
            <a:ext cx="2592288" cy="365125"/>
          </a:xfrm>
        </p:spPr>
        <p:txBody>
          <a:bodyPr/>
          <a:lstStyle/>
          <a:p>
            <a:r>
              <a:rPr lang="de-DE" dirty="0" smtClean="0"/>
              <a:t>SBV – Weiterbildungskurse 2016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124434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716B6-1B50-4A20-B06F-42AD2193150B}" type="slidenum">
              <a:rPr lang="de-CH" smtClean="0"/>
              <a:t>‹Nr.›</a:t>
            </a:fld>
            <a:endParaRPr lang="de-CH"/>
          </a:p>
        </p:txBody>
      </p:sp>
      <p:pic>
        <p:nvPicPr>
          <p:cNvPr id="5" name="Bild 2" descr="Logo_SBV_mText_JPG_300ppi"/>
          <p:cNvPicPr/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092280" y="215047"/>
            <a:ext cx="1872615" cy="621665"/>
          </a:xfrm>
          <a:prstGeom prst="rect">
            <a:avLst/>
          </a:prstGeom>
          <a:noFill/>
        </p:spPr>
      </p:pic>
      <p:sp>
        <p:nvSpPr>
          <p:cNvPr id="7" name="Datumsplatzhalter 4"/>
          <p:cNvSpPr>
            <a:spLocks noGrp="1"/>
          </p:cNvSpPr>
          <p:nvPr>
            <p:ph type="dt" sz="half" idx="10"/>
          </p:nvPr>
        </p:nvSpPr>
        <p:spPr>
          <a:xfrm>
            <a:off x="467544" y="6309320"/>
            <a:ext cx="2592288" cy="365125"/>
          </a:xfrm>
        </p:spPr>
        <p:txBody>
          <a:bodyPr/>
          <a:lstStyle/>
          <a:p>
            <a:r>
              <a:rPr lang="de-DE" dirty="0" smtClean="0"/>
              <a:t>SBV – Weiterbildungskurse 2016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700363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67544" y="72008"/>
            <a:ext cx="7772400" cy="836712"/>
          </a:xfrm>
        </p:spPr>
        <p:txBody>
          <a:bodyPr/>
          <a:lstStyle>
            <a:lvl1pPr algn="l">
              <a:defRPr baseline="0"/>
            </a:lvl1pPr>
          </a:lstStyle>
          <a:p>
            <a:endParaRPr lang="de-CH" dirty="0"/>
          </a:p>
        </p:txBody>
      </p:sp>
      <p:sp>
        <p:nvSpPr>
          <p:cNvPr id="12" name="Bildplatzhalter 11"/>
          <p:cNvSpPr>
            <a:spLocks noGrp="1"/>
          </p:cNvSpPr>
          <p:nvPr>
            <p:ph type="pic" sz="quarter" idx="10"/>
          </p:nvPr>
        </p:nvSpPr>
        <p:spPr>
          <a:xfrm>
            <a:off x="683568" y="1700808"/>
            <a:ext cx="8280920" cy="4321175"/>
          </a:xfrm>
        </p:spPr>
        <p:txBody>
          <a:bodyPr/>
          <a:lstStyle/>
          <a:p>
            <a:pPr lvl="0"/>
            <a:endParaRPr lang="de-CH" noProof="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1"/>
          </p:nvPr>
        </p:nvSpPr>
        <p:spPr>
          <a:xfrm>
            <a:off x="465138" y="6356350"/>
            <a:ext cx="3242766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SBV – Weiterbildungskurse 2016</a:t>
            </a:r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2"/>
          </p:nvPr>
        </p:nvSpPr>
        <p:spPr>
          <a:xfrm>
            <a:off x="7451725" y="6356350"/>
            <a:ext cx="16351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951719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83568" y="630932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dirty="0" smtClean="0"/>
              <a:t>SBV – Weitebildungskurse 2016</a:t>
            </a:r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4716B6-1B50-4A20-B06F-42AD2193150B}" type="slidenum">
              <a:rPr lang="de-CH" smtClean="0"/>
              <a:t>‹Nr.›</a:t>
            </a:fld>
            <a:endParaRPr lang="de-CH"/>
          </a:p>
        </p:txBody>
      </p:sp>
      <p:pic>
        <p:nvPicPr>
          <p:cNvPr id="7" name="Bild 2" descr="Logo_SBV_mText_JPG_300ppi"/>
          <p:cNvPicPr/>
          <p:nvPr userDrawn="1"/>
        </p:nvPicPr>
        <p:blipFill>
          <a:blip r:embed="rId10"/>
          <a:srcRect/>
          <a:stretch>
            <a:fillRect/>
          </a:stretch>
        </p:blipFill>
        <p:spPr bwMode="auto">
          <a:xfrm>
            <a:off x="7092280" y="215047"/>
            <a:ext cx="1872615" cy="62166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07610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Rolf.eberli@eberlirisk.ch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1560" y="274638"/>
            <a:ext cx="8075240" cy="1143000"/>
          </a:xfrm>
        </p:spPr>
        <p:txBody>
          <a:bodyPr>
            <a:normAutofit/>
          </a:bodyPr>
          <a:lstStyle/>
          <a:p>
            <a:pPr algn="l"/>
            <a:r>
              <a:rPr lang="de-CH" sz="3600" dirty="0" smtClean="0"/>
              <a:t>Weiterbildungstage 2016</a:t>
            </a:r>
            <a:endParaRPr lang="de-CH" sz="3600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CH" dirty="0" smtClean="0"/>
          </a:p>
          <a:p>
            <a:endParaRPr lang="de-CH" dirty="0"/>
          </a:p>
          <a:p>
            <a:endParaRPr lang="de-CH" dirty="0" smtClean="0"/>
          </a:p>
          <a:p>
            <a:pPr marL="0" indent="0" algn="ctr">
              <a:buNone/>
            </a:pPr>
            <a:r>
              <a:rPr lang="de-CH" dirty="0"/>
              <a:t> </a:t>
            </a:r>
            <a:r>
              <a:rPr lang="de-CH" dirty="0" smtClean="0"/>
              <a:t>Öffentliches Beschaffungswesen</a:t>
            </a:r>
            <a:endParaRPr lang="de-CH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SBV – Weiterbildungskurse 2016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5299990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de-CH" sz="3200" dirty="0"/>
              <a:t>Öffentliches Beschaffungswesen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de-CH" dirty="0" smtClean="0"/>
              <a:t>Art. 10 SVO</a:t>
            </a:r>
            <a:endParaRPr lang="de-CH" dirty="0"/>
          </a:p>
          <a:p>
            <a:pPr marL="0" indent="0">
              <a:buNone/>
            </a:pPr>
            <a:r>
              <a:rPr lang="de-CH" sz="2800" dirty="0" smtClean="0"/>
              <a:t>Auftrag kann unabhängig vom Auftragswert unter folgenden Voraussetzungen direkt und ohne Veröffentlichung vergeben werden: </a:t>
            </a:r>
            <a:br>
              <a:rPr lang="de-CH" sz="2800" dirty="0" smtClean="0"/>
            </a:br>
            <a:r>
              <a:rPr lang="de-CH" sz="2800" dirty="0" smtClean="0"/>
              <a:t/>
            </a:r>
            <a:br>
              <a:rPr lang="de-CH" sz="2800" dirty="0" smtClean="0"/>
            </a:br>
            <a:r>
              <a:rPr lang="de-CH" sz="2800" dirty="0" smtClean="0"/>
              <a:t>d. aufgrund unvorhersehbarer Ereignisse wird die Beschaffung so dringlich, dass kein offenes, selektives oder Einladungsverfahren durchgeführt werden kann</a:t>
            </a:r>
          </a:p>
          <a:p>
            <a:pPr marL="0" indent="0" algn="ctr">
              <a:buNone/>
            </a:pPr>
            <a:endParaRPr lang="de-CH" dirty="0"/>
          </a:p>
          <a:p>
            <a:pPr marL="0" indent="0" algn="ctr">
              <a:buNone/>
            </a:pPr>
            <a:endParaRPr lang="de-CH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SBV – Weiterbilungskurse 2016</a:t>
            </a:r>
            <a:endParaRPr lang="de-CH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716B6-1B50-4A20-B06F-42AD2193150B}" type="slidenum">
              <a:rPr lang="de-CH" smtClean="0"/>
              <a:t>10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123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de-CH" sz="3600" dirty="0"/>
              <a:t>Öffentliches Beschaffungswesen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de-CH" dirty="0" smtClean="0"/>
          </a:p>
          <a:p>
            <a:pPr marL="0" indent="0" algn="ctr">
              <a:buNone/>
            </a:pPr>
            <a:r>
              <a:rPr lang="de-CH" dirty="0" smtClean="0"/>
              <a:t>Fragen ?</a:t>
            </a:r>
          </a:p>
          <a:p>
            <a:pPr marL="0" indent="0" algn="ctr">
              <a:buNone/>
            </a:pPr>
            <a:endParaRPr lang="de-CH" dirty="0"/>
          </a:p>
          <a:p>
            <a:pPr marL="0" indent="0" algn="ctr">
              <a:buNone/>
            </a:pPr>
            <a:r>
              <a:rPr lang="de-CH" dirty="0">
                <a:hlinkClick r:id="rId2"/>
              </a:rPr>
              <a:t>r</a:t>
            </a:r>
            <a:r>
              <a:rPr lang="de-CH" dirty="0" smtClean="0">
                <a:hlinkClick r:id="rId2"/>
              </a:rPr>
              <a:t>olf.eberli@eberlirisk.ch</a:t>
            </a:r>
            <a:endParaRPr lang="de-CH" dirty="0" smtClean="0"/>
          </a:p>
          <a:p>
            <a:pPr marL="0" indent="0" algn="ctr">
              <a:buNone/>
            </a:pPr>
            <a:endParaRPr lang="de-CH" dirty="0"/>
          </a:p>
          <a:p>
            <a:pPr marL="0" indent="0" algn="ctr">
              <a:buNone/>
            </a:pPr>
            <a:endParaRPr lang="de-CH" dirty="0" smtClean="0"/>
          </a:p>
          <a:p>
            <a:pPr marL="0" indent="0" algn="ctr">
              <a:buNone/>
            </a:pPr>
            <a:endParaRPr lang="de-CH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SBV – Weiterbilungskurse 2016</a:t>
            </a:r>
            <a:endParaRPr lang="de-CH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716B6-1B50-4A20-B06F-42AD2193150B}" type="slidenum">
              <a:rPr lang="de-CH" smtClean="0"/>
              <a:t>11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854358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e-CH" dirty="0" smtClean="0"/>
          </a:p>
          <a:p>
            <a:pPr marL="0" indent="0" algn="ctr">
              <a:buNone/>
            </a:pPr>
            <a:r>
              <a:rPr lang="de-CH" dirty="0" smtClean="0"/>
              <a:t>Um was geht es?</a:t>
            </a:r>
            <a:br>
              <a:rPr lang="de-CH" dirty="0" smtClean="0"/>
            </a:br>
            <a:endParaRPr lang="de-CH" dirty="0"/>
          </a:p>
          <a:p>
            <a:pPr marL="0" indent="0" algn="ctr">
              <a:buNone/>
            </a:pPr>
            <a:r>
              <a:rPr lang="de-CH" dirty="0" smtClean="0"/>
              <a:t>     Ziel:  </a:t>
            </a:r>
          </a:p>
          <a:p>
            <a:pPr marL="0" indent="0" algn="ctr">
              <a:buNone/>
            </a:pPr>
            <a:r>
              <a:rPr lang="de-CH" dirty="0" smtClean="0"/>
              <a:t>faires Verhalten gegenüber allen Anbietern</a:t>
            </a:r>
          </a:p>
          <a:p>
            <a:pPr marL="0" indent="0" algn="ctr">
              <a:buNone/>
            </a:pPr>
            <a:endParaRPr lang="de-CH" dirty="0"/>
          </a:p>
          <a:p>
            <a:pPr marL="0" indent="0" algn="ctr">
              <a:buNone/>
            </a:pPr>
            <a:r>
              <a:rPr lang="de-CH" dirty="0" smtClean="0"/>
              <a:t>Staat hat Vorbildfunktion</a:t>
            </a:r>
          </a:p>
          <a:p>
            <a:pPr marL="0" indent="0" algn="ctr">
              <a:buNone/>
            </a:pPr>
            <a:endParaRPr lang="de-CH" dirty="0"/>
          </a:p>
          <a:p>
            <a:pPr marL="0" indent="0" algn="ctr">
              <a:buNone/>
            </a:pPr>
            <a:endParaRPr lang="de-CH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SBV – Weiterbilungskurse 2016</a:t>
            </a:r>
            <a:endParaRPr lang="de-CH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716B6-1B50-4A20-B06F-42AD2193150B}" type="slidenum">
              <a:rPr lang="de-CH" smtClean="0"/>
              <a:t>2</a:t>
            </a:fld>
            <a:endParaRPr lang="de-CH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395536" y="773832"/>
            <a:ext cx="7931224" cy="1143000"/>
          </a:xfrm>
        </p:spPr>
        <p:txBody>
          <a:bodyPr/>
          <a:lstStyle/>
          <a:p>
            <a:r>
              <a:rPr lang="de-CH" dirty="0"/>
              <a:t>Öffentliches Beschaffungswesen</a:t>
            </a:r>
          </a:p>
        </p:txBody>
      </p:sp>
    </p:spTree>
    <p:extLst>
      <p:ext uri="{BB962C8B-B14F-4D97-AF65-F5344CB8AC3E}">
        <p14:creationId xmlns:p14="http://schemas.microsoft.com/office/powerpoint/2010/main" val="38959983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67544" y="216024"/>
            <a:ext cx="7772400" cy="836712"/>
          </a:xfrm>
        </p:spPr>
        <p:txBody>
          <a:bodyPr>
            <a:normAutofit/>
          </a:bodyPr>
          <a:lstStyle/>
          <a:p>
            <a:r>
              <a:rPr lang="de-CH" sz="3600" dirty="0"/>
              <a:t>Öffentliches Beschaffungswesen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SBV – Weiterbildungskurse 2016</a:t>
            </a:r>
            <a:endParaRPr lang="de-CH" dirty="0"/>
          </a:p>
        </p:txBody>
      </p:sp>
      <p:sp>
        <p:nvSpPr>
          <p:cNvPr id="12" name="Textfeld 11"/>
          <p:cNvSpPr txBox="1"/>
          <p:nvPr/>
        </p:nvSpPr>
        <p:spPr>
          <a:xfrm>
            <a:off x="539552" y="1323340"/>
            <a:ext cx="7992888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800" b="1" dirty="0" smtClean="0"/>
              <a:t>Gesetzliche Grundlagen:</a:t>
            </a:r>
          </a:p>
          <a:p>
            <a:endParaRPr lang="de-CH" dirty="0" smtClean="0"/>
          </a:p>
          <a:p>
            <a:r>
              <a:rPr lang="de-CH" sz="2400" b="1" dirty="0" smtClean="0"/>
              <a:t>Überstaatlich:</a:t>
            </a:r>
          </a:p>
          <a:p>
            <a:endParaRPr lang="de-CH" sz="2000" dirty="0" smtClean="0"/>
          </a:p>
          <a:p>
            <a:pPr algn="ctr"/>
            <a:r>
              <a:rPr lang="de-CH" sz="2000" dirty="0" smtClean="0"/>
              <a:t>WTO-Übereinkommen:  GAP </a:t>
            </a:r>
            <a:r>
              <a:rPr lang="de-CH" sz="2000" dirty="0" err="1" smtClean="0"/>
              <a:t>Government</a:t>
            </a:r>
            <a:r>
              <a:rPr lang="de-CH" sz="2000" dirty="0" smtClean="0"/>
              <a:t> </a:t>
            </a:r>
            <a:r>
              <a:rPr lang="de-CH" sz="2000" dirty="0" err="1" smtClean="0"/>
              <a:t>Procurement</a:t>
            </a:r>
            <a:r>
              <a:rPr lang="de-CH" sz="2000" dirty="0" smtClean="0"/>
              <a:t> Agreement</a:t>
            </a:r>
            <a:r>
              <a:rPr lang="de-CH" dirty="0" smtClean="0"/>
              <a:t/>
            </a:r>
            <a:br>
              <a:rPr lang="de-CH" dirty="0" smtClean="0"/>
            </a:br>
            <a:r>
              <a:rPr lang="de-CH" dirty="0" smtClean="0"/>
              <a:t/>
            </a:r>
            <a:br>
              <a:rPr lang="de-CH" dirty="0" smtClean="0"/>
            </a:br>
            <a:r>
              <a:rPr lang="de-CH" sz="2400" b="1" dirty="0" smtClean="0"/>
              <a:t>Staatlich:</a:t>
            </a:r>
            <a:r>
              <a:rPr lang="de-CH" dirty="0" smtClean="0"/>
              <a:t/>
            </a:r>
            <a:br>
              <a:rPr lang="de-CH" dirty="0" smtClean="0"/>
            </a:br>
            <a:r>
              <a:rPr lang="de-CH" sz="2000" dirty="0" smtClean="0"/>
              <a:t>Interkantonales Vereinbarung über das öffentliche Beschaffungswesen</a:t>
            </a:r>
            <a:br>
              <a:rPr lang="de-CH" sz="2000" dirty="0" smtClean="0"/>
            </a:br>
            <a:r>
              <a:rPr lang="de-CH" sz="2000" dirty="0" err="1" smtClean="0"/>
              <a:t>IVöB</a:t>
            </a:r>
            <a:endParaRPr lang="de-CH" sz="2000" dirty="0" smtClean="0"/>
          </a:p>
          <a:p>
            <a:pPr algn="ctr"/>
            <a:endParaRPr lang="de-CH" dirty="0" smtClean="0"/>
          </a:p>
          <a:p>
            <a:pPr algn="ctr"/>
            <a:r>
              <a:rPr lang="de-CH" sz="2000" dirty="0" smtClean="0"/>
              <a:t>Vergaberichtlinien zum öffentlichen Beschaffungswesen</a:t>
            </a:r>
            <a:br>
              <a:rPr lang="de-CH" sz="2000" dirty="0" smtClean="0"/>
            </a:br>
            <a:r>
              <a:rPr lang="de-CH" sz="2000" dirty="0" err="1" smtClean="0"/>
              <a:t>VRöB</a:t>
            </a:r>
            <a:r>
              <a:rPr lang="de-CH" sz="2000" dirty="0" smtClean="0"/>
              <a:t/>
            </a:r>
            <a:br>
              <a:rPr lang="de-CH" sz="2000" dirty="0" smtClean="0"/>
            </a:br>
            <a:endParaRPr lang="de-CH" sz="2000" dirty="0"/>
          </a:p>
          <a:p>
            <a:r>
              <a:rPr lang="de-CH" sz="2400" b="1" dirty="0" smtClean="0"/>
              <a:t>Kanton:</a:t>
            </a:r>
            <a:r>
              <a:rPr lang="de-CH" dirty="0" smtClean="0"/>
              <a:t/>
            </a:r>
            <a:br>
              <a:rPr lang="de-CH" dirty="0" smtClean="0"/>
            </a:br>
            <a:r>
              <a:rPr lang="de-CH" sz="2000" dirty="0" smtClean="0"/>
              <a:t>                          Submissionsverordnung   SVO</a:t>
            </a:r>
            <a:endParaRPr lang="de-CH" sz="2000" dirty="0"/>
          </a:p>
        </p:txBody>
      </p:sp>
    </p:spTree>
    <p:extLst>
      <p:ext uri="{BB962C8B-B14F-4D97-AF65-F5344CB8AC3E}">
        <p14:creationId xmlns:p14="http://schemas.microsoft.com/office/powerpoint/2010/main" val="7901251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de-CH" sz="3200" dirty="0" smtClean="0"/>
              <a:t>Öffentliches Beschaffungswesen</a:t>
            </a:r>
            <a:endParaRPr lang="de-CH" sz="3200" dirty="0"/>
          </a:p>
        </p:txBody>
      </p:sp>
      <p:graphicFrame>
        <p:nvGraphicFramePr>
          <p:cNvPr id="6" name="Inhaltsplatzhalt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0474349"/>
              </p:ext>
            </p:extLst>
          </p:nvPr>
        </p:nvGraphicFramePr>
        <p:xfrm>
          <a:off x="457200" y="2276872"/>
          <a:ext cx="8507288" cy="331236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00279"/>
                <a:gridCol w="1538207"/>
                <a:gridCol w="1754499"/>
                <a:gridCol w="1705583"/>
                <a:gridCol w="1808720"/>
              </a:tblGrid>
              <a:tr h="7323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CH" sz="1400" dirty="0">
                          <a:effectLst/>
                        </a:rPr>
                        <a:t>Verfahrenswahl</a:t>
                      </a:r>
                      <a:endParaRPr lang="de-CH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72" marR="6157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CH" sz="1400" dirty="0">
                          <a:effectLst/>
                        </a:rPr>
                        <a:t>offenes Verfahren</a:t>
                      </a:r>
                      <a:endParaRPr lang="de-CH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72" marR="6157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CH" sz="1400">
                          <a:effectLst/>
                        </a:rPr>
                        <a:t>Selektives Verfahren</a:t>
                      </a:r>
                      <a:endParaRPr lang="de-CH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72" marR="6157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CH" sz="1400">
                          <a:effectLst/>
                        </a:rPr>
                        <a:t>Einladungsverfahren</a:t>
                      </a:r>
                      <a:endParaRPr lang="de-CH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72" marR="6157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CH" sz="1400" dirty="0">
                          <a:effectLst/>
                        </a:rPr>
                        <a:t>Freihändiges Verfahren</a:t>
                      </a:r>
                      <a:endParaRPr lang="de-CH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72" marR="61572" marT="0" marB="0" anchor="ctr"/>
                </a:tc>
              </a:tr>
              <a:tr h="5431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CH" sz="1400" dirty="0">
                          <a:effectLst/>
                        </a:rPr>
                        <a:t>Lieferungen:</a:t>
                      </a:r>
                      <a:endParaRPr lang="de-CH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72" marR="6157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CH" sz="1400" dirty="0">
                          <a:effectLst/>
                        </a:rPr>
                        <a:t>Ab CHF 250‘000.-</a:t>
                      </a:r>
                      <a:endParaRPr lang="de-CH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72" marR="6157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CH" sz="1400" dirty="0">
                          <a:effectLst/>
                        </a:rPr>
                        <a:t>Ab CHF 250‘000.-</a:t>
                      </a:r>
                      <a:endParaRPr lang="de-CH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72" marR="6157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CH" sz="1400" dirty="0">
                          <a:effectLst/>
                        </a:rPr>
                        <a:t>Unter CHF 250‘000.-</a:t>
                      </a:r>
                      <a:endParaRPr lang="de-CH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72" marR="6157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CH" sz="1400" dirty="0">
                          <a:effectLst/>
                        </a:rPr>
                        <a:t>Unter CHF 100‘000.-</a:t>
                      </a:r>
                      <a:endParaRPr lang="de-CH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72" marR="61572" marT="0" marB="0" anchor="ctr"/>
                </a:tc>
              </a:tr>
              <a:tr h="5721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CH" sz="1400" dirty="0">
                          <a:effectLst/>
                        </a:rPr>
                        <a:t>Dienstleistungen:</a:t>
                      </a:r>
                      <a:endParaRPr lang="de-CH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72" marR="6157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CH" sz="1400" dirty="0">
                          <a:effectLst/>
                        </a:rPr>
                        <a:t>Ab CHF 250‘000.-</a:t>
                      </a:r>
                      <a:endParaRPr lang="de-CH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72" marR="6157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CH" sz="1400" dirty="0">
                          <a:effectLst/>
                        </a:rPr>
                        <a:t>Ab CHF 250‘000.-</a:t>
                      </a:r>
                      <a:endParaRPr lang="de-CH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72" marR="6157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CH" sz="1400">
                          <a:effectLst/>
                        </a:rPr>
                        <a:t>Unter CHF 250‘000.-</a:t>
                      </a:r>
                      <a:endParaRPr lang="de-CH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72" marR="6157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CH" sz="1400">
                          <a:effectLst/>
                        </a:rPr>
                        <a:t>Unter CHF 150‘000.-</a:t>
                      </a:r>
                      <a:endParaRPr lang="de-CH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72" marR="61572" marT="0" marB="0" anchor="ctr"/>
                </a:tc>
              </a:tr>
              <a:tr h="7323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CH" sz="1400">
                          <a:effectLst/>
                        </a:rPr>
                        <a:t>Bauarbeiten</a:t>
                      </a:r>
                      <a:br>
                        <a:rPr lang="de-CH" sz="1400">
                          <a:effectLst/>
                        </a:rPr>
                      </a:br>
                      <a:r>
                        <a:rPr lang="de-CH" sz="1400">
                          <a:effectLst/>
                        </a:rPr>
                        <a:t>Hauptgewerbe</a:t>
                      </a:r>
                      <a:endParaRPr lang="de-CH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72" marR="6157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CH" sz="1400">
                          <a:effectLst/>
                        </a:rPr>
                        <a:t>Ab CHF 500‘000.-</a:t>
                      </a:r>
                      <a:endParaRPr lang="de-CH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72" marR="6157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CH" sz="1400" dirty="0">
                          <a:effectLst/>
                        </a:rPr>
                        <a:t>Ab CHF 500‘000.- </a:t>
                      </a:r>
                      <a:endParaRPr lang="de-CH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72" marR="6157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CH" sz="1400" dirty="0">
                          <a:effectLst/>
                        </a:rPr>
                        <a:t>Unter CHF 500‘000.-</a:t>
                      </a:r>
                      <a:endParaRPr lang="de-CH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72" marR="6157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CH" sz="1400">
                          <a:effectLst/>
                        </a:rPr>
                        <a:t>Unter CHF 300‘000.-</a:t>
                      </a:r>
                      <a:endParaRPr lang="de-CH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72" marR="61572" marT="0" marB="0" anchor="ctr"/>
                </a:tc>
              </a:tr>
              <a:tr h="7323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CH" sz="1400">
                          <a:effectLst/>
                        </a:rPr>
                        <a:t>Bauarbeiten</a:t>
                      </a:r>
                      <a:br>
                        <a:rPr lang="de-CH" sz="1400">
                          <a:effectLst/>
                        </a:rPr>
                      </a:br>
                      <a:r>
                        <a:rPr lang="de-CH" sz="1400">
                          <a:effectLst/>
                        </a:rPr>
                        <a:t>Nebengewerbe</a:t>
                      </a:r>
                      <a:endParaRPr lang="de-CH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72" marR="6157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CH" sz="1400">
                          <a:effectLst/>
                        </a:rPr>
                        <a:t>Ab CHF 250‘000.-</a:t>
                      </a:r>
                      <a:endParaRPr lang="de-CH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72" marR="6157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CH" sz="1400">
                          <a:effectLst/>
                        </a:rPr>
                        <a:t>Ab CHF 250‘000.-</a:t>
                      </a:r>
                      <a:endParaRPr lang="de-CH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72" marR="6157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CH" sz="1400" dirty="0">
                          <a:effectLst/>
                        </a:rPr>
                        <a:t>Unter CHF 250‘000.-</a:t>
                      </a:r>
                      <a:endParaRPr lang="de-CH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72" marR="6157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CH" sz="1400" dirty="0">
                          <a:effectLst/>
                        </a:rPr>
                        <a:t>Unter CHF 150‘000.-</a:t>
                      </a:r>
                      <a:endParaRPr lang="de-CH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72" marR="61572" marT="0" marB="0" anchor="ctr"/>
                </a:tc>
              </a:tr>
            </a:tbl>
          </a:graphicData>
        </a:graphic>
      </p:graphicFrame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SBV – Weiterbilungskurse 2016</a:t>
            </a:r>
            <a:endParaRPr lang="de-CH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716B6-1B50-4A20-B06F-42AD2193150B}" type="slidenum">
              <a:rPr lang="de-CH" smtClean="0"/>
              <a:t>4</a:t>
            </a:fld>
            <a:endParaRPr lang="de-CH"/>
          </a:p>
        </p:txBody>
      </p:sp>
      <p:sp>
        <p:nvSpPr>
          <p:cNvPr id="7" name="Textfeld 6"/>
          <p:cNvSpPr txBox="1"/>
          <p:nvPr/>
        </p:nvSpPr>
        <p:spPr>
          <a:xfrm>
            <a:off x="755576" y="1484784"/>
            <a:ext cx="6984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2400" b="1" dirty="0" smtClean="0"/>
              <a:t>Schwellenwerte im Nicht-Staatsvertragsbereich</a:t>
            </a:r>
            <a:endParaRPr lang="de-CH" sz="2400" b="1" dirty="0"/>
          </a:p>
        </p:txBody>
      </p:sp>
    </p:spTree>
    <p:extLst>
      <p:ext uri="{BB962C8B-B14F-4D97-AF65-F5344CB8AC3E}">
        <p14:creationId xmlns:p14="http://schemas.microsoft.com/office/powerpoint/2010/main" val="17559554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de-CH" sz="3200" dirty="0" smtClean="0"/>
              <a:t>Öffentliches Beschaffungswesen</a:t>
            </a:r>
            <a:endParaRPr lang="de-CH" sz="32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de-CH" b="1" dirty="0" smtClean="0"/>
              <a:t>Offenes Verfahren</a:t>
            </a:r>
            <a:r>
              <a:rPr lang="de-CH" dirty="0" smtClean="0"/>
              <a:t/>
            </a:r>
            <a:br>
              <a:rPr lang="de-CH" dirty="0" smtClean="0"/>
            </a:br>
            <a:endParaRPr lang="de-CH" dirty="0" smtClean="0"/>
          </a:p>
          <a:p>
            <a:r>
              <a:rPr lang="de-CH" dirty="0" smtClean="0"/>
              <a:t>Keine Einschränkung der Anbieter</a:t>
            </a:r>
            <a:br>
              <a:rPr lang="de-CH" dirty="0" smtClean="0"/>
            </a:br>
            <a:endParaRPr lang="de-CH" dirty="0" smtClean="0"/>
          </a:p>
          <a:p>
            <a:r>
              <a:rPr lang="de-CH" dirty="0" smtClean="0"/>
              <a:t>Ausschreibung im SIMAP und im Amtsblatt</a:t>
            </a:r>
            <a:endParaRPr lang="de-CH" dirty="0"/>
          </a:p>
          <a:p>
            <a:pPr marL="0" indent="0" algn="ctr">
              <a:buNone/>
            </a:pPr>
            <a:endParaRPr lang="de-CH" dirty="0" smtClean="0"/>
          </a:p>
          <a:p>
            <a:pPr marL="0" indent="0" algn="ctr">
              <a:buNone/>
            </a:pPr>
            <a:endParaRPr lang="de-CH" dirty="0" smtClean="0"/>
          </a:p>
          <a:p>
            <a:pPr marL="0" indent="0" algn="ctr">
              <a:buNone/>
            </a:pPr>
            <a:endParaRPr lang="de-CH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SBV – Weiterbilungskurse 2016</a:t>
            </a:r>
            <a:endParaRPr lang="de-CH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716B6-1B50-4A20-B06F-42AD2193150B}" type="slidenum">
              <a:rPr lang="de-CH" smtClean="0"/>
              <a:t>5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571514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de-CH" sz="3200" dirty="0" smtClean="0"/>
              <a:t>Öffentliches Beschaffungswesen</a:t>
            </a:r>
            <a:endParaRPr lang="de-CH" sz="32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de-CH" b="1" dirty="0" smtClean="0"/>
              <a:t>Selektives Verfahren</a:t>
            </a:r>
            <a:r>
              <a:rPr lang="de-CH" dirty="0" smtClean="0"/>
              <a:t/>
            </a:r>
            <a:br>
              <a:rPr lang="de-CH" dirty="0" smtClean="0"/>
            </a:br>
            <a:endParaRPr lang="de-CH" dirty="0" smtClean="0"/>
          </a:p>
          <a:p>
            <a:r>
              <a:rPr lang="de-CH" dirty="0" smtClean="0"/>
              <a:t>Oft zweistufiges Fahren </a:t>
            </a:r>
            <a:r>
              <a:rPr lang="de-CH" dirty="0" smtClean="0">
                <a:sym typeface="Wingdings" panose="05000000000000000000" pitchFamily="2" charset="2"/>
              </a:rPr>
              <a:t> zuerst offen</a:t>
            </a:r>
            <a:br>
              <a:rPr lang="de-CH" dirty="0" smtClean="0">
                <a:sym typeface="Wingdings" panose="05000000000000000000" pitchFamily="2" charset="2"/>
              </a:rPr>
            </a:br>
            <a:r>
              <a:rPr lang="de-CH" dirty="0" smtClean="0">
                <a:sym typeface="Wingdings" panose="05000000000000000000" pitchFamily="2" charset="2"/>
              </a:rPr>
              <a:t>und dann Selektion auf Grund der Qualifikation</a:t>
            </a:r>
            <a:br>
              <a:rPr lang="de-CH" dirty="0" smtClean="0">
                <a:sym typeface="Wingdings" panose="05000000000000000000" pitchFamily="2" charset="2"/>
              </a:rPr>
            </a:br>
            <a:endParaRPr lang="de-CH" dirty="0" smtClean="0">
              <a:sym typeface="Wingdings" panose="05000000000000000000" pitchFamily="2" charset="2"/>
            </a:endParaRPr>
          </a:p>
          <a:p>
            <a:r>
              <a:rPr lang="de-CH" dirty="0" smtClean="0">
                <a:sym typeface="Wingdings" panose="05000000000000000000" pitchFamily="2" charset="2"/>
              </a:rPr>
              <a:t>Ausschreibung SIMAP und Amtsblatt</a:t>
            </a:r>
            <a:br>
              <a:rPr lang="de-CH" dirty="0" smtClean="0">
                <a:sym typeface="Wingdings" panose="05000000000000000000" pitchFamily="2" charset="2"/>
              </a:rPr>
            </a:br>
            <a:r>
              <a:rPr lang="de-CH" dirty="0" smtClean="0">
                <a:sym typeface="Wingdings" panose="05000000000000000000" pitchFamily="2" charset="2"/>
              </a:rPr>
              <a:t/>
            </a:r>
            <a:br>
              <a:rPr lang="de-CH" dirty="0" smtClean="0">
                <a:sym typeface="Wingdings" panose="05000000000000000000" pitchFamily="2" charset="2"/>
              </a:rPr>
            </a:br>
            <a:endParaRPr lang="de-CH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SBV – Weiterbilungskurse 2016</a:t>
            </a:r>
            <a:endParaRPr lang="de-CH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716B6-1B50-4A20-B06F-42AD2193150B}" type="slidenum">
              <a:rPr lang="de-CH" smtClean="0"/>
              <a:t>6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717551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de-CH" sz="3200" dirty="0" smtClean="0"/>
              <a:t>Öffentliches Beschaffungswesen</a:t>
            </a:r>
            <a:endParaRPr lang="de-CH" sz="32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de-CH" dirty="0" smtClean="0"/>
              <a:t>Einladungsverfahren</a:t>
            </a:r>
          </a:p>
          <a:p>
            <a:pPr marL="0" indent="0" algn="ctr">
              <a:buNone/>
            </a:pPr>
            <a:endParaRPr lang="de-CH" dirty="0"/>
          </a:p>
          <a:p>
            <a:r>
              <a:rPr lang="de-CH" dirty="0" smtClean="0"/>
              <a:t>Es wird nur eine bestimmte Anzahl von Unter-nehmern eingeladen</a:t>
            </a:r>
            <a:br>
              <a:rPr lang="de-CH" dirty="0" smtClean="0"/>
            </a:br>
            <a:endParaRPr lang="de-CH" dirty="0" smtClean="0"/>
          </a:p>
          <a:p>
            <a:r>
              <a:rPr lang="de-CH" dirty="0" smtClean="0"/>
              <a:t>Es findet eine beschränkte Ausschreibung statt</a:t>
            </a:r>
            <a:br>
              <a:rPr lang="de-CH" dirty="0" smtClean="0"/>
            </a:br>
            <a:r>
              <a:rPr lang="de-CH" dirty="0" smtClean="0"/>
              <a:t> </a:t>
            </a:r>
            <a:endParaRPr lang="de-CH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SBV – Weiterbilungskurse 2016</a:t>
            </a:r>
            <a:endParaRPr lang="de-CH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716B6-1B50-4A20-B06F-42AD2193150B}" type="slidenum">
              <a:rPr lang="de-CH" smtClean="0"/>
              <a:t>7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706742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de-CH" sz="3200" dirty="0" smtClean="0"/>
              <a:t>Öffentliches Beschaffungswesen</a:t>
            </a:r>
            <a:endParaRPr lang="de-CH" sz="32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de-CH" b="1" dirty="0" smtClean="0"/>
              <a:t>Freihändiges Verfahren</a:t>
            </a:r>
          </a:p>
          <a:p>
            <a:pPr marL="0" indent="0">
              <a:buNone/>
            </a:pPr>
            <a:endParaRPr lang="de-CH" dirty="0"/>
          </a:p>
          <a:p>
            <a:r>
              <a:rPr lang="de-CH" dirty="0" smtClean="0"/>
              <a:t>Keine Ausschreibung</a:t>
            </a:r>
          </a:p>
          <a:p>
            <a:r>
              <a:rPr lang="de-CH" dirty="0" smtClean="0"/>
              <a:t>Einladung zur </a:t>
            </a:r>
            <a:r>
              <a:rPr lang="de-CH" dirty="0" err="1" smtClean="0"/>
              <a:t>Offertabgabe</a:t>
            </a:r>
            <a:endParaRPr lang="de-CH" dirty="0" smtClean="0"/>
          </a:p>
          <a:p>
            <a:r>
              <a:rPr lang="de-CH" dirty="0" smtClean="0"/>
              <a:t>Abschlagsrunde  zulässig</a:t>
            </a:r>
            <a:br>
              <a:rPr lang="de-CH" dirty="0" smtClean="0"/>
            </a:br>
            <a:endParaRPr lang="de-CH" dirty="0" smtClean="0"/>
          </a:p>
          <a:p>
            <a:r>
              <a:rPr lang="de-CH" b="1" dirty="0" smtClean="0">
                <a:solidFill>
                  <a:srgbClr val="FF0000"/>
                </a:solidFill>
              </a:rPr>
              <a:t>Für Einladungsverfahren gelten die Spieregeln des Einladungsverfahren</a:t>
            </a:r>
            <a:r>
              <a:rPr lang="de-CH" dirty="0" smtClean="0"/>
              <a:t/>
            </a:r>
            <a:br>
              <a:rPr lang="de-CH" dirty="0" smtClean="0"/>
            </a:br>
            <a:r>
              <a:rPr lang="de-CH" dirty="0" smtClean="0"/>
              <a:t/>
            </a:r>
            <a:br>
              <a:rPr lang="de-CH" dirty="0" smtClean="0"/>
            </a:br>
            <a:endParaRPr lang="de-CH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SBV – Weiterbilungskurse 2016</a:t>
            </a:r>
            <a:endParaRPr lang="de-CH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716B6-1B50-4A20-B06F-42AD2193150B}" type="slidenum">
              <a:rPr lang="de-CH" smtClean="0"/>
              <a:t>8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786462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de-CH" sz="3200" dirty="0"/>
              <a:t>Öffentliches Beschaffungswesen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de-CH" dirty="0" smtClean="0"/>
              <a:t>Spielregeln</a:t>
            </a:r>
          </a:p>
          <a:p>
            <a:pPr marL="0" indent="0">
              <a:buNone/>
            </a:pPr>
            <a:endParaRPr lang="de-CH" dirty="0"/>
          </a:p>
          <a:p>
            <a:r>
              <a:rPr lang="de-CH" dirty="0" smtClean="0"/>
              <a:t>Salamitaktik erlaubt? </a:t>
            </a:r>
            <a:r>
              <a:rPr lang="de-CH" dirty="0" smtClean="0">
                <a:sym typeface="Wingdings" panose="05000000000000000000" pitchFamily="2" charset="2"/>
              </a:rPr>
              <a:t> Nein!</a:t>
            </a:r>
          </a:p>
          <a:p>
            <a:r>
              <a:rPr lang="de-CH" dirty="0" smtClean="0">
                <a:sym typeface="Wingdings" panose="05000000000000000000" pitchFamily="2" charset="2"/>
              </a:rPr>
              <a:t>Summe  Brutto-Prinzip</a:t>
            </a:r>
          </a:p>
          <a:p>
            <a:r>
              <a:rPr lang="de-CH" dirty="0" smtClean="0">
                <a:sym typeface="Wingdings" panose="05000000000000000000" pitchFamily="2" charset="2"/>
              </a:rPr>
              <a:t>Summe  Netto ohne </a:t>
            </a:r>
            <a:r>
              <a:rPr lang="de-CH" dirty="0" err="1" smtClean="0">
                <a:sym typeface="Wingdings" panose="05000000000000000000" pitchFamily="2" charset="2"/>
              </a:rPr>
              <a:t>MWSt</a:t>
            </a:r>
            <a:endParaRPr lang="de-CH" dirty="0" smtClean="0">
              <a:sym typeface="Wingdings" panose="05000000000000000000" pitchFamily="2" charset="2"/>
            </a:endParaRPr>
          </a:p>
          <a:p>
            <a:r>
              <a:rPr lang="de-CH" dirty="0" smtClean="0">
                <a:sym typeface="Wingdings" panose="05000000000000000000" pitchFamily="2" charset="2"/>
              </a:rPr>
              <a:t>Das Rennen abbrechen?   Nein!</a:t>
            </a:r>
            <a:endParaRPr lang="de-CH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SBV – Weiterbilungskurse 2016</a:t>
            </a:r>
            <a:endParaRPr lang="de-C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716B6-1B50-4A20-B06F-42AD2193150B}" type="slidenum">
              <a:rPr lang="de-CH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de-C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999494"/>
      </p:ext>
    </p:extLst>
  </p:cSld>
  <p:clrMapOvr>
    <a:masterClrMapping/>
  </p:clrMapOvr>
</p:sld>
</file>

<file path=ppt/theme/theme1.xml><?xml version="1.0" encoding="utf-8"?>
<a:theme xmlns:a="http://schemas.openxmlformats.org/drawingml/2006/main" name="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243</Words>
  <Application>Microsoft Office PowerPoint</Application>
  <PresentationFormat>Bildschirmpräsentation (4:3)</PresentationFormat>
  <Paragraphs>106</Paragraphs>
  <Slides>11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2" baseType="lpstr">
      <vt:lpstr>Benutzerdefiniertes Design</vt:lpstr>
      <vt:lpstr>Weiterbildungstage 2016</vt:lpstr>
      <vt:lpstr>Öffentliches Beschaffungswesen</vt:lpstr>
      <vt:lpstr>Öffentliches Beschaffungswesen</vt:lpstr>
      <vt:lpstr>Öffentliches Beschaffungswesen</vt:lpstr>
      <vt:lpstr>Öffentliches Beschaffungswesen</vt:lpstr>
      <vt:lpstr>Öffentliches Beschaffungswesen</vt:lpstr>
      <vt:lpstr>Öffentliches Beschaffungswesen</vt:lpstr>
      <vt:lpstr>Öffentliches Beschaffungswesen</vt:lpstr>
      <vt:lpstr>Öffentliches Beschaffungswesen</vt:lpstr>
      <vt:lpstr>Öffentliches Beschaffungswesen</vt:lpstr>
      <vt:lpstr>Öffentliches Beschaffungswesen</vt:lpstr>
    </vt:vector>
  </TitlesOfParts>
  <Company>BGV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Sonja Furer</dc:creator>
  <cp:lastModifiedBy>fm</cp:lastModifiedBy>
  <cp:revision>183</cp:revision>
  <cp:lastPrinted>2014-04-06T07:25:01Z</cp:lastPrinted>
  <dcterms:created xsi:type="dcterms:W3CDTF">2012-01-06T09:44:05Z</dcterms:created>
  <dcterms:modified xsi:type="dcterms:W3CDTF">2016-04-06T17:35:24Z</dcterms:modified>
</cp:coreProperties>
</file>